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D4425-1DA2-44BF-8B2D-C4AA50F1CC3A}" type="datetimeFigureOut">
              <a:rPr lang="en-CA" smtClean="0"/>
              <a:t>2020-05-11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8D2D1-4A23-4067-8A98-312BB2A5FF3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9117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1497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06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80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101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3333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85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5/11/2020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51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5/11/2020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478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5/11/2020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613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998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541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4003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ACIDS AND Bases Part II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002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Relationship between </a:t>
            </a:r>
            <a:r>
              <a:rPr lang="en-CA" dirty="0" err="1" smtClean="0"/>
              <a:t>K</a:t>
            </a:r>
            <a:r>
              <a:rPr lang="en-CA" cap="none" dirty="0" err="1" smtClean="0"/>
              <a:t>a</a:t>
            </a:r>
            <a:r>
              <a:rPr lang="en-CA" dirty="0" smtClean="0"/>
              <a:t> and K</a:t>
            </a:r>
            <a:r>
              <a:rPr lang="en-CA" cap="none" dirty="0" smtClean="0"/>
              <a:t>b</a:t>
            </a:r>
            <a:endParaRPr lang="en-CA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CA" dirty="0" smtClean="0"/>
              <a:t> This is very simple!  They are mathematically related, you can see how exactly we came up with this formula on page 129 of your book.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CA" dirty="0"/>
              <a:t> </a:t>
            </a:r>
            <a:r>
              <a:rPr lang="en-CA" dirty="0" smtClean="0"/>
              <a:t>For conjugate acid/base pairs we can use the following formula to calculate Kb from </a:t>
            </a:r>
            <a:r>
              <a:rPr lang="en-CA" dirty="0" err="1" smtClean="0"/>
              <a:t>Ka</a:t>
            </a:r>
            <a:r>
              <a:rPr lang="en-CA" dirty="0" smtClean="0"/>
              <a:t>: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err="1" smtClean="0"/>
              <a:t>Ka</a:t>
            </a:r>
            <a:r>
              <a:rPr lang="en-CA" dirty="0" smtClean="0"/>
              <a:t>(conjugate acid) x Kb(conjugate base) = Kw (1.00 x 10</a:t>
            </a:r>
            <a:r>
              <a:rPr lang="en-CA" baseline="30000" dirty="0" smtClean="0"/>
              <a:t>-14</a:t>
            </a:r>
            <a:r>
              <a:rPr lang="en-CA" dirty="0" smtClean="0"/>
              <a:t>)</a:t>
            </a:r>
          </a:p>
          <a:p>
            <a:pPr marL="0" indent="0">
              <a:buNone/>
            </a:pPr>
            <a:endParaRPr lang="en-CA" dirty="0"/>
          </a:p>
          <a:p>
            <a:pPr>
              <a:buFont typeface="Wingdings" panose="05000000000000000000" pitchFamily="2" charset="2"/>
              <a:buChar char="q"/>
            </a:pPr>
            <a:r>
              <a:rPr lang="en-CA" dirty="0"/>
              <a:t> </a:t>
            </a:r>
            <a:r>
              <a:rPr lang="en-CA" dirty="0" smtClean="0"/>
              <a:t>Notes that for Kb you must find the base on the right side of the table and use the </a:t>
            </a:r>
            <a:r>
              <a:rPr lang="en-CA" dirty="0" err="1" smtClean="0"/>
              <a:t>Ka</a:t>
            </a:r>
            <a:r>
              <a:rPr lang="en-CA" dirty="0" smtClean="0"/>
              <a:t> of its conjugate acid in </a:t>
            </a:r>
            <a:r>
              <a:rPr lang="en-CA" smtClean="0"/>
              <a:t>your calculation.</a:t>
            </a:r>
            <a:endParaRPr lang="en-CA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CA" dirty="0"/>
              <a:t> </a:t>
            </a:r>
            <a:r>
              <a:rPr lang="en-CA" dirty="0" smtClean="0"/>
              <a:t>What is the </a:t>
            </a:r>
            <a:r>
              <a:rPr lang="en-CA" dirty="0" err="1" smtClean="0"/>
              <a:t>Ka</a:t>
            </a:r>
            <a:r>
              <a:rPr lang="en-CA" dirty="0" smtClean="0"/>
              <a:t> and Kb for H</a:t>
            </a:r>
            <a:r>
              <a:rPr lang="en-CA" baseline="-25000" dirty="0" smtClean="0"/>
              <a:t>2</a:t>
            </a:r>
            <a:r>
              <a:rPr lang="en-CA" dirty="0" smtClean="0"/>
              <a:t>PO</a:t>
            </a:r>
            <a:r>
              <a:rPr lang="en-CA" baseline="-25000" dirty="0" smtClean="0"/>
              <a:t>4</a:t>
            </a:r>
            <a:r>
              <a:rPr lang="en-CA" baseline="30000" dirty="0" smtClean="0"/>
              <a:t>- </a:t>
            </a:r>
            <a:r>
              <a:rPr lang="en-CA" dirty="0" smtClean="0"/>
              <a:t>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87263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Amphiprotic Substances: Acid or Base?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CA" dirty="0" smtClean="0"/>
              <a:t> Now that you know how to calculate </a:t>
            </a:r>
            <a:r>
              <a:rPr lang="en-CA" dirty="0" err="1" smtClean="0"/>
              <a:t>Ka</a:t>
            </a:r>
            <a:r>
              <a:rPr lang="en-CA" dirty="0" smtClean="0"/>
              <a:t> and Kb values this is simple.  For substances that can act as both you simply compare there </a:t>
            </a:r>
            <a:r>
              <a:rPr lang="en-CA" dirty="0" err="1" smtClean="0"/>
              <a:t>Ka</a:t>
            </a:r>
            <a:r>
              <a:rPr lang="en-CA" dirty="0" smtClean="0"/>
              <a:t> and Kb:</a:t>
            </a:r>
          </a:p>
          <a:p>
            <a:pPr marL="0" indent="0">
              <a:buNone/>
            </a:pPr>
            <a:endParaRPr lang="en-CA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CA" dirty="0"/>
              <a:t> </a:t>
            </a:r>
            <a:r>
              <a:rPr lang="en-CA" dirty="0" smtClean="0"/>
              <a:t>If </a:t>
            </a:r>
            <a:r>
              <a:rPr lang="en-CA" dirty="0" err="1" smtClean="0"/>
              <a:t>Ka</a:t>
            </a:r>
            <a:r>
              <a:rPr lang="en-CA" dirty="0" smtClean="0"/>
              <a:t> is larger it will act like an acid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CA" dirty="0"/>
              <a:t> </a:t>
            </a:r>
            <a:r>
              <a:rPr lang="en-CA" dirty="0" smtClean="0"/>
              <a:t>If Kb is larger it will act like a base 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CA" dirty="0"/>
          </a:p>
          <a:p>
            <a:pPr lvl="1">
              <a:buFont typeface="Wingdings" panose="05000000000000000000" pitchFamily="2" charset="2"/>
              <a:buChar char="q"/>
            </a:pPr>
            <a:endParaRPr lang="en-CA" dirty="0" smtClean="0"/>
          </a:p>
          <a:p>
            <a:pPr marL="128016" lvl="1" indent="0">
              <a:buNone/>
            </a:pPr>
            <a:r>
              <a:rPr lang="en-CA" sz="2400" dirty="0" smtClean="0"/>
              <a:t>Try exercises </a:t>
            </a:r>
            <a:r>
              <a:rPr lang="en-CA" sz="2400" dirty="0" err="1" smtClean="0"/>
              <a:t>pg</a:t>
            </a:r>
            <a:r>
              <a:rPr lang="en-CA" sz="2400" dirty="0" smtClean="0"/>
              <a:t> 128 #31-34!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075852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 far…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CA" dirty="0" smtClean="0"/>
              <a:t> Arrhenius and </a:t>
            </a:r>
            <a:r>
              <a:rPr lang="en-CA" dirty="0" err="1" smtClean="0"/>
              <a:t>Bronsted</a:t>
            </a:r>
            <a:r>
              <a:rPr lang="en-CA" dirty="0" smtClean="0"/>
              <a:t>-Lowry Definitions of acids and bases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CA" dirty="0"/>
              <a:t> </a:t>
            </a:r>
            <a:r>
              <a:rPr lang="en-CA" dirty="0" smtClean="0"/>
              <a:t>Hydronium Ion Formation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CA" dirty="0"/>
              <a:t> </a:t>
            </a:r>
            <a:r>
              <a:rPr lang="en-CA" dirty="0" smtClean="0"/>
              <a:t>Conjugate Acids and Bases: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CA" dirty="0" smtClean="0"/>
          </a:p>
          <a:p>
            <a:pPr lvl="1">
              <a:buFont typeface="Wingdings" panose="05000000000000000000" pitchFamily="2" charset="2"/>
              <a:buChar char="q"/>
            </a:pPr>
            <a:endParaRPr lang="en-CA" dirty="0"/>
          </a:p>
          <a:p>
            <a:pPr lvl="1">
              <a:buFont typeface="Wingdings" panose="05000000000000000000" pitchFamily="2" charset="2"/>
              <a:buChar char="q"/>
            </a:pPr>
            <a:endParaRPr lang="en-CA" dirty="0" smtClean="0"/>
          </a:p>
          <a:p>
            <a:pPr lvl="1">
              <a:buFont typeface="Wingdings" panose="05000000000000000000" pitchFamily="2" charset="2"/>
              <a:buChar char="q"/>
            </a:pPr>
            <a:endParaRPr lang="en-CA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CA" dirty="0"/>
              <a:t> </a:t>
            </a:r>
            <a:r>
              <a:rPr lang="en-CA" dirty="0" smtClean="0"/>
              <a:t>Strong and Weak Acids/Bases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CA" dirty="0"/>
              <a:t> </a:t>
            </a:r>
            <a:r>
              <a:rPr lang="en-CA" dirty="0" smtClean="0"/>
              <a:t>Kw = 1.00 x 10</a:t>
            </a:r>
            <a:r>
              <a:rPr lang="en-CA" baseline="30000" dirty="0" smtClean="0"/>
              <a:t>-14</a:t>
            </a:r>
            <a:r>
              <a:rPr lang="en-CA" dirty="0" smtClean="0"/>
              <a:t> = [H</a:t>
            </a:r>
            <a:r>
              <a:rPr lang="en-CA" baseline="-25000" dirty="0" smtClean="0"/>
              <a:t>3</a:t>
            </a:r>
            <a:r>
              <a:rPr lang="en-CA" dirty="0" smtClean="0"/>
              <a:t>O</a:t>
            </a:r>
            <a:r>
              <a:rPr lang="en-CA" baseline="30000" dirty="0" smtClean="0"/>
              <a:t>+</a:t>
            </a:r>
            <a:r>
              <a:rPr lang="en-CA" dirty="0" smtClean="0"/>
              <a:t>][OH</a:t>
            </a:r>
            <a:r>
              <a:rPr lang="en-CA" baseline="30000" dirty="0" smtClean="0"/>
              <a:t>-</a:t>
            </a:r>
            <a:r>
              <a:rPr lang="en-CA" dirty="0" smtClean="0"/>
              <a:t>] (at 25˚C)</a:t>
            </a:r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7090" y="3639607"/>
            <a:ext cx="7274780" cy="1402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88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Pointers…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CA" dirty="0" smtClean="0"/>
              <a:t>Determining </a:t>
            </a:r>
            <a:r>
              <a:rPr lang="en-CA" dirty="0" smtClean="0"/>
              <a:t>acids and bases – the species higher on the acid side of the table will donate the proton.</a:t>
            </a:r>
          </a:p>
        </p:txBody>
      </p:sp>
    </p:spTree>
    <p:extLst>
      <p:ext uri="{BB962C8B-B14F-4D97-AF65-F5344CB8AC3E}">
        <p14:creationId xmlns:p14="http://schemas.microsoft.com/office/powerpoint/2010/main" val="114762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Polyprotic</a:t>
            </a:r>
            <a:r>
              <a:rPr lang="en-CA" dirty="0" smtClean="0"/>
              <a:t> Acids and </a:t>
            </a:r>
            <a:r>
              <a:rPr lang="en-CA" dirty="0" smtClean="0"/>
              <a:t>Amphiprotic </a:t>
            </a:r>
            <a:r>
              <a:rPr lang="en-CA" dirty="0" smtClean="0"/>
              <a:t>Anions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CA" dirty="0" smtClean="0"/>
              <a:t> </a:t>
            </a:r>
            <a:r>
              <a:rPr lang="en-CA" dirty="0" err="1" smtClean="0"/>
              <a:t>Polyprotic</a:t>
            </a:r>
            <a:r>
              <a:rPr lang="en-CA" dirty="0" smtClean="0"/>
              <a:t> – acids that have more that one proton (sulphuric acid)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CA" dirty="0"/>
              <a:t> </a:t>
            </a:r>
            <a:r>
              <a:rPr lang="en-CA" dirty="0" smtClean="0"/>
              <a:t>They donate proton each separately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CA" dirty="0"/>
              <a:t> </a:t>
            </a:r>
            <a:r>
              <a:rPr lang="en-CA" dirty="0" smtClean="0"/>
              <a:t>Show the two reactions for sulphuric acid: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CA" dirty="0"/>
          </a:p>
          <a:p>
            <a:pPr>
              <a:buFont typeface="Wingdings" panose="05000000000000000000" pitchFamily="2" charset="2"/>
              <a:buChar char="q"/>
            </a:pPr>
            <a:r>
              <a:rPr lang="en-CA" dirty="0" smtClean="0"/>
              <a:t> Amphiprotic Anions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CA" dirty="0"/>
              <a:t> </a:t>
            </a:r>
            <a:r>
              <a:rPr lang="en-CA" dirty="0" smtClean="0"/>
              <a:t>Negatively charges ions that can behave as acids or bases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CA" dirty="0"/>
              <a:t> </a:t>
            </a:r>
            <a:r>
              <a:rPr lang="en-CA" dirty="0" smtClean="0"/>
              <a:t>HCO</a:t>
            </a:r>
            <a:r>
              <a:rPr lang="en-CA" baseline="-25000" dirty="0" smtClean="0"/>
              <a:t>3</a:t>
            </a:r>
            <a:r>
              <a:rPr lang="en-CA" baseline="30000" dirty="0" smtClean="0"/>
              <a:t>- </a:t>
            </a:r>
            <a:r>
              <a:rPr lang="en-CA" dirty="0" smtClean="0"/>
              <a:t>, ….</a:t>
            </a:r>
            <a:endParaRPr lang="en-CA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221791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Your Turn…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Write the three equations showing the stepwise ionization of </a:t>
            </a:r>
            <a:r>
              <a:rPr lang="en-US" b="1" i="1" u="sng" dirty="0"/>
              <a:t>boric acid</a:t>
            </a:r>
            <a:r>
              <a:rPr lang="en-US" dirty="0"/>
              <a:t> (H</a:t>
            </a:r>
            <a:r>
              <a:rPr lang="en-US" baseline="-25000" dirty="0"/>
              <a:t>3</a:t>
            </a:r>
            <a:r>
              <a:rPr lang="en-US" dirty="0"/>
              <a:t>BO</a:t>
            </a:r>
            <a:r>
              <a:rPr lang="en-US" baseline="-25000" dirty="0"/>
              <a:t>3</a:t>
            </a:r>
            <a:r>
              <a:rPr lang="en-US" dirty="0"/>
              <a:t>).</a:t>
            </a:r>
            <a:endParaRPr lang="en-CA" dirty="0"/>
          </a:p>
          <a:p>
            <a:r>
              <a:rPr lang="en-US" dirty="0"/>
              <a:t> 	Step 1:</a:t>
            </a:r>
            <a:endParaRPr lang="en-CA" dirty="0"/>
          </a:p>
          <a:p>
            <a:r>
              <a:rPr lang="en-US" dirty="0"/>
              <a:t>  	Step 2:</a:t>
            </a:r>
            <a:endParaRPr lang="en-CA" dirty="0"/>
          </a:p>
          <a:p>
            <a:r>
              <a:rPr lang="en-US" dirty="0"/>
              <a:t> 	Step 3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the ion HPO</a:t>
            </a:r>
            <a:r>
              <a:rPr lang="en-US" baseline="-25000" dirty="0"/>
              <a:t>3</a:t>
            </a:r>
            <a:r>
              <a:rPr lang="en-US" baseline="30000" dirty="0"/>
              <a:t>2-</a:t>
            </a:r>
            <a:r>
              <a:rPr lang="en-US" dirty="0"/>
              <a:t> was to act an </a:t>
            </a:r>
            <a:r>
              <a:rPr lang="en-US" b="1" i="1" dirty="0"/>
              <a:t>acid</a:t>
            </a:r>
            <a:r>
              <a:rPr lang="en-US" dirty="0"/>
              <a:t>, it would form 	_____________________________</a:t>
            </a:r>
            <a:endParaRPr lang="en-CA" dirty="0"/>
          </a:p>
          <a:p>
            <a:pPr marL="0" indent="0">
              <a:buNone/>
            </a:pPr>
            <a:r>
              <a:rPr lang="en-CA" dirty="0" smtClean="0"/>
              <a:t>I</a:t>
            </a:r>
            <a:r>
              <a:rPr lang="en-US" dirty="0" smtClean="0"/>
              <a:t>f </a:t>
            </a:r>
            <a:r>
              <a:rPr lang="en-US" dirty="0"/>
              <a:t>the </a:t>
            </a:r>
            <a:r>
              <a:rPr lang="en-US" dirty="0" smtClean="0"/>
              <a:t>ion </a:t>
            </a:r>
            <a:r>
              <a:rPr lang="en-US" dirty="0"/>
              <a:t>HPO</a:t>
            </a:r>
            <a:r>
              <a:rPr lang="en-US" baseline="-25000" dirty="0"/>
              <a:t>3</a:t>
            </a:r>
            <a:r>
              <a:rPr lang="en-US" baseline="30000" dirty="0"/>
              <a:t>2-</a:t>
            </a:r>
            <a:r>
              <a:rPr lang="en-US" dirty="0" smtClean="0"/>
              <a:t> </a:t>
            </a:r>
            <a:r>
              <a:rPr lang="en-US" dirty="0"/>
              <a:t>was to act a </a:t>
            </a:r>
            <a:r>
              <a:rPr lang="en-US" b="1" i="1" dirty="0"/>
              <a:t>base</a:t>
            </a:r>
            <a:r>
              <a:rPr lang="en-US" dirty="0"/>
              <a:t>, it would form 	_____________________________</a:t>
            </a:r>
            <a:endParaRPr lang="en-CA" dirty="0"/>
          </a:p>
          <a:p>
            <a:r>
              <a:rPr lang="en-US" dirty="0"/>
              <a:t> </a:t>
            </a:r>
            <a:endParaRPr lang="en-CA" dirty="0"/>
          </a:p>
          <a:p>
            <a:r>
              <a:rPr lang="en-US" dirty="0"/>
              <a:t> 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9385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cap="none" dirty="0" err="1" smtClean="0"/>
              <a:t>Ka</a:t>
            </a:r>
            <a:r>
              <a:rPr lang="en-CA" cap="none" dirty="0" smtClean="0"/>
              <a:t> and Kb</a:t>
            </a:r>
            <a:endParaRPr lang="en-CA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3217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cap="none" dirty="0" err="1" smtClean="0"/>
              <a:t>Ka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750423"/>
            <a:ext cx="9720071" cy="455893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CA" dirty="0" smtClean="0"/>
              <a:t> Weak acids do not ionize completely therefore an equilibrium can be established in water:</a:t>
            </a:r>
          </a:p>
          <a:p>
            <a:pPr>
              <a:buFont typeface="Wingdings" panose="05000000000000000000" pitchFamily="2" charset="2"/>
              <a:buChar char="q"/>
            </a:pPr>
            <a:endParaRPr lang="en-CA" dirty="0" smtClean="0"/>
          </a:p>
          <a:p>
            <a:pPr>
              <a:buFont typeface="Wingdings" panose="05000000000000000000" pitchFamily="2" charset="2"/>
              <a:buChar char="q"/>
            </a:pPr>
            <a:endParaRPr lang="en-CA" dirty="0"/>
          </a:p>
          <a:p>
            <a:pPr>
              <a:buFont typeface="Wingdings" panose="05000000000000000000" pitchFamily="2" charset="2"/>
              <a:buChar char="q"/>
            </a:pPr>
            <a:r>
              <a:rPr lang="en-CA" dirty="0" smtClean="0"/>
              <a:t> Much like </a:t>
            </a:r>
            <a:r>
              <a:rPr lang="en-CA" dirty="0" err="1" smtClean="0"/>
              <a:t>Keq</a:t>
            </a:r>
            <a:r>
              <a:rPr lang="en-CA" dirty="0" smtClean="0"/>
              <a:t>, </a:t>
            </a:r>
            <a:r>
              <a:rPr lang="en-CA" dirty="0" err="1" smtClean="0"/>
              <a:t>Ksp</a:t>
            </a:r>
            <a:r>
              <a:rPr lang="en-CA" dirty="0" smtClean="0"/>
              <a:t>, and Kw we can calculate a </a:t>
            </a:r>
            <a:r>
              <a:rPr lang="en-CA" dirty="0" err="1" smtClean="0"/>
              <a:t>Ka</a:t>
            </a:r>
            <a:r>
              <a:rPr lang="en-CA" dirty="0"/>
              <a:t> </a:t>
            </a:r>
            <a:r>
              <a:rPr lang="en-CA" dirty="0" smtClean="0"/>
              <a:t>for acids (known as the acid ionization constant).  Write the </a:t>
            </a:r>
            <a:r>
              <a:rPr lang="en-CA" dirty="0" err="1" smtClean="0"/>
              <a:t>Ka</a:t>
            </a:r>
            <a:r>
              <a:rPr lang="en-CA" dirty="0" smtClean="0"/>
              <a:t> expression for the above equilibrium here:</a:t>
            </a:r>
          </a:p>
          <a:p>
            <a:pPr>
              <a:buFont typeface="Wingdings" panose="05000000000000000000" pitchFamily="2" charset="2"/>
              <a:buChar char="q"/>
            </a:pPr>
            <a:endParaRPr lang="en-CA" dirty="0" smtClean="0"/>
          </a:p>
          <a:p>
            <a:pPr>
              <a:buFont typeface="Wingdings" panose="05000000000000000000" pitchFamily="2" charset="2"/>
              <a:buChar char="q"/>
            </a:pPr>
            <a:endParaRPr lang="en-CA" dirty="0"/>
          </a:p>
          <a:p>
            <a:pPr>
              <a:buFont typeface="Wingdings" panose="05000000000000000000" pitchFamily="2" charset="2"/>
              <a:buChar char="q"/>
            </a:pPr>
            <a:r>
              <a:rPr lang="en-CA" dirty="0" smtClean="0"/>
              <a:t> The values of </a:t>
            </a:r>
            <a:r>
              <a:rPr lang="en-CA" dirty="0" err="1" smtClean="0"/>
              <a:t>Ka</a:t>
            </a:r>
            <a:r>
              <a:rPr lang="en-CA" dirty="0" smtClean="0"/>
              <a:t> at room temperature are provided on your acid-base table.  What is the value of </a:t>
            </a:r>
            <a:r>
              <a:rPr lang="en-CA" dirty="0" err="1" smtClean="0"/>
              <a:t>Ka</a:t>
            </a:r>
            <a:r>
              <a:rPr lang="en-CA" dirty="0" smtClean="0"/>
              <a:t> of acetic acid?</a:t>
            </a:r>
          </a:p>
          <a:p>
            <a:pPr marL="0" indent="0">
              <a:buNone/>
            </a:pPr>
            <a:r>
              <a:rPr lang="en-CA" dirty="0"/>
              <a:t>	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1403" y="2456090"/>
            <a:ext cx="7033740" cy="613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083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cap="none" dirty="0" smtClean="0"/>
              <a:t>Kb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750423"/>
            <a:ext cx="9720071" cy="455893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CA" dirty="0" smtClean="0"/>
              <a:t> Much the same, weak bases do not ionize completely therefore an equilibrium can be established in water:</a:t>
            </a:r>
          </a:p>
          <a:p>
            <a:pPr>
              <a:buFont typeface="Wingdings" panose="05000000000000000000" pitchFamily="2" charset="2"/>
              <a:buChar char="q"/>
            </a:pPr>
            <a:endParaRPr lang="en-CA" dirty="0" smtClean="0"/>
          </a:p>
          <a:p>
            <a:pPr>
              <a:buFont typeface="Wingdings" panose="05000000000000000000" pitchFamily="2" charset="2"/>
              <a:buChar char="q"/>
            </a:pPr>
            <a:endParaRPr lang="en-CA" dirty="0"/>
          </a:p>
          <a:p>
            <a:pPr>
              <a:buFont typeface="Wingdings" panose="05000000000000000000" pitchFamily="2" charset="2"/>
              <a:buChar char="q"/>
            </a:pPr>
            <a:r>
              <a:rPr lang="en-CA" dirty="0" smtClean="0"/>
              <a:t> Since we are working with a base, we would calculate a base ionization constant (Kb).  Write its expression below:</a:t>
            </a:r>
          </a:p>
          <a:p>
            <a:pPr>
              <a:buFont typeface="Wingdings" panose="05000000000000000000" pitchFamily="2" charset="2"/>
              <a:buChar char="q"/>
            </a:pPr>
            <a:endParaRPr lang="en-CA" dirty="0" smtClean="0"/>
          </a:p>
          <a:p>
            <a:pPr>
              <a:buFont typeface="Wingdings" panose="05000000000000000000" pitchFamily="2" charset="2"/>
              <a:buChar char="q"/>
            </a:pPr>
            <a:endParaRPr lang="en-CA" dirty="0"/>
          </a:p>
          <a:p>
            <a:pPr>
              <a:buFont typeface="Wingdings" panose="05000000000000000000" pitchFamily="2" charset="2"/>
              <a:buChar char="q"/>
            </a:pPr>
            <a:r>
              <a:rPr lang="en-CA" dirty="0" smtClean="0"/>
              <a:t> We only have a table of </a:t>
            </a:r>
            <a:r>
              <a:rPr lang="en-CA" dirty="0" err="1" smtClean="0"/>
              <a:t>Ka</a:t>
            </a:r>
            <a:r>
              <a:rPr lang="en-CA" dirty="0" smtClean="0"/>
              <a:t> values, these cannot be used directly but we can calculate the Kb’s using this table… more later!</a:t>
            </a:r>
          </a:p>
          <a:p>
            <a:pPr marL="0" indent="0">
              <a:buNone/>
            </a:pPr>
            <a:r>
              <a:rPr lang="en-CA" dirty="0"/>
              <a:t>	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4310" y="2378937"/>
            <a:ext cx="5309591" cy="570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427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do the Values of </a:t>
            </a:r>
            <a:r>
              <a:rPr lang="en-CA" cap="none" dirty="0" err="1" smtClean="0"/>
              <a:t>Ka</a:t>
            </a:r>
            <a:r>
              <a:rPr lang="en-CA" cap="none" dirty="0" smtClean="0"/>
              <a:t> AND Kb</a:t>
            </a:r>
            <a:r>
              <a:rPr lang="en-CA" dirty="0" smtClean="0"/>
              <a:t> mean?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CA" dirty="0"/>
              <a:t> </a:t>
            </a:r>
            <a:r>
              <a:rPr lang="en-CA" dirty="0" smtClean="0"/>
              <a:t>The larger the </a:t>
            </a:r>
            <a:r>
              <a:rPr lang="en-CA" dirty="0" err="1" smtClean="0"/>
              <a:t>Ka</a:t>
            </a:r>
            <a:r>
              <a:rPr lang="en-CA" dirty="0" smtClean="0"/>
              <a:t> the stronger the acid!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CA" dirty="0"/>
              <a:t> </a:t>
            </a:r>
            <a:r>
              <a:rPr lang="en-CA" dirty="0" smtClean="0"/>
              <a:t>The larger the Kb the stronger the base.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CA" dirty="0"/>
              <a:t> </a:t>
            </a:r>
            <a:r>
              <a:rPr lang="en-CA" dirty="0" smtClean="0"/>
              <a:t>Why don’t the strong acids and bases have </a:t>
            </a:r>
            <a:r>
              <a:rPr lang="en-CA" dirty="0" err="1" smtClean="0"/>
              <a:t>Ka</a:t>
            </a:r>
            <a:r>
              <a:rPr lang="en-CA" dirty="0" smtClean="0"/>
              <a:t>/Kb values?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CA" dirty="0"/>
              <a:t> </a:t>
            </a:r>
            <a:r>
              <a:rPr lang="en-CA" dirty="0" smtClean="0"/>
              <a:t>Also be sure to write your equilibrium appropriately – acids ionize to form hydronium and bases ionize to form hydroxide!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CA" dirty="0"/>
              <a:t> </a:t>
            </a:r>
            <a:r>
              <a:rPr lang="en-CA" dirty="0" smtClean="0"/>
              <a:t>Complete exercises </a:t>
            </a:r>
            <a:r>
              <a:rPr lang="en-CA" dirty="0" err="1" smtClean="0"/>
              <a:t>pg</a:t>
            </a:r>
            <a:r>
              <a:rPr lang="en-CA" dirty="0" smtClean="0"/>
              <a:t> 128 #31-34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51780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13076</TotalTime>
  <Words>483</Words>
  <Application>Microsoft Office PowerPoint</Application>
  <PresentationFormat>Widescreen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Tw Cen MT</vt:lpstr>
      <vt:lpstr>Tw Cen MT Condensed</vt:lpstr>
      <vt:lpstr>Wingdings</vt:lpstr>
      <vt:lpstr>Wingdings 3</vt:lpstr>
      <vt:lpstr>Integral</vt:lpstr>
      <vt:lpstr>ACIDS AND Bases Part II</vt:lpstr>
      <vt:lpstr>So far…</vt:lpstr>
      <vt:lpstr>Pointers…</vt:lpstr>
      <vt:lpstr>Polyprotic Acids and Amphiprotic Anions</vt:lpstr>
      <vt:lpstr>Your Turn…</vt:lpstr>
      <vt:lpstr>Ka and Kb</vt:lpstr>
      <vt:lpstr>Ka</vt:lpstr>
      <vt:lpstr>Kb</vt:lpstr>
      <vt:lpstr>What do the Values of Ka AND Kb mean?</vt:lpstr>
      <vt:lpstr>The Relationship between Ka and Kb</vt:lpstr>
      <vt:lpstr>Amphiprotic Substances: Acid or Base?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ACIDS AND Bases Part II</dc:title>
  <dc:creator>Windows User</dc:creator>
  <cp:lastModifiedBy>Vos, Freya</cp:lastModifiedBy>
  <cp:revision>16</cp:revision>
  <cp:lastPrinted>2019-11-28T21:37:23Z</cp:lastPrinted>
  <dcterms:created xsi:type="dcterms:W3CDTF">2018-04-17T21:50:20Z</dcterms:created>
  <dcterms:modified xsi:type="dcterms:W3CDTF">2020-05-11T21:34:08Z</dcterms:modified>
</cp:coreProperties>
</file>