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71" r:id="rId3"/>
    <p:sldId id="257" r:id="rId4"/>
    <p:sldId id="258" r:id="rId5"/>
    <p:sldId id="259" r:id="rId6"/>
    <p:sldId id="260" r:id="rId7"/>
    <p:sldId id="272" r:id="rId8"/>
    <p:sldId id="261" r:id="rId9"/>
    <p:sldId id="262" r:id="rId10"/>
    <p:sldId id="274" r:id="rId11"/>
    <p:sldId id="273" r:id="rId12"/>
    <p:sldId id="263" r:id="rId13"/>
    <p:sldId id="275" r:id="rId14"/>
    <p:sldId id="264" r:id="rId15"/>
    <p:sldId id="265" r:id="rId16"/>
    <p:sldId id="276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ADC24-6C99-4FF5-9A2E-25FB7510C6A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84A5567-084B-4E0F-B988-7F50BFB087F3}">
      <dgm:prSet phldrT="[Text]"/>
      <dgm:spPr/>
      <dgm:t>
        <a:bodyPr/>
        <a:lstStyle/>
        <a:p>
          <a:r>
            <a:rPr lang="en-CA" dirty="0" smtClean="0"/>
            <a:t>Metabolism</a:t>
          </a:r>
          <a:endParaRPr lang="en-CA" dirty="0"/>
        </a:p>
      </dgm:t>
    </dgm:pt>
    <dgm:pt modelId="{DC02F261-A4CD-423C-8EC4-47693C1BCBCA}" type="parTrans" cxnId="{9371097D-5E6C-4FC5-9AE4-D1D613FA1381}">
      <dgm:prSet/>
      <dgm:spPr/>
      <dgm:t>
        <a:bodyPr/>
        <a:lstStyle/>
        <a:p>
          <a:endParaRPr lang="en-CA"/>
        </a:p>
      </dgm:t>
    </dgm:pt>
    <dgm:pt modelId="{18D62570-915A-48C9-8A24-46C52A1C0EA2}" type="sibTrans" cxnId="{9371097D-5E6C-4FC5-9AE4-D1D613FA1381}">
      <dgm:prSet/>
      <dgm:spPr/>
      <dgm:t>
        <a:bodyPr/>
        <a:lstStyle/>
        <a:p>
          <a:endParaRPr lang="en-CA"/>
        </a:p>
      </dgm:t>
    </dgm:pt>
    <dgm:pt modelId="{E8C788EA-FC4B-468E-8E59-47569F23BA69}">
      <dgm:prSet phldrT="[Text]"/>
      <dgm:spPr/>
      <dgm:t>
        <a:bodyPr anchor="ctr"/>
        <a:lstStyle/>
        <a:p>
          <a:r>
            <a:rPr lang="en-CA" smtClean="0"/>
            <a:t>Specific relationship </a:t>
          </a:r>
          <a:r>
            <a:rPr lang="en-CA" dirty="0" smtClean="0"/>
            <a:t>between enzyme and substrate</a:t>
          </a:r>
          <a:endParaRPr lang="en-CA" dirty="0"/>
        </a:p>
      </dgm:t>
    </dgm:pt>
    <dgm:pt modelId="{51D248EE-C7E5-4955-A71A-94655A7AE010}" type="parTrans" cxnId="{E2AFC8DE-B2B7-4A8E-9736-F3097261D62A}">
      <dgm:prSet/>
      <dgm:spPr/>
      <dgm:t>
        <a:bodyPr/>
        <a:lstStyle/>
        <a:p>
          <a:endParaRPr lang="en-CA"/>
        </a:p>
      </dgm:t>
    </dgm:pt>
    <dgm:pt modelId="{4BD3E50B-67BA-4D7E-96ED-5E9EC833A519}" type="sibTrans" cxnId="{E2AFC8DE-B2B7-4A8E-9736-F3097261D62A}">
      <dgm:prSet/>
      <dgm:spPr/>
      <dgm:t>
        <a:bodyPr/>
        <a:lstStyle/>
        <a:p>
          <a:endParaRPr lang="en-CA"/>
        </a:p>
      </dgm:t>
    </dgm:pt>
    <dgm:pt modelId="{DE961562-EB64-4F5E-BF61-D964572A0388}">
      <dgm:prSet phldrT="[Text]"/>
      <dgm:spPr/>
      <dgm:t>
        <a:bodyPr/>
        <a:lstStyle/>
        <a:p>
          <a:r>
            <a:rPr lang="en-CA" dirty="0" smtClean="0"/>
            <a:t>Factors Affecting Enzymes</a:t>
          </a:r>
        </a:p>
      </dgm:t>
    </dgm:pt>
    <dgm:pt modelId="{5CC28ED8-16CB-4365-B3D8-9C3125ABE6AA}" type="parTrans" cxnId="{B155A999-9BB6-474A-AAF2-85A82BD72241}">
      <dgm:prSet/>
      <dgm:spPr/>
      <dgm:t>
        <a:bodyPr/>
        <a:lstStyle/>
        <a:p>
          <a:endParaRPr lang="en-CA"/>
        </a:p>
      </dgm:t>
    </dgm:pt>
    <dgm:pt modelId="{C5180465-0E0B-47FE-9E4D-A73052D161CA}" type="sibTrans" cxnId="{B155A999-9BB6-474A-AAF2-85A82BD72241}">
      <dgm:prSet/>
      <dgm:spPr/>
      <dgm:t>
        <a:bodyPr/>
        <a:lstStyle/>
        <a:p>
          <a:endParaRPr lang="en-CA"/>
        </a:p>
      </dgm:t>
    </dgm:pt>
    <dgm:pt modelId="{1121E7D7-2BBD-47E6-B199-8B41ED1524AB}">
      <dgm:prSet phldrT="[Text]"/>
      <dgm:spPr/>
      <dgm:t>
        <a:bodyPr anchor="ctr"/>
        <a:lstStyle/>
        <a:p>
          <a:r>
            <a:rPr lang="en-CA" dirty="0" smtClean="0"/>
            <a:t>Temperature</a:t>
          </a:r>
          <a:endParaRPr lang="en-CA" dirty="0"/>
        </a:p>
      </dgm:t>
    </dgm:pt>
    <dgm:pt modelId="{78271471-54EB-40B5-8BAB-0EBC945B23A1}" type="parTrans" cxnId="{2F3E60FE-7139-480F-8DEC-5402CAF0ADC1}">
      <dgm:prSet/>
      <dgm:spPr/>
      <dgm:t>
        <a:bodyPr/>
        <a:lstStyle/>
        <a:p>
          <a:endParaRPr lang="en-CA"/>
        </a:p>
      </dgm:t>
    </dgm:pt>
    <dgm:pt modelId="{AD4463C3-DA5C-4183-8164-C6DC2E8267D0}" type="sibTrans" cxnId="{2F3E60FE-7139-480F-8DEC-5402CAF0ADC1}">
      <dgm:prSet/>
      <dgm:spPr/>
      <dgm:t>
        <a:bodyPr/>
        <a:lstStyle/>
        <a:p>
          <a:endParaRPr lang="en-CA"/>
        </a:p>
      </dgm:t>
    </dgm:pt>
    <dgm:pt modelId="{7378AE7B-77DA-4CF6-848A-36CD52FA38FF}">
      <dgm:prSet phldrT="[Text]"/>
      <dgm:spPr/>
      <dgm:t>
        <a:bodyPr anchor="ctr"/>
        <a:lstStyle/>
        <a:p>
          <a:r>
            <a:rPr lang="en-CA" dirty="0" smtClean="0"/>
            <a:t>pH</a:t>
          </a:r>
          <a:endParaRPr lang="en-CA" dirty="0"/>
        </a:p>
      </dgm:t>
    </dgm:pt>
    <dgm:pt modelId="{FCB020A5-703A-4DBC-966E-D354ABF5D44B}" type="parTrans" cxnId="{D56DEE84-FF91-41E2-9ADE-D100DE78FF93}">
      <dgm:prSet/>
      <dgm:spPr/>
      <dgm:t>
        <a:bodyPr/>
        <a:lstStyle/>
        <a:p>
          <a:endParaRPr lang="en-CA"/>
        </a:p>
      </dgm:t>
    </dgm:pt>
    <dgm:pt modelId="{A5489225-4FDA-4697-87B6-86907B51A4E2}" type="sibTrans" cxnId="{D56DEE84-FF91-41E2-9ADE-D100DE78FF93}">
      <dgm:prSet/>
      <dgm:spPr/>
      <dgm:t>
        <a:bodyPr/>
        <a:lstStyle/>
        <a:p>
          <a:endParaRPr lang="en-CA"/>
        </a:p>
      </dgm:t>
    </dgm:pt>
    <dgm:pt modelId="{E3D0318B-8B6E-4B27-AC50-7669F9131D67}">
      <dgm:prSet phldrT="[Text]"/>
      <dgm:spPr/>
      <dgm:t>
        <a:bodyPr/>
        <a:lstStyle/>
        <a:p>
          <a:r>
            <a:rPr lang="en-CA" dirty="0" smtClean="0"/>
            <a:t>Lock and Key</a:t>
          </a:r>
          <a:endParaRPr lang="en-CA" dirty="0"/>
        </a:p>
      </dgm:t>
    </dgm:pt>
    <dgm:pt modelId="{2922456B-2F7B-42C4-82BD-4460CBA09E05}" type="parTrans" cxnId="{ECEFA1AD-2B28-4C7D-B1AE-D727E47C3C99}">
      <dgm:prSet/>
      <dgm:spPr/>
      <dgm:t>
        <a:bodyPr/>
        <a:lstStyle/>
        <a:p>
          <a:endParaRPr lang="en-CA"/>
        </a:p>
      </dgm:t>
    </dgm:pt>
    <dgm:pt modelId="{B14999B7-77CD-4374-A796-E49A90C477FB}" type="sibTrans" cxnId="{ECEFA1AD-2B28-4C7D-B1AE-D727E47C3C99}">
      <dgm:prSet/>
      <dgm:spPr/>
      <dgm:t>
        <a:bodyPr/>
        <a:lstStyle/>
        <a:p>
          <a:endParaRPr lang="en-CA"/>
        </a:p>
      </dgm:t>
    </dgm:pt>
    <dgm:pt modelId="{905FB2AE-FE90-4056-9BA2-2E52FABE345C}">
      <dgm:prSet phldrT="[Text]"/>
      <dgm:spPr/>
      <dgm:t>
        <a:bodyPr/>
        <a:lstStyle/>
        <a:p>
          <a:r>
            <a:rPr lang="en-CA" dirty="0" smtClean="0"/>
            <a:t>Enzyme Function</a:t>
          </a:r>
          <a:endParaRPr lang="en-CA" dirty="0"/>
        </a:p>
      </dgm:t>
    </dgm:pt>
    <dgm:pt modelId="{13E85CC9-DFAE-4FA7-9729-7A17B6B82926}" type="parTrans" cxnId="{59ABD71B-712D-46CD-B0ED-1D6F413C864D}">
      <dgm:prSet/>
      <dgm:spPr/>
      <dgm:t>
        <a:bodyPr/>
        <a:lstStyle/>
        <a:p>
          <a:endParaRPr lang="en-CA"/>
        </a:p>
      </dgm:t>
    </dgm:pt>
    <dgm:pt modelId="{5AA114AB-4287-404D-98D3-EF3D55E2E9E2}" type="sibTrans" cxnId="{59ABD71B-712D-46CD-B0ED-1D6F413C864D}">
      <dgm:prSet/>
      <dgm:spPr/>
      <dgm:t>
        <a:bodyPr/>
        <a:lstStyle/>
        <a:p>
          <a:endParaRPr lang="en-CA"/>
        </a:p>
      </dgm:t>
    </dgm:pt>
    <dgm:pt modelId="{8CA784EA-E7AC-45E8-B527-6EC856C3BDDE}">
      <dgm:prSet phldrT="[Text]"/>
      <dgm:spPr/>
      <dgm:t>
        <a:bodyPr anchor="ctr"/>
        <a:lstStyle/>
        <a:p>
          <a:r>
            <a:rPr lang="en-CA" dirty="0" smtClean="0"/>
            <a:t>Biochemical processes</a:t>
          </a:r>
          <a:endParaRPr lang="en-CA" dirty="0"/>
        </a:p>
      </dgm:t>
    </dgm:pt>
    <dgm:pt modelId="{49B3CFA4-A2CD-4AB5-A116-6C961C89644C}" type="parTrans" cxnId="{559C516E-195B-440B-8D86-25854F176DE3}">
      <dgm:prSet/>
      <dgm:spPr/>
      <dgm:t>
        <a:bodyPr/>
        <a:lstStyle/>
        <a:p>
          <a:endParaRPr lang="en-CA"/>
        </a:p>
      </dgm:t>
    </dgm:pt>
    <dgm:pt modelId="{4B7C5496-7BC2-43D9-B92C-3C8ED4232B11}" type="sibTrans" cxnId="{559C516E-195B-440B-8D86-25854F176DE3}">
      <dgm:prSet/>
      <dgm:spPr/>
      <dgm:t>
        <a:bodyPr/>
        <a:lstStyle/>
        <a:p>
          <a:endParaRPr lang="en-CA"/>
        </a:p>
      </dgm:t>
    </dgm:pt>
    <dgm:pt modelId="{AE46798F-1BC1-4873-8092-30D0711B40E6}">
      <dgm:prSet phldrT="[Text]"/>
      <dgm:spPr/>
      <dgm:t>
        <a:bodyPr anchor="ctr"/>
        <a:lstStyle/>
        <a:p>
          <a:r>
            <a:rPr lang="en-CA" dirty="0" smtClean="0"/>
            <a:t>Catalyze reactions</a:t>
          </a:r>
          <a:endParaRPr lang="en-CA" dirty="0"/>
        </a:p>
      </dgm:t>
    </dgm:pt>
    <dgm:pt modelId="{5F5570D3-37E5-45C2-B81A-7F4721525314}" type="parTrans" cxnId="{D208DBE6-D4AF-4ECA-BD17-2F73C0CA0A2F}">
      <dgm:prSet/>
      <dgm:spPr/>
      <dgm:t>
        <a:bodyPr/>
        <a:lstStyle/>
        <a:p>
          <a:endParaRPr lang="en-CA"/>
        </a:p>
      </dgm:t>
    </dgm:pt>
    <dgm:pt modelId="{3646D512-4870-4294-8E36-F5AE91EE8C4F}" type="sibTrans" cxnId="{D208DBE6-D4AF-4ECA-BD17-2F73C0CA0A2F}">
      <dgm:prSet/>
      <dgm:spPr/>
      <dgm:t>
        <a:bodyPr/>
        <a:lstStyle/>
        <a:p>
          <a:endParaRPr lang="en-CA"/>
        </a:p>
      </dgm:t>
    </dgm:pt>
    <dgm:pt modelId="{0AC7E8CB-30C6-4AA7-BF92-D74D761A966E}">
      <dgm:prSet phldrT="[Text]"/>
      <dgm:spPr/>
      <dgm:t>
        <a:bodyPr anchor="ctr"/>
        <a:lstStyle/>
        <a:p>
          <a:r>
            <a:rPr lang="en-CA" dirty="0" smtClean="0"/>
            <a:t>Proteins</a:t>
          </a:r>
          <a:endParaRPr lang="en-CA" dirty="0"/>
        </a:p>
      </dgm:t>
    </dgm:pt>
    <dgm:pt modelId="{4B0618BD-26EF-40DE-8D7F-F67738E83F48}" type="parTrans" cxnId="{05BC2BFC-2345-4FAB-9DA7-153242534707}">
      <dgm:prSet/>
      <dgm:spPr/>
      <dgm:t>
        <a:bodyPr/>
        <a:lstStyle/>
        <a:p>
          <a:endParaRPr lang="en-CA"/>
        </a:p>
      </dgm:t>
    </dgm:pt>
    <dgm:pt modelId="{E8B1D444-D5BC-4322-89A9-884788834939}" type="sibTrans" cxnId="{05BC2BFC-2345-4FAB-9DA7-153242534707}">
      <dgm:prSet/>
      <dgm:spPr/>
      <dgm:t>
        <a:bodyPr/>
        <a:lstStyle/>
        <a:p>
          <a:endParaRPr lang="en-CA"/>
        </a:p>
      </dgm:t>
    </dgm:pt>
    <dgm:pt modelId="{1382B556-55D0-43ED-840E-D8FB13D58CCC}">
      <dgm:prSet phldrT="[Text]"/>
      <dgm:spPr/>
      <dgm:t>
        <a:bodyPr anchor="ctr"/>
        <a:lstStyle/>
        <a:p>
          <a:r>
            <a:rPr lang="en-CA" dirty="0" smtClean="0"/>
            <a:t>Substrates</a:t>
          </a:r>
          <a:endParaRPr lang="en-CA" dirty="0"/>
        </a:p>
      </dgm:t>
    </dgm:pt>
    <dgm:pt modelId="{23387721-2E1B-49FF-9842-6950312BDFAD}" type="parTrans" cxnId="{4D04479C-8476-4C56-A1DD-F7855638B803}">
      <dgm:prSet/>
      <dgm:spPr/>
      <dgm:t>
        <a:bodyPr/>
        <a:lstStyle/>
        <a:p>
          <a:endParaRPr lang="en-CA"/>
        </a:p>
      </dgm:t>
    </dgm:pt>
    <dgm:pt modelId="{EF21D57B-A36F-42A6-BB41-640AD78AD6CD}" type="sibTrans" cxnId="{4D04479C-8476-4C56-A1DD-F7855638B803}">
      <dgm:prSet/>
      <dgm:spPr/>
      <dgm:t>
        <a:bodyPr/>
        <a:lstStyle/>
        <a:p>
          <a:endParaRPr lang="en-CA"/>
        </a:p>
      </dgm:t>
    </dgm:pt>
    <dgm:pt modelId="{244781F1-7FA9-4B0B-809C-DE2D2F642634}">
      <dgm:prSet phldrT="[Text]"/>
      <dgm:spPr/>
      <dgm:t>
        <a:bodyPr anchor="ctr"/>
        <a:lstStyle/>
        <a:p>
          <a:r>
            <a:rPr lang="en-CA" dirty="0" smtClean="0"/>
            <a:t>Inhibitors</a:t>
          </a:r>
          <a:endParaRPr lang="en-CA" dirty="0"/>
        </a:p>
      </dgm:t>
    </dgm:pt>
    <dgm:pt modelId="{9BA4BBA8-386B-4DD1-9FB9-C25BD35663CE}" type="parTrans" cxnId="{7CFEF46B-6CED-4F4E-9535-1C2421F55801}">
      <dgm:prSet/>
      <dgm:spPr/>
      <dgm:t>
        <a:bodyPr/>
        <a:lstStyle/>
        <a:p>
          <a:endParaRPr lang="en-CA"/>
        </a:p>
      </dgm:t>
    </dgm:pt>
    <dgm:pt modelId="{AAAE4AB8-2EBE-4115-9E8A-3346ECCCFB3D}" type="sibTrans" cxnId="{7CFEF46B-6CED-4F4E-9535-1C2421F55801}">
      <dgm:prSet/>
      <dgm:spPr/>
      <dgm:t>
        <a:bodyPr/>
        <a:lstStyle/>
        <a:p>
          <a:endParaRPr lang="en-CA"/>
        </a:p>
      </dgm:t>
    </dgm:pt>
    <dgm:pt modelId="{2284B436-C8F1-41FD-97B6-CBFA3FF79F47}">
      <dgm:prSet phldrT="[Text]"/>
      <dgm:spPr/>
      <dgm:t>
        <a:bodyPr anchor="ctr"/>
        <a:lstStyle/>
        <a:p>
          <a:r>
            <a:rPr lang="en-CA" dirty="0" smtClean="0"/>
            <a:t>Concentration</a:t>
          </a:r>
          <a:endParaRPr lang="en-CA" dirty="0"/>
        </a:p>
      </dgm:t>
    </dgm:pt>
    <dgm:pt modelId="{D9A90878-B21D-44B1-AD1C-0E66B1462DEE}" type="parTrans" cxnId="{AF030386-4DE4-4F1A-9216-D3366BD60C4A}">
      <dgm:prSet/>
      <dgm:spPr/>
      <dgm:t>
        <a:bodyPr/>
        <a:lstStyle/>
        <a:p>
          <a:endParaRPr lang="en-CA"/>
        </a:p>
      </dgm:t>
    </dgm:pt>
    <dgm:pt modelId="{D20CA767-8099-4C28-8CC8-75BAAC01801D}" type="sibTrans" cxnId="{AF030386-4DE4-4F1A-9216-D3366BD60C4A}">
      <dgm:prSet/>
      <dgm:spPr/>
      <dgm:t>
        <a:bodyPr/>
        <a:lstStyle/>
        <a:p>
          <a:endParaRPr lang="en-CA"/>
        </a:p>
      </dgm:t>
    </dgm:pt>
    <dgm:pt modelId="{97ACE12B-8F30-43CB-98FC-860C57C3A280}" type="pres">
      <dgm:prSet presAssocID="{019ADC24-6C99-4FF5-9A2E-25FB7510C6A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AC73779F-5DB5-4F78-A80A-14EE2D1428C0}" type="pres">
      <dgm:prSet presAssocID="{E84A5567-084B-4E0F-B988-7F50BFB087F3}" presName="linNode" presStyleCnt="0"/>
      <dgm:spPr/>
    </dgm:pt>
    <dgm:pt modelId="{9BA795C4-388F-4513-A058-5AFA4686D191}" type="pres">
      <dgm:prSet presAssocID="{E84A5567-084B-4E0F-B988-7F50BFB087F3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E7B53C2-5AC5-4993-BE41-C25DA8461B52}" type="pres">
      <dgm:prSet presAssocID="{E84A5567-084B-4E0F-B988-7F50BFB087F3}" presName="childShp" presStyleLbl="bgAccFollowNode1" presStyleIdx="0" presStyleCnt="4" custScaleY="7056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FD1D706-E782-48D1-8047-4975548C56A8}" type="pres">
      <dgm:prSet presAssocID="{18D62570-915A-48C9-8A24-46C52A1C0EA2}" presName="spacing" presStyleCnt="0"/>
      <dgm:spPr/>
    </dgm:pt>
    <dgm:pt modelId="{559AA4B7-47D2-4AC3-B2E8-B9A405BC667C}" type="pres">
      <dgm:prSet presAssocID="{905FB2AE-FE90-4056-9BA2-2E52FABE345C}" presName="linNode" presStyleCnt="0"/>
      <dgm:spPr/>
    </dgm:pt>
    <dgm:pt modelId="{B6A895AD-1282-4709-813E-E1BF574D68C9}" type="pres">
      <dgm:prSet presAssocID="{905FB2AE-FE90-4056-9BA2-2E52FABE345C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9C2A468-D6B2-4B65-A836-E58D70D20623}" type="pres">
      <dgm:prSet presAssocID="{905FB2AE-FE90-4056-9BA2-2E52FABE345C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A9BFAC-5BE0-4FB6-90D1-A6BB73F6E3B4}" type="pres">
      <dgm:prSet presAssocID="{5AA114AB-4287-404D-98D3-EF3D55E2E9E2}" presName="spacing" presStyleCnt="0"/>
      <dgm:spPr/>
    </dgm:pt>
    <dgm:pt modelId="{8091E79A-F01C-41ED-8500-6E48B20280A6}" type="pres">
      <dgm:prSet presAssocID="{E3D0318B-8B6E-4B27-AC50-7669F9131D67}" presName="linNode" presStyleCnt="0"/>
      <dgm:spPr/>
    </dgm:pt>
    <dgm:pt modelId="{967E0256-F1D4-4354-8FA7-4265CEDC5E96}" type="pres">
      <dgm:prSet presAssocID="{E3D0318B-8B6E-4B27-AC50-7669F9131D6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42F393-53B9-4A99-A3A3-977D64CF5AD5}" type="pres">
      <dgm:prSet presAssocID="{E3D0318B-8B6E-4B27-AC50-7669F9131D6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564287-42C9-4484-B346-FF6EA5D8DAEE}" type="pres">
      <dgm:prSet presAssocID="{B14999B7-77CD-4374-A796-E49A90C477FB}" presName="spacing" presStyleCnt="0"/>
      <dgm:spPr/>
    </dgm:pt>
    <dgm:pt modelId="{5286A234-AE66-4912-B919-5C46E50840D4}" type="pres">
      <dgm:prSet presAssocID="{DE961562-EB64-4F5E-BF61-D964572A0388}" presName="linNode" presStyleCnt="0"/>
      <dgm:spPr/>
    </dgm:pt>
    <dgm:pt modelId="{CB0BDB44-1625-4768-969F-1157C218E624}" type="pres">
      <dgm:prSet presAssocID="{DE961562-EB64-4F5E-BF61-D964572A0388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E0C0746-7CE7-4A36-9AA8-65F4EE12E707}" type="pres">
      <dgm:prSet presAssocID="{DE961562-EB64-4F5E-BF61-D964572A0388}" presName="childShp" presStyleLbl="bgAccFollowNode1" presStyleIdx="3" presStyleCnt="4" custScaleY="18429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51D3BA5-4EDD-4383-88FA-85126185680C}" type="presOf" srcId="{E8C788EA-FC4B-468E-8E59-47569F23BA69}" destId="{C942F393-53B9-4A99-A3A3-977D64CF5AD5}" srcOrd="0" destOrd="0" presId="urn:microsoft.com/office/officeart/2005/8/layout/vList6"/>
    <dgm:cxn modelId="{E2AFC8DE-B2B7-4A8E-9736-F3097261D62A}" srcId="{E3D0318B-8B6E-4B27-AC50-7669F9131D67}" destId="{E8C788EA-FC4B-468E-8E59-47569F23BA69}" srcOrd="0" destOrd="0" parTransId="{51D248EE-C7E5-4955-A71A-94655A7AE010}" sibTransId="{4BD3E50B-67BA-4D7E-96ED-5E9EC833A519}"/>
    <dgm:cxn modelId="{5C75F44A-671A-46D5-B449-849DA7C3BA04}" type="presOf" srcId="{8CA784EA-E7AC-45E8-B527-6EC856C3BDDE}" destId="{1E7B53C2-5AC5-4993-BE41-C25DA8461B52}" srcOrd="0" destOrd="0" presId="urn:microsoft.com/office/officeart/2005/8/layout/vList6"/>
    <dgm:cxn modelId="{17F0E06C-34C3-446E-A827-C499E1063E0C}" type="presOf" srcId="{2284B436-C8F1-41FD-97B6-CBFA3FF79F47}" destId="{DE0C0746-7CE7-4A36-9AA8-65F4EE12E707}" srcOrd="0" destOrd="3" presId="urn:microsoft.com/office/officeart/2005/8/layout/vList6"/>
    <dgm:cxn modelId="{CDBE6106-4841-4771-B8F4-DB46FB52BCFC}" type="presOf" srcId="{7378AE7B-77DA-4CF6-848A-36CD52FA38FF}" destId="{DE0C0746-7CE7-4A36-9AA8-65F4EE12E707}" srcOrd="0" destOrd="1" presId="urn:microsoft.com/office/officeart/2005/8/layout/vList6"/>
    <dgm:cxn modelId="{A4A629B5-2A3E-452C-BF43-90BD3BDF7B00}" type="presOf" srcId="{DE961562-EB64-4F5E-BF61-D964572A0388}" destId="{CB0BDB44-1625-4768-969F-1157C218E624}" srcOrd="0" destOrd="0" presId="urn:microsoft.com/office/officeart/2005/8/layout/vList6"/>
    <dgm:cxn modelId="{6BB685BD-7047-4C30-BE50-E285D13239F2}" type="presOf" srcId="{0AC7E8CB-30C6-4AA7-BF92-D74D761A966E}" destId="{F9C2A468-D6B2-4B65-A836-E58D70D20623}" srcOrd="0" destOrd="1" presId="urn:microsoft.com/office/officeart/2005/8/layout/vList6"/>
    <dgm:cxn modelId="{72847F59-507F-4FA2-93BD-2CB7EF088228}" type="presOf" srcId="{019ADC24-6C99-4FF5-9A2E-25FB7510C6A0}" destId="{97ACE12B-8F30-43CB-98FC-860C57C3A280}" srcOrd="0" destOrd="0" presId="urn:microsoft.com/office/officeart/2005/8/layout/vList6"/>
    <dgm:cxn modelId="{DD849F43-4440-4381-86FB-FBDB04BA9389}" type="presOf" srcId="{1382B556-55D0-43ED-840E-D8FB13D58CCC}" destId="{F9C2A468-D6B2-4B65-A836-E58D70D20623}" srcOrd="0" destOrd="2" presId="urn:microsoft.com/office/officeart/2005/8/layout/vList6"/>
    <dgm:cxn modelId="{A9C01A87-86CA-41A7-93C1-3C5EF21EDF9E}" type="presOf" srcId="{E84A5567-084B-4E0F-B988-7F50BFB087F3}" destId="{9BA795C4-388F-4513-A058-5AFA4686D191}" srcOrd="0" destOrd="0" presId="urn:microsoft.com/office/officeart/2005/8/layout/vList6"/>
    <dgm:cxn modelId="{4D04479C-8476-4C56-A1DD-F7855638B803}" srcId="{905FB2AE-FE90-4056-9BA2-2E52FABE345C}" destId="{1382B556-55D0-43ED-840E-D8FB13D58CCC}" srcOrd="2" destOrd="0" parTransId="{23387721-2E1B-49FF-9842-6950312BDFAD}" sibTransId="{EF21D57B-A36F-42A6-BB41-640AD78AD6CD}"/>
    <dgm:cxn modelId="{0824A93C-508E-49FC-8BCC-862B41D12596}" type="presOf" srcId="{244781F1-7FA9-4B0B-809C-DE2D2F642634}" destId="{DE0C0746-7CE7-4A36-9AA8-65F4EE12E707}" srcOrd="0" destOrd="2" presId="urn:microsoft.com/office/officeart/2005/8/layout/vList6"/>
    <dgm:cxn modelId="{05BC2BFC-2345-4FAB-9DA7-153242534707}" srcId="{905FB2AE-FE90-4056-9BA2-2E52FABE345C}" destId="{0AC7E8CB-30C6-4AA7-BF92-D74D761A966E}" srcOrd="1" destOrd="0" parTransId="{4B0618BD-26EF-40DE-8D7F-F67738E83F48}" sibTransId="{E8B1D444-D5BC-4322-89A9-884788834939}"/>
    <dgm:cxn modelId="{2F3E60FE-7139-480F-8DEC-5402CAF0ADC1}" srcId="{DE961562-EB64-4F5E-BF61-D964572A0388}" destId="{1121E7D7-2BBD-47E6-B199-8B41ED1524AB}" srcOrd="0" destOrd="0" parTransId="{78271471-54EB-40B5-8BAB-0EBC945B23A1}" sibTransId="{AD4463C3-DA5C-4183-8164-C6DC2E8267D0}"/>
    <dgm:cxn modelId="{559C516E-195B-440B-8D86-25854F176DE3}" srcId="{E84A5567-084B-4E0F-B988-7F50BFB087F3}" destId="{8CA784EA-E7AC-45E8-B527-6EC856C3BDDE}" srcOrd="0" destOrd="0" parTransId="{49B3CFA4-A2CD-4AB5-A116-6C961C89644C}" sibTransId="{4B7C5496-7BC2-43D9-B92C-3C8ED4232B11}"/>
    <dgm:cxn modelId="{D56DEE84-FF91-41E2-9ADE-D100DE78FF93}" srcId="{DE961562-EB64-4F5E-BF61-D964572A0388}" destId="{7378AE7B-77DA-4CF6-848A-36CD52FA38FF}" srcOrd="1" destOrd="0" parTransId="{FCB020A5-703A-4DBC-966E-D354ABF5D44B}" sibTransId="{A5489225-4FDA-4697-87B6-86907B51A4E2}"/>
    <dgm:cxn modelId="{9275C5AE-D6CF-44A2-8D4C-446D3D81D9F2}" type="presOf" srcId="{AE46798F-1BC1-4873-8092-30D0711B40E6}" destId="{F9C2A468-D6B2-4B65-A836-E58D70D20623}" srcOrd="0" destOrd="0" presId="urn:microsoft.com/office/officeart/2005/8/layout/vList6"/>
    <dgm:cxn modelId="{25B95790-F215-452D-92A5-AB43E41BF2CA}" type="presOf" srcId="{E3D0318B-8B6E-4B27-AC50-7669F9131D67}" destId="{967E0256-F1D4-4354-8FA7-4265CEDC5E96}" srcOrd="0" destOrd="0" presId="urn:microsoft.com/office/officeart/2005/8/layout/vList6"/>
    <dgm:cxn modelId="{9371097D-5E6C-4FC5-9AE4-D1D613FA1381}" srcId="{019ADC24-6C99-4FF5-9A2E-25FB7510C6A0}" destId="{E84A5567-084B-4E0F-B988-7F50BFB087F3}" srcOrd="0" destOrd="0" parTransId="{DC02F261-A4CD-423C-8EC4-47693C1BCBCA}" sibTransId="{18D62570-915A-48C9-8A24-46C52A1C0EA2}"/>
    <dgm:cxn modelId="{E32F520F-4BFC-4E06-8417-2DE846F64DF3}" type="presOf" srcId="{905FB2AE-FE90-4056-9BA2-2E52FABE345C}" destId="{B6A895AD-1282-4709-813E-E1BF574D68C9}" srcOrd="0" destOrd="0" presId="urn:microsoft.com/office/officeart/2005/8/layout/vList6"/>
    <dgm:cxn modelId="{B155A999-9BB6-474A-AAF2-85A82BD72241}" srcId="{019ADC24-6C99-4FF5-9A2E-25FB7510C6A0}" destId="{DE961562-EB64-4F5E-BF61-D964572A0388}" srcOrd="3" destOrd="0" parTransId="{5CC28ED8-16CB-4365-B3D8-9C3125ABE6AA}" sibTransId="{C5180465-0E0B-47FE-9E4D-A73052D161CA}"/>
    <dgm:cxn modelId="{7CFEF46B-6CED-4F4E-9535-1C2421F55801}" srcId="{DE961562-EB64-4F5E-BF61-D964572A0388}" destId="{244781F1-7FA9-4B0B-809C-DE2D2F642634}" srcOrd="2" destOrd="0" parTransId="{9BA4BBA8-386B-4DD1-9FB9-C25BD35663CE}" sibTransId="{AAAE4AB8-2EBE-4115-9E8A-3346ECCCFB3D}"/>
    <dgm:cxn modelId="{AF030386-4DE4-4F1A-9216-D3366BD60C4A}" srcId="{DE961562-EB64-4F5E-BF61-D964572A0388}" destId="{2284B436-C8F1-41FD-97B6-CBFA3FF79F47}" srcOrd="3" destOrd="0" parTransId="{D9A90878-B21D-44B1-AD1C-0E66B1462DEE}" sibTransId="{D20CA767-8099-4C28-8CC8-75BAAC01801D}"/>
    <dgm:cxn modelId="{6E9BCDE4-A2EC-499D-9B28-22CA8A145690}" type="presOf" srcId="{1121E7D7-2BBD-47E6-B199-8B41ED1524AB}" destId="{DE0C0746-7CE7-4A36-9AA8-65F4EE12E707}" srcOrd="0" destOrd="0" presId="urn:microsoft.com/office/officeart/2005/8/layout/vList6"/>
    <dgm:cxn modelId="{D208DBE6-D4AF-4ECA-BD17-2F73C0CA0A2F}" srcId="{905FB2AE-FE90-4056-9BA2-2E52FABE345C}" destId="{AE46798F-1BC1-4873-8092-30D0711B40E6}" srcOrd="0" destOrd="0" parTransId="{5F5570D3-37E5-45C2-B81A-7F4721525314}" sibTransId="{3646D512-4870-4294-8E36-F5AE91EE8C4F}"/>
    <dgm:cxn modelId="{ECEFA1AD-2B28-4C7D-B1AE-D727E47C3C99}" srcId="{019ADC24-6C99-4FF5-9A2E-25FB7510C6A0}" destId="{E3D0318B-8B6E-4B27-AC50-7669F9131D67}" srcOrd="2" destOrd="0" parTransId="{2922456B-2F7B-42C4-82BD-4460CBA09E05}" sibTransId="{B14999B7-77CD-4374-A796-E49A90C477FB}"/>
    <dgm:cxn modelId="{59ABD71B-712D-46CD-B0ED-1D6F413C864D}" srcId="{019ADC24-6C99-4FF5-9A2E-25FB7510C6A0}" destId="{905FB2AE-FE90-4056-9BA2-2E52FABE345C}" srcOrd="1" destOrd="0" parTransId="{13E85CC9-DFAE-4FA7-9729-7A17B6B82926}" sibTransId="{5AA114AB-4287-404D-98D3-EF3D55E2E9E2}"/>
    <dgm:cxn modelId="{57A29843-C9FE-4002-A253-5EDAC139D400}" type="presParOf" srcId="{97ACE12B-8F30-43CB-98FC-860C57C3A280}" destId="{AC73779F-5DB5-4F78-A80A-14EE2D1428C0}" srcOrd="0" destOrd="0" presId="urn:microsoft.com/office/officeart/2005/8/layout/vList6"/>
    <dgm:cxn modelId="{E14F9446-D992-4422-AA53-8AA9E5705117}" type="presParOf" srcId="{AC73779F-5DB5-4F78-A80A-14EE2D1428C0}" destId="{9BA795C4-388F-4513-A058-5AFA4686D191}" srcOrd="0" destOrd="0" presId="urn:microsoft.com/office/officeart/2005/8/layout/vList6"/>
    <dgm:cxn modelId="{BFDDAADD-BF51-4068-A8EF-371965E28CD4}" type="presParOf" srcId="{AC73779F-5DB5-4F78-A80A-14EE2D1428C0}" destId="{1E7B53C2-5AC5-4993-BE41-C25DA8461B52}" srcOrd="1" destOrd="0" presId="urn:microsoft.com/office/officeart/2005/8/layout/vList6"/>
    <dgm:cxn modelId="{73717CF1-F978-48F2-BBAA-B046FD3B085E}" type="presParOf" srcId="{97ACE12B-8F30-43CB-98FC-860C57C3A280}" destId="{3FD1D706-E782-48D1-8047-4975548C56A8}" srcOrd="1" destOrd="0" presId="urn:microsoft.com/office/officeart/2005/8/layout/vList6"/>
    <dgm:cxn modelId="{7B824415-F0B4-47A5-ACD2-FB7DB8133A77}" type="presParOf" srcId="{97ACE12B-8F30-43CB-98FC-860C57C3A280}" destId="{559AA4B7-47D2-4AC3-B2E8-B9A405BC667C}" srcOrd="2" destOrd="0" presId="urn:microsoft.com/office/officeart/2005/8/layout/vList6"/>
    <dgm:cxn modelId="{8DEEAEBB-2BF8-4261-9C7D-0DEBA1EBF7CD}" type="presParOf" srcId="{559AA4B7-47D2-4AC3-B2E8-B9A405BC667C}" destId="{B6A895AD-1282-4709-813E-E1BF574D68C9}" srcOrd="0" destOrd="0" presId="urn:microsoft.com/office/officeart/2005/8/layout/vList6"/>
    <dgm:cxn modelId="{8FF1549F-9367-4944-98F7-207B847C5454}" type="presParOf" srcId="{559AA4B7-47D2-4AC3-B2E8-B9A405BC667C}" destId="{F9C2A468-D6B2-4B65-A836-E58D70D20623}" srcOrd="1" destOrd="0" presId="urn:microsoft.com/office/officeart/2005/8/layout/vList6"/>
    <dgm:cxn modelId="{5E8437C3-91A5-41D9-B29D-1DCEC81CBA06}" type="presParOf" srcId="{97ACE12B-8F30-43CB-98FC-860C57C3A280}" destId="{77A9BFAC-5BE0-4FB6-90D1-A6BB73F6E3B4}" srcOrd="3" destOrd="0" presId="urn:microsoft.com/office/officeart/2005/8/layout/vList6"/>
    <dgm:cxn modelId="{D7E23305-187C-4F9F-AD87-C503806D8DF1}" type="presParOf" srcId="{97ACE12B-8F30-43CB-98FC-860C57C3A280}" destId="{8091E79A-F01C-41ED-8500-6E48B20280A6}" srcOrd="4" destOrd="0" presId="urn:microsoft.com/office/officeart/2005/8/layout/vList6"/>
    <dgm:cxn modelId="{811DB191-3E50-4324-833E-F76C0BEE7FC8}" type="presParOf" srcId="{8091E79A-F01C-41ED-8500-6E48B20280A6}" destId="{967E0256-F1D4-4354-8FA7-4265CEDC5E96}" srcOrd="0" destOrd="0" presId="urn:microsoft.com/office/officeart/2005/8/layout/vList6"/>
    <dgm:cxn modelId="{59ED6CB5-5A8F-4E61-8F86-E77F2AD1D2A3}" type="presParOf" srcId="{8091E79A-F01C-41ED-8500-6E48B20280A6}" destId="{C942F393-53B9-4A99-A3A3-977D64CF5AD5}" srcOrd="1" destOrd="0" presId="urn:microsoft.com/office/officeart/2005/8/layout/vList6"/>
    <dgm:cxn modelId="{09E3AD1A-DB8F-485E-B619-534FABFDE36C}" type="presParOf" srcId="{97ACE12B-8F30-43CB-98FC-860C57C3A280}" destId="{18564287-42C9-4484-B346-FF6EA5D8DAEE}" srcOrd="5" destOrd="0" presId="urn:microsoft.com/office/officeart/2005/8/layout/vList6"/>
    <dgm:cxn modelId="{F4E60A79-D3B2-4EC7-85D1-A4D7EDC2F2EA}" type="presParOf" srcId="{97ACE12B-8F30-43CB-98FC-860C57C3A280}" destId="{5286A234-AE66-4912-B919-5C46E50840D4}" srcOrd="6" destOrd="0" presId="urn:microsoft.com/office/officeart/2005/8/layout/vList6"/>
    <dgm:cxn modelId="{0E8CE1A9-E437-4451-BCAF-A7B3CC101266}" type="presParOf" srcId="{5286A234-AE66-4912-B919-5C46E50840D4}" destId="{CB0BDB44-1625-4768-969F-1157C218E624}" srcOrd="0" destOrd="0" presId="urn:microsoft.com/office/officeart/2005/8/layout/vList6"/>
    <dgm:cxn modelId="{EE732801-39BB-45EE-867F-1D36BCB671BC}" type="presParOf" srcId="{5286A234-AE66-4912-B919-5C46E50840D4}" destId="{DE0C0746-7CE7-4A36-9AA8-65F4EE12E70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B53C2-5AC5-4993-BE41-C25DA8461B52}">
      <dsp:nvSpPr>
        <dsp:cNvPr id="0" name=""/>
        <dsp:cNvSpPr/>
      </dsp:nvSpPr>
      <dsp:spPr>
        <a:xfrm>
          <a:off x="2733685" y="145297"/>
          <a:ext cx="4100528" cy="6901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Biochemical processes</a:t>
          </a:r>
          <a:endParaRPr lang="en-CA" sz="1500" kern="1200" dirty="0"/>
        </a:p>
      </dsp:txBody>
      <dsp:txXfrm>
        <a:off x="2733685" y="231565"/>
        <a:ext cx="3841723" cy="517611"/>
      </dsp:txXfrm>
    </dsp:sp>
    <dsp:sp modelId="{9BA795C4-388F-4513-A058-5AFA4686D191}">
      <dsp:nvSpPr>
        <dsp:cNvPr id="0" name=""/>
        <dsp:cNvSpPr/>
      </dsp:nvSpPr>
      <dsp:spPr>
        <a:xfrm>
          <a:off x="0" y="1383"/>
          <a:ext cx="2733685" cy="977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/>
            <a:t>Metabolism</a:t>
          </a:r>
          <a:endParaRPr lang="en-CA" sz="2300" kern="1200" dirty="0"/>
        </a:p>
      </dsp:txBody>
      <dsp:txXfrm>
        <a:off x="47741" y="49124"/>
        <a:ext cx="2638203" cy="882493"/>
      </dsp:txXfrm>
    </dsp:sp>
    <dsp:sp modelId="{F9C2A468-D6B2-4B65-A836-E58D70D20623}">
      <dsp:nvSpPr>
        <dsp:cNvPr id="0" name=""/>
        <dsp:cNvSpPr/>
      </dsp:nvSpPr>
      <dsp:spPr>
        <a:xfrm>
          <a:off x="2733685" y="1077156"/>
          <a:ext cx="4100528" cy="9779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Catalyze reactions</a:t>
          </a:r>
          <a:endParaRPr lang="en-C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Proteins</a:t>
          </a:r>
          <a:endParaRPr lang="en-C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Substrates</a:t>
          </a:r>
          <a:endParaRPr lang="en-CA" sz="1500" kern="1200" dirty="0"/>
        </a:p>
      </dsp:txBody>
      <dsp:txXfrm>
        <a:off x="2733685" y="1199403"/>
        <a:ext cx="3733787" cy="733481"/>
      </dsp:txXfrm>
    </dsp:sp>
    <dsp:sp modelId="{B6A895AD-1282-4709-813E-E1BF574D68C9}">
      <dsp:nvSpPr>
        <dsp:cNvPr id="0" name=""/>
        <dsp:cNvSpPr/>
      </dsp:nvSpPr>
      <dsp:spPr>
        <a:xfrm>
          <a:off x="0" y="1077156"/>
          <a:ext cx="2733685" cy="977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/>
            <a:t>Enzyme Function</a:t>
          </a:r>
          <a:endParaRPr lang="en-CA" sz="2300" kern="1200" dirty="0"/>
        </a:p>
      </dsp:txBody>
      <dsp:txXfrm>
        <a:off x="47741" y="1124897"/>
        <a:ext cx="2638203" cy="882493"/>
      </dsp:txXfrm>
    </dsp:sp>
    <dsp:sp modelId="{C942F393-53B9-4A99-A3A3-977D64CF5AD5}">
      <dsp:nvSpPr>
        <dsp:cNvPr id="0" name=""/>
        <dsp:cNvSpPr/>
      </dsp:nvSpPr>
      <dsp:spPr>
        <a:xfrm>
          <a:off x="2733685" y="2152929"/>
          <a:ext cx="4100528" cy="9779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smtClean="0"/>
            <a:t>Specific relationship </a:t>
          </a:r>
          <a:r>
            <a:rPr lang="en-CA" sz="1500" kern="1200" dirty="0" smtClean="0"/>
            <a:t>between enzyme and substrate</a:t>
          </a:r>
          <a:endParaRPr lang="en-CA" sz="1500" kern="1200" dirty="0"/>
        </a:p>
      </dsp:txBody>
      <dsp:txXfrm>
        <a:off x="2733685" y="2275176"/>
        <a:ext cx="3733787" cy="733481"/>
      </dsp:txXfrm>
    </dsp:sp>
    <dsp:sp modelId="{967E0256-F1D4-4354-8FA7-4265CEDC5E96}">
      <dsp:nvSpPr>
        <dsp:cNvPr id="0" name=""/>
        <dsp:cNvSpPr/>
      </dsp:nvSpPr>
      <dsp:spPr>
        <a:xfrm>
          <a:off x="0" y="2152929"/>
          <a:ext cx="2733685" cy="977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/>
            <a:t>Lock and Key</a:t>
          </a:r>
          <a:endParaRPr lang="en-CA" sz="2300" kern="1200" dirty="0"/>
        </a:p>
      </dsp:txBody>
      <dsp:txXfrm>
        <a:off x="47741" y="2200670"/>
        <a:ext cx="2638203" cy="882493"/>
      </dsp:txXfrm>
    </dsp:sp>
    <dsp:sp modelId="{DE0C0746-7CE7-4A36-9AA8-65F4EE12E707}">
      <dsp:nvSpPr>
        <dsp:cNvPr id="0" name=""/>
        <dsp:cNvSpPr/>
      </dsp:nvSpPr>
      <dsp:spPr>
        <a:xfrm>
          <a:off x="2734353" y="3228701"/>
          <a:ext cx="4096523" cy="18023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Temperature</a:t>
          </a:r>
          <a:endParaRPr lang="en-C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pH</a:t>
          </a:r>
          <a:endParaRPr lang="en-C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Inhibitors</a:t>
          </a:r>
          <a:endParaRPr lang="en-C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Concentration</a:t>
          </a:r>
          <a:endParaRPr lang="en-CA" sz="1500" kern="1200" dirty="0"/>
        </a:p>
      </dsp:txBody>
      <dsp:txXfrm>
        <a:off x="2734353" y="3453990"/>
        <a:ext cx="3420657" cy="1351732"/>
      </dsp:txXfrm>
    </dsp:sp>
    <dsp:sp modelId="{CB0BDB44-1625-4768-969F-1157C218E624}">
      <dsp:nvSpPr>
        <dsp:cNvPr id="0" name=""/>
        <dsp:cNvSpPr/>
      </dsp:nvSpPr>
      <dsp:spPr>
        <a:xfrm>
          <a:off x="3337" y="3640869"/>
          <a:ext cx="2731015" cy="977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/>
            <a:t>Factors Affecting Enzymes</a:t>
          </a:r>
        </a:p>
      </dsp:txBody>
      <dsp:txXfrm>
        <a:off x="51078" y="3688610"/>
        <a:ext cx="2635533" cy="882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10604-9C88-4594-BB93-DC40480BCE76}" type="datetimeFigureOut">
              <a:rPr lang="en-US" smtClean="0"/>
              <a:pPr/>
              <a:t>3/23/2013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6A823-1B73-4838-85AA-1C68700700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885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6A823-1B73-4838-85AA-1C6870070089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People</a:t>
            </a:r>
            <a:r>
              <a:rPr lang="en-CA" baseline="0" dirty="0" smtClean="0"/>
              <a:t> will hypothermia who have temperatures as low as 17 degrees have been revived because proteins can sometimes </a:t>
            </a:r>
            <a:r>
              <a:rPr lang="en-CA" baseline="0" dirty="0" err="1" smtClean="0"/>
              <a:t>renature</a:t>
            </a:r>
            <a:r>
              <a:rPr lang="en-CA" baseline="0" dirty="0" smtClean="0"/>
              <a:t> (to regain structure and therefore function).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6A823-1B73-4838-85AA-1C6870070089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People</a:t>
            </a:r>
            <a:r>
              <a:rPr lang="en-CA" baseline="0" dirty="0" smtClean="0"/>
              <a:t> will hypothermia who have temperatures as low as 17 degrees have been revived because proteins can sometimes </a:t>
            </a:r>
            <a:r>
              <a:rPr lang="en-CA" baseline="0" dirty="0" err="1" smtClean="0"/>
              <a:t>renature</a:t>
            </a:r>
            <a:r>
              <a:rPr lang="en-CA" baseline="0" dirty="0" smtClean="0"/>
              <a:t> (to regain structure and therefore function).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6A823-1B73-4838-85AA-1C6870070089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3/23/2013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aynesword.palomar.edu/images/enzyme5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.ccbcmd.edu/~gkaiser/biotutorials/proteins/images/u4fg3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Enzymes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Key to Metabolism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Lock and Key Fit</a:t>
            </a:r>
            <a:endParaRPr lang="en-CA" dirty="0"/>
          </a:p>
        </p:txBody>
      </p:sp>
      <p:pic>
        <p:nvPicPr>
          <p:cNvPr id="2050" name="Picture 2" descr="http://waynesword.palomar.edu/images/enzyme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6590563" cy="324036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771800" y="566124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http://waynesword.palomar.edu/images/enzyme5.gif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</a:p>
          <a:p>
            <a:pPr lvl="1"/>
            <a:r>
              <a:rPr lang="en-CA" dirty="0" smtClean="0"/>
              <a:t>Define and provide examples of catabolism and anabolism</a:t>
            </a:r>
          </a:p>
          <a:p>
            <a:pPr lvl="1"/>
            <a:r>
              <a:rPr lang="en-CA" dirty="0" smtClean="0"/>
              <a:t>Describe the induced fit hypothesis.</a:t>
            </a:r>
          </a:p>
          <a:p>
            <a:pPr lvl="1"/>
            <a:r>
              <a:rPr lang="en-CA" dirty="0" smtClean="0"/>
              <a:t>What does it mean for an enzyme to be part of </a:t>
            </a:r>
            <a:r>
              <a:rPr lang="en-CA" smtClean="0"/>
              <a:t>a metabolic pathway?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Energy Concerns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412776"/>
            <a:ext cx="7435552" cy="4724400"/>
          </a:xfrm>
        </p:spPr>
        <p:txBody>
          <a:bodyPr>
            <a:normAutofit/>
          </a:bodyPr>
          <a:lstStyle/>
          <a:p>
            <a:r>
              <a:rPr lang="en-CA" dirty="0" smtClean="0"/>
              <a:t>Activation Energy – energy required for the reaction to occur (ATP)</a:t>
            </a:r>
          </a:p>
          <a:p>
            <a:r>
              <a:rPr lang="en-CA" dirty="0" smtClean="0"/>
              <a:t>Exothermic and Endothermic Reactions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Energy Concerns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pic>
        <p:nvPicPr>
          <p:cNvPr id="1026" name="Picture 2" descr="http://student.ccbcmd.edu/~gkaiser/biotutorials/proteins/images/u4fg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24744"/>
            <a:ext cx="5137161" cy="513716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51720" y="6381328"/>
            <a:ext cx="57281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/>
              </a:rPr>
              <a:t>http://student.ccbcmd.edu/~gkaiser/biotutorials/proteins/images/u4fg3a.jpg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72400" cy="1362075"/>
          </a:xfrm>
        </p:spPr>
        <p:txBody>
          <a:bodyPr/>
          <a:lstStyle/>
          <a:p>
            <a:r>
              <a:rPr lang="en-CA" dirty="0" smtClean="0"/>
              <a:t>Factors Affecting Enzymes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1988840"/>
            <a:ext cx="8458200" cy="2071702"/>
          </a:xfrm>
        </p:spPr>
        <p:txBody>
          <a:bodyPr>
            <a:no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Temperature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pH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Heavy Metal Ions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Inhibitors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Concentration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Temperature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Protein structure is very sensitive to temperature   (Ex. Cooked egg white)</a:t>
            </a:r>
          </a:p>
          <a:p>
            <a:r>
              <a:rPr lang="en-CA" dirty="0" smtClean="0"/>
              <a:t>Optimum </a:t>
            </a:r>
            <a:r>
              <a:rPr lang="en-CA" dirty="0" smtClean="0"/>
              <a:t>temperatures</a:t>
            </a:r>
          </a:p>
          <a:p>
            <a:r>
              <a:rPr lang="en-CA" dirty="0"/>
              <a:t>H</a:t>
            </a:r>
            <a:r>
              <a:rPr lang="en-CA" dirty="0" smtClean="0"/>
              <a:t>uman </a:t>
            </a:r>
            <a:r>
              <a:rPr lang="en-CA" dirty="0" smtClean="0"/>
              <a:t>body this temperature is around 37˚C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Temperature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As temperature increases above 37˚C enzyme function decreases (a fever of 50˚C is lethal because proteins may denature)</a:t>
            </a:r>
          </a:p>
          <a:p>
            <a:r>
              <a:rPr lang="en-CA" dirty="0" smtClean="0"/>
              <a:t>If</a:t>
            </a:r>
            <a:r>
              <a:rPr lang="en-CA" dirty="0" smtClean="0"/>
              <a:t> </a:t>
            </a:r>
            <a:r>
              <a:rPr lang="en-CA" dirty="0" smtClean="0"/>
              <a:t>temperature decreases below 37˚C enzymes function also decreases because of lower kinetic energy (hypothermia)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 smtClean="0"/>
              <a:t>p</a:t>
            </a:r>
            <a:r>
              <a:rPr lang="en-CA" dirty="0" smtClean="0"/>
              <a:t>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Optimal pH</a:t>
            </a:r>
          </a:p>
          <a:p>
            <a:r>
              <a:rPr lang="en-CA" dirty="0" smtClean="0"/>
              <a:t>Outside of this optimal pH enzymes denature</a:t>
            </a:r>
          </a:p>
          <a:p>
            <a:r>
              <a:rPr lang="en-CA" dirty="0" smtClean="0"/>
              <a:t>Ex. Stomach enzymes → pH 2</a:t>
            </a:r>
          </a:p>
          <a:p>
            <a:pPr>
              <a:buNone/>
            </a:pPr>
            <a:r>
              <a:rPr lang="en-CA" dirty="0" smtClean="0"/>
              <a:t>		Small Intestine → pH 8.5</a:t>
            </a:r>
          </a:p>
          <a:p>
            <a:pPr>
              <a:buNone/>
            </a:pPr>
            <a:r>
              <a:rPr lang="en-CA" dirty="0" smtClean="0"/>
              <a:t>		Blood → pH 7.2</a:t>
            </a:r>
          </a:p>
          <a:p>
            <a:r>
              <a:rPr lang="en-CA" dirty="0" smtClean="0"/>
              <a:t>Body has systems in place to maintain pH so enzymes function at their best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Heavy Metals </a:t>
            </a:r>
            <a:r>
              <a:rPr lang="en-CA" dirty="0" smtClean="0"/>
              <a:t>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Ions of metals like mercury and lead have a greater affinity for electrons compared to molecules in living organisms</a:t>
            </a:r>
          </a:p>
          <a:p>
            <a:r>
              <a:rPr lang="en-CA" dirty="0"/>
              <a:t>I</a:t>
            </a:r>
            <a:r>
              <a:rPr lang="en-CA" dirty="0" smtClean="0"/>
              <a:t>n </a:t>
            </a:r>
            <a:r>
              <a:rPr lang="en-CA" dirty="0" smtClean="0"/>
              <a:t>the presence of enzymes these metals tend to alter their shape and inhibit their function</a:t>
            </a:r>
          </a:p>
          <a:p>
            <a:r>
              <a:rPr lang="en-CA" dirty="0" smtClean="0"/>
              <a:t>Heavy metals are considered non-competitive inhibitors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Inhibitors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Two types of inhibitors that prevent enzymes from binding to substrates:</a:t>
            </a:r>
          </a:p>
          <a:p>
            <a:pPr lvl="1"/>
            <a:r>
              <a:rPr lang="en-CA" dirty="0" smtClean="0"/>
              <a:t>Competitive Inhibitors</a:t>
            </a:r>
          </a:p>
          <a:p>
            <a:pPr lvl="1"/>
            <a:r>
              <a:rPr lang="en-CA" dirty="0" smtClean="0"/>
              <a:t>Non-competitive inhibitors (</a:t>
            </a:r>
            <a:r>
              <a:rPr lang="en-CA" dirty="0" err="1" smtClean="0"/>
              <a:t>Allosteric</a:t>
            </a:r>
            <a:r>
              <a:rPr lang="en-CA" dirty="0" smtClean="0"/>
              <a:t> Competitor)</a:t>
            </a:r>
          </a:p>
          <a:p>
            <a:r>
              <a:rPr lang="en-CA" dirty="0" smtClean="0"/>
              <a:t>Competitive Inhibitors: occupy the active site of an enzyme preventing the reaction from occurring</a:t>
            </a:r>
          </a:p>
          <a:p>
            <a:r>
              <a:rPr lang="en-CA" dirty="0" smtClean="0"/>
              <a:t>Non-competitive Inhibitors: binds to another area on the enzyme which changes its shape therefore preventing the substrate from binding to the enzyme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Goal this Section...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Analyse the roles of enzymes in biochemical reactions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Concentration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Substrate Concentration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As the amount of substrate in a cell increases so does the rate of reaction</a:t>
            </a:r>
          </a:p>
          <a:p>
            <a:r>
              <a:rPr lang="en-CA" dirty="0" smtClean="0"/>
              <a:t>The rate of reaction will continue to increase until all enzymes are in use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Enzyme Concentration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The amount of enzyme available in the cell will impact the rate of reaction in the same way that the concentration of substrate does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p"/>
      <p:bldP spid="7" grpId="0" build="allAtOnce"/>
      <p:bldP spid="8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Enzymes</a:t>
            </a:r>
            <a:endParaRPr lang="en-CA" dirty="0"/>
          </a:p>
        </p:txBody>
      </p:sp>
      <p:graphicFrame>
        <p:nvGraphicFramePr>
          <p:cNvPr id="17" name="Diagram 16"/>
          <p:cNvGraphicFramePr/>
          <p:nvPr/>
        </p:nvGraphicFramePr>
        <p:xfrm>
          <a:off x="1524000" y="1397000"/>
          <a:ext cx="683421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9BA795C4-388F-4513-A058-5AFA4686D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graphicEl>
                                              <a:dgm id="{9BA795C4-388F-4513-A058-5AFA4686D1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E7B53C2-5AC5-4993-BE41-C25DA8461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graphicEl>
                                              <a:dgm id="{1E7B53C2-5AC5-4993-BE41-C25DA8461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B6A895AD-1282-4709-813E-E1BF574D6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graphicEl>
                                              <a:dgm id="{B6A895AD-1282-4709-813E-E1BF574D68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F9C2A468-D6B2-4B65-A836-E58D70D20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graphicEl>
                                              <a:dgm id="{F9C2A468-D6B2-4B65-A836-E58D70D20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967E0256-F1D4-4354-8FA7-4265CEDC5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graphicEl>
                                              <a:dgm id="{967E0256-F1D4-4354-8FA7-4265CEDC5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C942F393-53B9-4A99-A3A3-977D64CF5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>
                                            <p:graphicEl>
                                              <a:dgm id="{C942F393-53B9-4A99-A3A3-977D64CF5A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CB0BDB44-1625-4768-969F-1157C218E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>
                                            <p:graphicEl>
                                              <a:dgm id="{CB0BDB44-1625-4768-969F-1157C218E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E0C0746-7CE7-4A36-9AA8-65F4EE12E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graphicEl>
                                              <a:dgm id="{DE0C0746-7CE7-4A36-9AA8-65F4EE12E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Metabolism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biochemical processes in the body </a:t>
            </a:r>
          </a:p>
          <a:p>
            <a:r>
              <a:rPr lang="en-CA" dirty="0" smtClean="0"/>
              <a:t>Ex. Food digestion, Blood Clotting, DNA Replication....etc.</a:t>
            </a:r>
          </a:p>
          <a:p>
            <a:r>
              <a:rPr lang="en-CA" dirty="0" smtClean="0"/>
              <a:t>Enzymes catalyze these reactions</a:t>
            </a:r>
          </a:p>
          <a:p>
            <a:r>
              <a:rPr lang="en-CA" dirty="0" smtClean="0"/>
              <a:t>Thyroxin – hormone produced by the thyroid that governs the rate of cell metabolism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Enzyme Function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Functional proteins</a:t>
            </a:r>
          </a:p>
          <a:p>
            <a:r>
              <a:rPr lang="en-CA" dirty="0"/>
              <a:t>E</a:t>
            </a:r>
            <a:r>
              <a:rPr lang="en-CA" dirty="0" smtClean="0"/>
              <a:t>nzymes </a:t>
            </a:r>
            <a:r>
              <a:rPr lang="en-CA" dirty="0" smtClean="0"/>
              <a:t>do not function independently, </a:t>
            </a:r>
            <a:r>
              <a:rPr lang="en-CA" dirty="0" smtClean="0"/>
              <a:t>typically </a:t>
            </a:r>
            <a:r>
              <a:rPr lang="en-CA" dirty="0" smtClean="0"/>
              <a:t>have 3 parts:</a:t>
            </a:r>
          </a:p>
          <a:p>
            <a:pPr lvl="1"/>
            <a:r>
              <a:rPr lang="en-CA" dirty="0" err="1" smtClean="0"/>
              <a:t>Apoenzyme</a:t>
            </a:r>
            <a:r>
              <a:rPr lang="en-CA" dirty="0" smtClean="0"/>
              <a:t> (protein portion)</a:t>
            </a:r>
          </a:p>
          <a:p>
            <a:pPr lvl="1"/>
            <a:r>
              <a:rPr lang="en-CA" dirty="0" smtClean="0"/>
              <a:t>Coenzyme (vitamin portion)</a:t>
            </a:r>
          </a:p>
          <a:p>
            <a:pPr lvl="1"/>
            <a:r>
              <a:rPr lang="en-CA" dirty="0" smtClean="0"/>
              <a:t>Co-factor  (mineral ion)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5867400" cy="522288"/>
          </a:xfrm>
        </p:spPr>
        <p:txBody>
          <a:bodyPr>
            <a:noAutofit/>
          </a:bodyPr>
          <a:lstStyle/>
          <a:p>
            <a:r>
              <a:rPr lang="en-CA" sz="3600" b="0" dirty="0" smtClean="0"/>
              <a:t>Enzyme Reactions</a:t>
            </a:r>
            <a:endParaRPr lang="en-CA" sz="36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115616" y="3356992"/>
            <a:ext cx="7128792" cy="2520280"/>
          </a:xfrm>
        </p:spPr>
        <p:txBody>
          <a:bodyPr>
            <a:noAutofit/>
          </a:bodyPr>
          <a:lstStyle/>
          <a:p>
            <a:r>
              <a:rPr lang="en-CA" sz="2400" dirty="0" smtClean="0"/>
              <a:t>To write a biochemical reaction </a:t>
            </a:r>
            <a:endParaRPr lang="en-CA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/>
              <a:t>write </a:t>
            </a:r>
            <a:r>
              <a:rPr lang="en-CA" sz="2400" dirty="0" smtClean="0"/>
              <a:t>the name of the enzyme on (or under) the arrow </a:t>
            </a:r>
            <a:endParaRPr lang="en-CA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/>
              <a:t>use </a:t>
            </a:r>
            <a:r>
              <a:rPr lang="en-CA" sz="2400" dirty="0" smtClean="0"/>
              <a:t>curved arrows to show by-products on the right side of the equation.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2276872"/>
            <a:ext cx="12858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err="1" smtClean="0"/>
              <a:t>Succinic</a:t>
            </a:r>
            <a:r>
              <a:rPr lang="en-CA" dirty="0" smtClean="0"/>
              <a:t> </a:t>
            </a:r>
          </a:p>
          <a:p>
            <a:pPr algn="ctr"/>
            <a:r>
              <a:rPr lang="en-CA" dirty="0" smtClean="0"/>
              <a:t>Acid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125396" y="2348880"/>
            <a:ext cx="2119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err="1" smtClean="0"/>
              <a:t>Fumaric</a:t>
            </a:r>
            <a:r>
              <a:rPr lang="en-CA" dirty="0" smtClean="0"/>
              <a:t> Acid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11082" y="170593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2H</a:t>
            </a:r>
            <a:r>
              <a:rPr lang="en-CA" sz="2000" baseline="30000" dirty="0" smtClean="0"/>
              <a:t>+</a:t>
            </a:r>
            <a:endParaRPr lang="en-CA" sz="20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3779912" y="206084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err="1" smtClean="0"/>
              <a:t>Succinic</a:t>
            </a:r>
            <a:r>
              <a:rPr lang="en-CA" sz="1400" dirty="0" smtClean="0"/>
              <a:t> Acid </a:t>
            </a:r>
            <a:r>
              <a:rPr lang="en-CA" sz="1400" dirty="0" err="1" smtClean="0"/>
              <a:t>Hydrogenase</a:t>
            </a:r>
            <a:endParaRPr lang="en-CA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25066" y="2634632"/>
            <a:ext cx="2500330" cy="1588"/>
          </a:xfrm>
          <a:prstGeom prst="straightConnector1">
            <a:avLst/>
          </a:prstGeom>
          <a:ln w="222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endCxn id="9" idx="2"/>
          </p:cNvCxnSpPr>
          <p:nvPr/>
        </p:nvCxnSpPr>
        <p:spPr>
          <a:xfrm flipV="1">
            <a:off x="5625330" y="2106048"/>
            <a:ext cx="607223" cy="528584"/>
          </a:xfrm>
          <a:prstGeom prst="curvedConnector2">
            <a:avLst/>
          </a:prstGeom>
          <a:ln w="222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Enzyme Function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Enzyme-catalyzed reactions do not often occur without enzymes</a:t>
            </a:r>
          </a:p>
          <a:p>
            <a:r>
              <a:rPr lang="en-CA" dirty="0" smtClean="0"/>
              <a:t>Enzymes are specific to reactions</a:t>
            </a:r>
          </a:p>
          <a:p>
            <a:r>
              <a:rPr lang="en-CA" dirty="0" smtClean="0"/>
              <a:t>Protein is the functional part of an enzyme</a:t>
            </a:r>
          </a:p>
          <a:p>
            <a:r>
              <a:rPr lang="en-CA" dirty="0"/>
              <a:t>E</a:t>
            </a:r>
            <a:r>
              <a:rPr lang="en-CA" dirty="0" smtClean="0"/>
              <a:t>nergy </a:t>
            </a:r>
            <a:r>
              <a:rPr lang="en-CA" dirty="0" smtClean="0"/>
              <a:t>of an enzyme-catalyzed reaction is different from the same reaction without enzyme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Enzyme Function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Substrate is the molecule that reacts with an enzyme</a:t>
            </a:r>
          </a:p>
          <a:p>
            <a:pPr marL="742950" lvl="2" indent="-342900">
              <a:buFont typeface="Wingdings 2"/>
              <a:buChar char=""/>
            </a:pPr>
            <a:r>
              <a:rPr lang="en-CA" dirty="0" smtClean="0"/>
              <a:t>Ex. </a:t>
            </a:r>
            <a:r>
              <a:rPr lang="en-CA" dirty="0" err="1" smtClean="0"/>
              <a:t>Succinic</a:t>
            </a:r>
            <a:r>
              <a:rPr lang="en-CA" dirty="0" smtClean="0"/>
              <a:t> Acid: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Enzymes end in -</a:t>
            </a:r>
            <a:r>
              <a:rPr lang="en-CA" dirty="0" err="1" smtClean="0"/>
              <a:t>ase</a:t>
            </a:r>
            <a:endParaRPr lang="en-CA" dirty="0" smtClean="0"/>
          </a:p>
          <a:p>
            <a:pPr lvl="1"/>
            <a:endParaRPr lang="en-CA" dirty="0"/>
          </a:p>
        </p:txBody>
      </p:sp>
      <p:grpSp>
        <p:nvGrpSpPr>
          <p:cNvPr id="2" name="Group 7"/>
          <p:cNvGrpSpPr/>
          <p:nvPr/>
        </p:nvGrpSpPr>
        <p:grpSpPr>
          <a:xfrm>
            <a:off x="1835696" y="2492896"/>
            <a:ext cx="5724128" cy="1643074"/>
            <a:chOff x="3500430" y="1428736"/>
            <a:chExt cx="5000660" cy="1320050"/>
          </a:xfrm>
        </p:grpSpPr>
        <p:sp>
          <p:nvSpPr>
            <p:cNvPr id="9" name="TextBox 8"/>
            <p:cNvSpPr txBox="1"/>
            <p:nvPr/>
          </p:nvSpPr>
          <p:spPr>
            <a:xfrm>
              <a:off x="3500430" y="2071678"/>
              <a:ext cx="128588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dirty="0" err="1" smtClean="0"/>
                <a:t>Succinic</a:t>
              </a:r>
              <a:r>
                <a:rPr lang="en-CA" dirty="0" smtClean="0"/>
                <a:t> </a:t>
              </a:r>
            </a:p>
            <a:p>
              <a:pPr algn="ctr"/>
              <a:r>
                <a:rPr lang="en-CA" dirty="0" smtClean="0"/>
                <a:t>Acid</a:t>
              </a:r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58082" y="2071678"/>
              <a:ext cx="114300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dirty="0" err="1" smtClean="0"/>
                <a:t>Fumaric</a:t>
              </a:r>
              <a:r>
                <a:rPr lang="en-CA" dirty="0" smtClean="0"/>
                <a:t> Acid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43768" y="1428736"/>
              <a:ext cx="6429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2H</a:t>
              </a:r>
              <a:r>
                <a:rPr lang="en-CA" sz="2000" baseline="30000" dirty="0" smtClean="0"/>
                <a:t>+</a:t>
              </a:r>
              <a:endParaRPr lang="en-CA" sz="2000" baseline="30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6314" y="2000240"/>
              <a:ext cx="23574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400" dirty="0" err="1" smtClean="0"/>
                <a:t>Succinic</a:t>
              </a:r>
              <a:r>
                <a:rPr lang="en-CA" sz="1400" dirty="0" smtClean="0"/>
                <a:t> Acid </a:t>
              </a:r>
              <a:r>
                <a:rPr lang="en-CA" sz="1400" dirty="0" err="1" smtClean="0"/>
                <a:t>Hydrogenase</a:t>
              </a:r>
              <a:endParaRPr lang="en-CA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857752" y="2357430"/>
              <a:ext cx="2500330" cy="1588"/>
            </a:xfrm>
            <a:prstGeom prst="straightConnector1">
              <a:avLst/>
            </a:prstGeom>
            <a:ln w="2222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5"/>
            <p:cNvCxnSpPr>
              <a:endCxn id="11" idx="2"/>
            </p:cNvCxnSpPr>
            <p:nvPr/>
          </p:nvCxnSpPr>
          <p:spPr>
            <a:xfrm flipV="1">
              <a:off x="6858016" y="1828846"/>
              <a:ext cx="607223" cy="528584"/>
            </a:xfrm>
            <a:prstGeom prst="curvedConnector2">
              <a:avLst/>
            </a:prstGeom>
            <a:ln w="2222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Lock and Key Fit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Enzymes have 3-D tertiary structure made of specific amino acids</a:t>
            </a:r>
          </a:p>
          <a:p>
            <a:r>
              <a:rPr lang="en-CA" dirty="0" smtClean="0"/>
              <a:t>This allows them to bind to a specific substrate: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Therefore enzymes and substrates are said to fit together like a lock and key!</a:t>
            </a:r>
          </a:p>
          <a:p>
            <a:pPr>
              <a:buNone/>
            </a:pPr>
            <a:endParaRPr lang="en-CA" dirty="0" smtClean="0"/>
          </a:p>
          <a:p>
            <a:pPr lvl="4"/>
            <a:endParaRPr lang="en-CA" dirty="0"/>
          </a:p>
        </p:txBody>
      </p:sp>
      <p:grpSp>
        <p:nvGrpSpPr>
          <p:cNvPr id="15" name="Group 14"/>
          <p:cNvGrpSpPr/>
          <p:nvPr/>
        </p:nvGrpSpPr>
        <p:grpSpPr>
          <a:xfrm>
            <a:off x="1547664" y="3284984"/>
            <a:ext cx="5616624" cy="1512168"/>
            <a:chOff x="2214546" y="3429000"/>
            <a:chExt cx="4714908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2214546" y="3500438"/>
              <a:ext cx="1143008" cy="646331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Enzyme + Substrate</a:t>
              </a:r>
              <a:endParaRPr lang="en-CA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00496" y="3429000"/>
              <a:ext cx="1143008" cy="92333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Activated E-S Complex</a:t>
              </a:r>
              <a:endParaRPr lang="en-CA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86446" y="3500438"/>
              <a:ext cx="1143008" cy="646331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Enzyme + Product</a:t>
              </a:r>
              <a:endParaRPr lang="en-CA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428992" y="3857628"/>
              <a:ext cx="500066" cy="1588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214942" y="3857628"/>
              <a:ext cx="500066" cy="1588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Lock and Key Fit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52596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Just like a key, once finished the enzyme is freed and can be used again</a:t>
            </a:r>
          </a:p>
          <a:p>
            <a:r>
              <a:rPr lang="en-CA" sz="2400" dirty="0" smtClean="0"/>
              <a:t>Shape is critical</a:t>
            </a:r>
          </a:p>
          <a:p>
            <a:r>
              <a:rPr lang="en-CA" sz="2400" dirty="0" smtClean="0"/>
              <a:t>Part of the enzyme that is involved in the reaction is called the ACTIVE SITE</a:t>
            </a:r>
          </a:p>
          <a:p>
            <a:r>
              <a:rPr lang="en-CA" sz="2400" dirty="0" smtClean="0"/>
              <a:t>If the wrong key (substrate) fits into a lock (enzyme) it won’t work!</a:t>
            </a:r>
            <a:endParaRPr lang="en-CA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911</TotalTime>
  <Words>702</Words>
  <Application>Microsoft Office PowerPoint</Application>
  <PresentationFormat>On-screen Show (4:3)</PresentationFormat>
  <Paragraphs>122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Biology 12</vt:lpstr>
      <vt:lpstr>Enzymes</vt:lpstr>
      <vt:lpstr>Goal this Section...</vt:lpstr>
      <vt:lpstr>Metabolism</vt:lpstr>
      <vt:lpstr>Enzyme Function</vt:lpstr>
      <vt:lpstr>Enzyme Reactions</vt:lpstr>
      <vt:lpstr>Enzyme Function</vt:lpstr>
      <vt:lpstr>Enzyme Function</vt:lpstr>
      <vt:lpstr>Lock and Key Fit</vt:lpstr>
      <vt:lpstr>Lock and Key Fit</vt:lpstr>
      <vt:lpstr>Lock and Key Fit</vt:lpstr>
      <vt:lpstr>PowerPoint Presentation</vt:lpstr>
      <vt:lpstr>Energy Concerns</vt:lpstr>
      <vt:lpstr>Energy Concerns</vt:lpstr>
      <vt:lpstr>Factors Affecting Enzymes</vt:lpstr>
      <vt:lpstr>Temperature</vt:lpstr>
      <vt:lpstr>Temperature</vt:lpstr>
      <vt:lpstr>pH</vt:lpstr>
      <vt:lpstr>Heavy Metals Ions</vt:lpstr>
      <vt:lpstr>Inhibitors</vt:lpstr>
      <vt:lpstr>Concentration</vt:lpstr>
      <vt:lpstr>Enzymes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Freya</dc:creator>
  <cp:lastModifiedBy>fvos</cp:lastModifiedBy>
  <cp:revision>54</cp:revision>
  <dcterms:created xsi:type="dcterms:W3CDTF">2009-07-30T04:17:26Z</dcterms:created>
  <dcterms:modified xsi:type="dcterms:W3CDTF">2013-03-24T04:48:10Z</dcterms:modified>
</cp:coreProperties>
</file>