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3" r:id="rId5"/>
    <p:sldId id="257" r:id="rId6"/>
    <p:sldId id="275" r:id="rId7"/>
    <p:sldId id="260" r:id="rId8"/>
    <p:sldId id="261" r:id="rId9"/>
    <p:sldId id="274" r:id="rId10"/>
    <p:sldId id="263" r:id="rId11"/>
    <p:sldId id="264" r:id="rId12"/>
    <p:sldId id="265" r:id="rId13"/>
    <p:sldId id="272" r:id="rId14"/>
    <p:sldId id="267" r:id="rId15"/>
    <p:sldId id="268" r:id="rId16"/>
    <p:sldId id="269" r:id="rId17"/>
    <p:sldId id="266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19AEE-ECEC-4652-9374-E398EE740A89}" type="datetimeFigureOut">
              <a:rPr lang="en-US" smtClean="0"/>
              <a:pPr/>
              <a:t>1/2/2011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61AC-A356-485B-BF0F-B5237C15E2B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Reproductive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Spermatogenesis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Tubes of the </a:t>
            </a:r>
            <a:r>
              <a:rPr lang="en-CA" dirty="0" err="1" smtClean="0"/>
              <a:t>seminiferous</a:t>
            </a:r>
            <a:r>
              <a:rPr lang="en-CA" dirty="0" smtClean="0"/>
              <a:t> tubules join together forming the </a:t>
            </a:r>
            <a:r>
              <a:rPr lang="en-CA" u="sng" dirty="0" err="1" smtClean="0"/>
              <a:t>epididymis</a:t>
            </a:r>
            <a:endParaRPr lang="en-CA" u="sng" dirty="0" smtClean="0"/>
          </a:p>
          <a:p>
            <a:r>
              <a:rPr lang="en-CA" dirty="0" smtClean="0"/>
              <a:t>Sperm cells continue to mature as they move from the </a:t>
            </a:r>
            <a:r>
              <a:rPr lang="en-CA" dirty="0" err="1" smtClean="0"/>
              <a:t>seminiferous</a:t>
            </a:r>
            <a:r>
              <a:rPr lang="en-CA" dirty="0" smtClean="0"/>
              <a:t> tubules to the </a:t>
            </a:r>
            <a:r>
              <a:rPr lang="en-CA" dirty="0" err="1" smtClean="0"/>
              <a:t>epididymis</a:t>
            </a:r>
            <a:endParaRPr lang="en-CA" dirty="0" smtClean="0"/>
          </a:p>
          <a:p>
            <a:r>
              <a:rPr lang="en-CA" dirty="0" smtClean="0"/>
              <a:t>Following the </a:t>
            </a:r>
            <a:r>
              <a:rPr lang="en-CA" dirty="0" err="1" smtClean="0"/>
              <a:t>epididymis</a:t>
            </a:r>
            <a:r>
              <a:rPr lang="en-CA" dirty="0" smtClean="0"/>
              <a:t>, the cells enter the vas (or </a:t>
            </a:r>
            <a:r>
              <a:rPr lang="en-CA" dirty="0" err="1" smtClean="0"/>
              <a:t>ductus</a:t>
            </a:r>
            <a:r>
              <a:rPr lang="en-CA" dirty="0" smtClean="0"/>
              <a:t>) deferens for final development</a:t>
            </a:r>
          </a:p>
          <a:p>
            <a:r>
              <a:rPr lang="en-CA" dirty="0" smtClean="0"/>
              <a:t>Sperm gain their swimming ability in these regions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2000" dirty="0" err="1" smtClean="0"/>
              <a:t>Epididymis</a:t>
            </a:r>
            <a:endParaRPr lang="en-CA" sz="2000" dirty="0" smtClean="0"/>
          </a:p>
          <a:p>
            <a:r>
              <a:rPr lang="en-CA" sz="2000" dirty="0" smtClean="0"/>
              <a:t>Vas Deferens</a:t>
            </a:r>
            <a:endParaRPr lang="en-CA" sz="2000" dirty="0"/>
          </a:p>
        </p:txBody>
      </p:sp>
      <p:pic>
        <p:nvPicPr>
          <p:cNvPr id="6146" name="Picture 2" descr="F:\Biology 12\Repr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335758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Spermatogenesis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868" y="1214422"/>
            <a:ext cx="5111750" cy="3727453"/>
          </a:xfrm>
        </p:spPr>
        <p:txBody>
          <a:bodyPr>
            <a:normAutofit/>
          </a:bodyPr>
          <a:lstStyle/>
          <a:p>
            <a:r>
              <a:rPr lang="en-CA" dirty="0" smtClean="0"/>
              <a:t>Sperm production </a:t>
            </a:r>
            <a:r>
              <a:rPr lang="en-CA" dirty="0" smtClean="0"/>
              <a:t>takes </a:t>
            </a:r>
            <a:r>
              <a:rPr lang="en-CA" dirty="0" smtClean="0"/>
              <a:t>a few days </a:t>
            </a:r>
          </a:p>
          <a:p>
            <a:r>
              <a:rPr lang="en-CA" dirty="0" smtClean="0"/>
              <a:t>Process is ongoing after puberty</a:t>
            </a:r>
          </a:p>
          <a:p>
            <a:r>
              <a:rPr lang="en-CA" dirty="0" smtClean="0"/>
              <a:t>Millions of sperm develop every day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CA" sz="2000" dirty="0"/>
          </a:p>
        </p:txBody>
      </p:sp>
      <p:pic>
        <p:nvPicPr>
          <p:cNvPr id="7170" name="Picture 2" descr="F:\Biology 12\Repro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8599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Sperm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regions</a:t>
            </a:r>
          </a:p>
          <a:p>
            <a:r>
              <a:rPr lang="en-CA" dirty="0" smtClean="0"/>
              <a:t>Head </a:t>
            </a:r>
          </a:p>
          <a:p>
            <a:pPr lvl="1"/>
            <a:r>
              <a:rPr lang="en-CA" dirty="0" smtClean="0"/>
              <a:t>DNA - 23 chromosomes</a:t>
            </a:r>
          </a:p>
          <a:p>
            <a:pPr lvl="1"/>
            <a:r>
              <a:rPr lang="en-CA" dirty="0" smtClean="0"/>
              <a:t>Enclosed in the </a:t>
            </a:r>
            <a:r>
              <a:rPr lang="en-CA" dirty="0" err="1" smtClean="0"/>
              <a:t>acrosome</a:t>
            </a:r>
            <a:r>
              <a:rPr lang="en-CA" dirty="0" smtClean="0"/>
              <a:t> (gel-like layer)</a:t>
            </a:r>
          </a:p>
          <a:p>
            <a:r>
              <a:rPr lang="en-CA" dirty="0" err="1" smtClean="0"/>
              <a:t>Midpiece</a:t>
            </a:r>
            <a:endParaRPr lang="en-CA" dirty="0" smtClean="0"/>
          </a:p>
          <a:p>
            <a:pPr lvl="1"/>
            <a:r>
              <a:rPr lang="en-CA" dirty="0" smtClean="0"/>
              <a:t>Mitochondria for ATP production</a:t>
            </a:r>
            <a:endParaRPr lang="en-CA" dirty="0"/>
          </a:p>
          <a:p>
            <a:r>
              <a:rPr lang="en-CA" dirty="0" smtClean="0"/>
              <a:t>Tail</a:t>
            </a:r>
          </a:p>
          <a:p>
            <a:pPr lvl="1"/>
            <a:r>
              <a:rPr lang="en-CA" dirty="0" smtClean="0"/>
              <a:t>Flagellum for locomotion</a:t>
            </a:r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7574259" cy="417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Penis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Organ of Copulation (sexual intercourse)</a:t>
            </a:r>
          </a:p>
          <a:p>
            <a:r>
              <a:rPr lang="en-CA" dirty="0" smtClean="0"/>
              <a:t>Erectile tissue and urethra</a:t>
            </a:r>
          </a:p>
          <a:p>
            <a:r>
              <a:rPr lang="en-CA" dirty="0" smtClean="0"/>
              <a:t>Carries both sperm and urine</a:t>
            </a:r>
          </a:p>
          <a:p>
            <a:r>
              <a:rPr lang="en-CA" dirty="0" smtClean="0"/>
              <a:t>When aroused the arteries of the penis dilate and the vein </a:t>
            </a:r>
            <a:r>
              <a:rPr lang="en-CA" dirty="0" smtClean="0"/>
              <a:t>constrict</a:t>
            </a:r>
          </a:p>
          <a:p>
            <a:pPr lvl="1"/>
            <a:r>
              <a:rPr lang="en-CA" dirty="0" smtClean="0"/>
              <a:t>Engorges </a:t>
            </a:r>
            <a:r>
              <a:rPr lang="en-CA" dirty="0" smtClean="0"/>
              <a:t>the erectile tissue with blood making the penis erect</a:t>
            </a:r>
          </a:p>
          <a:p>
            <a:pPr lvl="1"/>
            <a:r>
              <a:rPr lang="en-CA" dirty="0" smtClean="0"/>
              <a:t>A</a:t>
            </a:r>
            <a:r>
              <a:rPr lang="en-CA" dirty="0" smtClean="0"/>
              <a:t>ngle </a:t>
            </a:r>
            <a:r>
              <a:rPr lang="en-CA" dirty="0" smtClean="0"/>
              <a:t>allows the sperm to enter the urethra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Semen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Sperm &amp; Seminal Fluid</a:t>
            </a:r>
          </a:p>
          <a:p>
            <a:r>
              <a:rPr lang="en-CA" dirty="0" smtClean="0"/>
              <a:t>Seminal Fluid</a:t>
            </a:r>
          </a:p>
          <a:p>
            <a:pPr lvl="1"/>
            <a:r>
              <a:rPr lang="en-CA" dirty="0" smtClean="0"/>
              <a:t>Milky white solution</a:t>
            </a:r>
          </a:p>
          <a:p>
            <a:pPr lvl="1"/>
            <a:r>
              <a:rPr lang="en-CA" dirty="0" smtClean="0"/>
              <a:t>Made by 3 glands – seminal vesicles, the Cowper’s gland and </a:t>
            </a:r>
            <a:r>
              <a:rPr lang="en-CA" smtClean="0"/>
              <a:t>the prostate </a:t>
            </a:r>
            <a:r>
              <a:rPr lang="en-CA" dirty="0" smtClean="0"/>
              <a:t>gland</a:t>
            </a:r>
          </a:p>
          <a:p>
            <a:pPr lvl="1"/>
            <a:r>
              <a:rPr lang="en-CA" dirty="0" smtClean="0"/>
              <a:t>pH of 7.5</a:t>
            </a:r>
          </a:p>
          <a:p>
            <a:pPr lvl="1"/>
            <a:r>
              <a:rPr lang="en-CA" dirty="0" smtClean="0"/>
              <a:t>Contain fructose for nutrition</a:t>
            </a:r>
          </a:p>
          <a:p>
            <a:pPr lvl="1"/>
            <a:r>
              <a:rPr lang="en-CA" dirty="0" smtClean="0"/>
              <a:t>HCO</a:t>
            </a:r>
            <a:r>
              <a:rPr lang="en-CA" baseline="-25000" dirty="0" smtClean="0"/>
              <a:t>3</a:t>
            </a:r>
            <a:r>
              <a:rPr lang="en-CA" dirty="0" smtClean="0"/>
              <a:t> </a:t>
            </a:r>
            <a:r>
              <a:rPr lang="en-CA" baseline="30000" dirty="0" smtClean="0"/>
              <a:t>-</a:t>
            </a:r>
            <a:r>
              <a:rPr lang="en-CA" dirty="0" smtClean="0"/>
              <a:t> for a buffer</a:t>
            </a:r>
          </a:p>
          <a:p>
            <a:pPr lvl="1"/>
            <a:r>
              <a:rPr lang="en-CA" dirty="0" smtClean="0"/>
              <a:t>Prostaglandins (promote uterine contractions following intercourse) </a:t>
            </a:r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Semen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it enters </a:t>
            </a:r>
            <a:r>
              <a:rPr lang="en-CA" dirty="0" smtClean="0"/>
              <a:t>the urethra it encourages the rhythmic contractions which lead to ejaculation</a:t>
            </a:r>
          </a:p>
          <a:p>
            <a:r>
              <a:rPr lang="en-CA" dirty="0" smtClean="0"/>
              <a:t>Sphincter at the base of the bladder prevents urine from entering the urethra at this point</a:t>
            </a:r>
          </a:p>
          <a:p>
            <a:r>
              <a:rPr lang="en-CA" dirty="0" smtClean="0"/>
              <a:t>After ejaculation penis is flaccid</a:t>
            </a:r>
          </a:p>
          <a:p>
            <a:r>
              <a:rPr lang="en-CA" dirty="0" smtClean="0"/>
              <a:t>Refractory period</a:t>
            </a:r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Endocrine Tissue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Interstitial cells between the </a:t>
            </a:r>
            <a:r>
              <a:rPr lang="en-CA" dirty="0" err="1" smtClean="0"/>
              <a:t>seminiferous</a:t>
            </a:r>
            <a:r>
              <a:rPr lang="en-CA" dirty="0" smtClean="0"/>
              <a:t> tubules</a:t>
            </a:r>
          </a:p>
          <a:p>
            <a:r>
              <a:rPr lang="en-CA" dirty="0" smtClean="0"/>
              <a:t>Secrete male sex hormones called androgens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Testosterone</a:t>
            </a:r>
          </a:p>
          <a:p>
            <a:pPr lvl="2"/>
            <a:r>
              <a:rPr lang="en-CA" dirty="0" smtClean="0"/>
              <a:t>Primary sex organ development</a:t>
            </a:r>
          </a:p>
          <a:p>
            <a:pPr lvl="2"/>
            <a:r>
              <a:rPr lang="en-CA" dirty="0" smtClean="0"/>
              <a:t>Secondary sex characteristics associated with puberty </a:t>
            </a:r>
          </a:p>
          <a:p>
            <a:pPr lvl="1"/>
            <a:r>
              <a:rPr lang="en-CA" dirty="0" smtClean="0"/>
              <a:t>Secondary Sex Characteristics include:</a:t>
            </a:r>
          </a:p>
          <a:p>
            <a:pPr lvl="2"/>
            <a:r>
              <a:rPr lang="en-CA" dirty="0" smtClean="0"/>
              <a:t>Ancillary hair growth</a:t>
            </a:r>
          </a:p>
          <a:p>
            <a:pPr lvl="2"/>
            <a:r>
              <a:rPr lang="en-CA" dirty="0" smtClean="0"/>
              <a:t>Enlargement of larynx</a:t>
            </a:r>
          </a:p>
          <a:p>
            <a:pPr lvl="2"/>
            <a:r>
              <a:rPr lang="en-CA" dirty="0" smtClean="0"/>
              <a:t>Muscle &amp; skeletal growth</a:t>
            </a:r>
          </a:p>
          <a:p>
            <a:pPr lvl="2"/>
            <a:r>
              <a:rPr lang="en-CA" dirty="0" smtClean="0"/>
              <a:t>Release of oils &amp; sweat (acne and BO)</a:t>
            </a:r>
          </a:p>
          <a:p>
            <a:pPr lvl="2"/>
            <a:r>
              <a:rPr lang="en-CA" dirty="0" smtClean="0"/>
              <a:t>Baldness</a:t>
            </a:r>
          </a:p>
          <a:p>
            <a:r>
              <a:rPr lang="en-CA" dirty="0" smtClean="0"/>
              <a:t>Adrenal Cortex also produces androgens which contribute to muscle mass and strength (both men and women)</a:t>
            </a:r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Puberty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H</a:t>
            </a:r>
            <a:r>
              <a:rPr lang="en-CA" dirty="0" smtClean="0"/>
              <a:t>ypothalamus begins producing </a:t>
            </a:r>
            <a:r>
              <a:rPr lang="en-CA" dirty="0" err="1" smtClean="0"/>
              <a:t>gonadotrophic</a:t>
            </a:r>
            <a:r>
              <a:rPr lang="en-CA" dirty="0" smtClean="0"/>
              <a:t> releasing hormones (</a:t>
            </a:r>
            <a:r>
              <a:rPr lang="en-CA" dirty="0" err="1" smtClean="0"/>
              <a:t>GnRHs</a:t>
            </a:r>
            <a:r>
              <a:rPr lang="en-CA" dirty="0" smtClean="0"/>
              <a:t>) to the anterior pituitary gland</a:t>
            </a:r>
          </a:p>
          <a:p>
            <a:r>
              <a:rPr lang="en-CA" dirty="0" smtClean="0"/>
              <a:t>Stimulates the sexual functions of the testes</a:t>
            </a:r>
          </a:p>
          <a:p>
            <a:r>
              <a:rPr lang="en-CA" dirty="0" smtClean="0"/>
              <a:t>Anterior pituitary responds by producing two hormones</a:t>
            </a:r>
          </a:p>
          <a:p>
            <a:pPr lvl="1"/>
            <a:r>
              <a:rPr lang="en-CA" dirty="0" err="1" smtClean="0"/>
              <a:t>Lutenizing</a:t>
            </a:r>
            <a:r>
              <a:rPr lang="en-CA" dirty="0" smtClean="0"/>
              <a:t> hormone (LH) – </a:t>
            </a:r>
            <a:r>
              <a:rPr lang="en-CA" sz="1600" dirty="0" smtClean="0"/>
              <a:t>AKA interstitial cell stimulating hormone (ICSH)</a:t>
            </a:r>
          </a:p>
          <a:p>
            <a:pPr lvl="1"/>
            <a:r>
              <a:rPr lang="en-CA" dirty="0" smtClean="0"/>
              <a:t>Follicle stimulating hormone (FSH)</a:t>
            </a:r>
          </a:p>
          <a:p>
            <a:r>
              <a:rPr lang="en-CA" dirty="0" smtClean="0"/>
              <a:t>LH promotes interstitial cells to produce testosterone</a:t>
            </a:r>
          </a:p>
          <a:p>
            <a:r>
              <a:rPr lang="en-CA" dirty="0" smtClean="0"/>
              <a:t>FSH promotes sperm maturation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Feedback Control of Testosterone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LH from the anterior pituitary promotes t</a:t>
            </a:r>
            <a:r>
              <a:rPr lang="en-US" sz="2000" i="1" dirty="0" smtClean="0"/>
              <a:t>estosterone </a:t>
            </a:r>
            <a:r>
              <a:rPr lang="en-US" sz="2000" dirty="0" smtClean="0"/>
              <a:t>release from the interstitial cells of the </a:t>
            </a:r>
            <a:r>
              <a:rPr lang="en-US" sz="2000" dirty="0" smtClean="0"/>
              <a:t>testes</a:t>
            </a:r>
          </a:p>
          <a:p>
            <a:r>
              <a:rPr lang="en-US" sz="2000" dirty="0" smtClean="0"/>
              <a:t>Testosterone </a:t>
            </a:r>
            <a:r>
              <a:rPr lang="en-US" sz="2000" dirty="0" smtClean="0"/>
              <a:t>levels decrease the amount of </a:t>
            </a:r>
            <a:r>
              <a:rPr lang="en-US" sz="2000" dirty="0" smtClean="0"/>
              <a:t>LH</a:t>
            </a:r>
          </a:p>
          <a:p>
            <a:r>
              <a:rPr lang="en-US" sz="2000" dirty="0" smtClean="0"/>
              <a:t>Therefore the </a:t>
            </a:r>
            <a:r>
              <a:rPr lang="en-US" sz="2000" dirty="0" smtClean="0"/>
              <a:t>levels </a:t>
            </a:r>
            <a:r>
              <a:rPr lang="en-US" sz="2000" dirty="0" smtClean="0"/>
              <a:t>of testosterone are </a:t>
            </a:r>
            <a:r>
              <a:rPr lang="en-US" sz="2000" dirty="0" smtClean="0"/>
              <a:t>maintained </a:t>
            </a:r>
          </a:p>
          <a:p>
            <a:r>
              <a:rPr lang="en-US" sz="2000" dirty="0" smtClean="0"/>
              <a:t>Negative </a:t>
            </a:r>
            <a:r>
              <a:rPr lang="en-US" sz="2000" dirty="0" smtClean="0"/>
              <a:t>feedback</a:t>
            </a:r>
            <a:endParaRPr lang="en-CA" sz="20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72066" y="1500174"/>
          <a:ext cx="2826113" cy="4554542"/>
        </p:xfrm>
        <a:graphic>
          <a:graphicData uri="http://schemas.openxmlformats.org/presentationml/2006/ole">
            <p:oleObj spid="_x0000_s3074" r:id="rId3" imgW="2763780" imgH="4455423" progId="">
              <p:embed/>
            </p:oleObj>
          </a:graphicData>
        </a:graphic>
      </p:graphicFrame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</a:p>
          <a:p>
            <a:r>
              <a:rPr lang="en-CA" dirty="0" smtClean="0"/>
              <a:t>Male Reproductive System</a:t>
            </a:r>
          </a:p>
          <a:p>
            <a:r>
              <a:rPr lang="en-CA" dirty="0" smtClean="0"/>
              <a:t>Female Reproductive System</a:t>
            </a:r>
          </a:p>
          <a:p>
            <a:r>
              <a:rPr lang="en-CA" dirty="0" smtClean="0"/>
              <a:t>Implantation, Pregnancy and Childbirth</a:t>
            </a:r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Male and Female systems are homologous</a:t>
            </a:r>
          </a:p>
          <a:p>
            <a:r>
              <a:rPr lang="en-CA" dirty="0" smtClean="0"/>
              <a:t>Gonads</a:t>
            </a:r>
          </a:p>
          <a:p>
            <a:pPr lvl="1"/>
            <a:r>
              <a:rPr lang="en-CA" dirty="0" smtClean="0"/>
              <a:t>Gamete producing organs</a:t>
            </a:r>
          </a:p>
          <a:p>
            <a:pPr lvl="1"/>
            <a:r>
              <a:rPr lang="en-CA" dirty="0" smtClean="0"/>
              <a:t>Ovaries - internal</a:t>
            </a:r>
          </a:p>
          <a:p>
            <a:pPr lvl="1"/>
            <a:r>
              <a:rPr lang="en-CA" dirty="0" smtClean="0"/>
              <a:t>Testes – external </a:t>
            </a:r>
          </a:p>
          <a:p>
            <a:pPr lvl="1"/>
            <a:r>
              <a:rPr lang="en-CA" dirty="0" smtClean="0"/>
              <a:t>Testes descend through abdominal cavity into the scrotum through the inguinal canal</a:t>
            </a:r>
          </a:p>
          <a:p>
            <a:r>
              <a:rPr lang="en-CA" dirty="0" smtClean="0"/>
              <a:t>Tubes (or ducts)</a:t>
            </a:r>
          </a:p>
          <a:p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Biology 12\Repr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286676" cy="582934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Male Reproductive System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Goals this Section...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Identify </a:t>
            </a:r>
            <a:r>
              <a:rPr lang="en-CA" dirty="0" smtClean="0"/>
              <a:t>and give functions for each of the following:</a:t>
            </a:r>
          </a:p>
          <a:p>
            <a:pPr lvl="1"/>
            <a:r>
              <a:rPr lang="en-CA" dirty="0" smtClean="0"/>
              <a:t>testes </a:t>
            </a:r>
            <a:r>
              <a:rPr lang="en-CA" dirty="0" smtClean="0"/>
              <a:t>(</a:t>
            </a:r>
            <a:r>
              <a:rPr lang="en-CA" dirty="0" err="1" smtClean="0"/>
              <a:t>seminiferous</a:t>
            </a:r>
            <a:r>
              <a:rPr lang="en-CA" dirty="0" smtClean="0"/>
              <a:t> tubules and interstitial cells)</a:t>
            </a:r>
          </a:p>
          <a:p>
            <a:pPr lvl="1"/>
            <a:r>
              <a:rPr lang="en-CA" dirty="0" smtClean="0"/>
              <a:t>scrotum</a:t>
            </a:r>
            <a:endParaRPr lang="en-CA" dirty="0" smtClean="0"/>
          </a:p>
          <a:p>
            <a:pPr lvl="1"/>
            <a:r>
              <a:rPr lang="en-CA" dirty="0" err="1" smtClean="0"/>
              <a:t>epididymis</a:t>
            </a:r>
            <a:endParaRPr lang="en-CA" dirty="0" smtClean="0"/>
          </a:p>
          <a:p>
            <a:pPr lvl="1"/>
            <a:r>
              <a:rPr lang="en-CA" dirty="0" err="1" smtClean="0"/>
              <a:t>ductus</a:t>
            </a:r>
            <a:r>
              <a:rPr lang="en-CA" dirty="0" smtClean="0"/>
              <a:t> </a:t>
            </a:r>
            <a:r>
              <a:rPr lang="en-CA" dirty="0" smtClean="0"/>
              <a:t>(vas) deferens</a:t>
            </a:r>
          </a:p>
          <a:p>
            <a:pPr lvl="1"/>
            <a:r>
              <a:rPr lang="en-CA" dirty="0" smtClean="0"/>
              <a:t>prostate </a:t>
            </a:r>
            <a:r>
              <a:rPr lang="en-CA" dirty="0" smtClean="0"/>
              <a:t>gland</a:t>
            </a:r>
          </a:p>
          <a:p>
            <a:pPr lvl="1"/>
            <a:r>
              <a:rPr lang="en-CA" dirty="0" smtClean="0"/>
              <a:t>Cowper’s </a:t>
            </a:r>
            <a:r>
              <a:rPr lang="en-CA" dirty="0" smtClean="0"/>
              <a:t>glands</a:t>
            </a:r>
          </a:p>
          <a:p>
            <a:pPr lvl="1"/>
            <a:r>
              <a:rPr lang="en-CA" dirty="0" smtClean="0"/>
              <a:t>seminal </a:t>
            </a:r>
            <a:r>
              <a:rPr lang="en-CA" dirty="0" smtClean="0"/>
              <a:t>vesicles</a:t>
            </a:r>
          </a:p>
          <a:p>
            <a:pPr lvl="1"/>
            <a:r>
              <a:rPr lang="en-CA" dirty="0" smtClean="0"/>
              <a:t>penis</a:t>
            </a:r>
            <a:endParaRPr lang="en-CA" dirty="0" smtClean="0"/>
          </a:p>
          <a:p>
            <a:pPr lvl="1"/>
            <a:r>
              <a:rPr lang="en-CA" dirty="0" smtClean="0"/>
              <a:t>Urethra</a:t>
            </a:r>
            <a:endParaRPr lang="en-CA" dirty="0" smtClean="0"/>
          </a:p>
          <a:p>
            <a:r>
              <a:rPr lang="en-CA" dirty="0" smtClean="0"/>
              <a:t>Describe </a:t>
            </a:r>
            <a:r>
              <a:rPr lang="en-CA" dirty="0" smtClean="0"/>
              <a:t>the path of sperm from the </a:t>
            </a:r>
            <a:r>
              <a:rPr lang="en-CA" dirty="0" err="1" smtClean="0"/>
              <a:t>seminiferous</a:t>
            </a:r>
            <a:r>
              <a:rPr lang="en-CA" dirty="0" smtClean="0"/>
              <a:t> tubules to </a:t>
            </a:r>
            <a:r>
              <a:rPr lang="en-CA" dirty="0" smtClean="0"/>
              <a:t>the urethral </a:t>
            </a:r>
            <a:r>
              <a:rPr lang="en-CA" dirty="0" smtClean="0"/>
              <a:t>opening</a:t>
            </a:r>
          </a:p>
          <a:p>
            <a:r>
              <a:rPr lang="en-CA" dirty="0" smtClean="0"/>
              <a:t>L</a:t>
            </a:r>
            <a:r>
              <a:rPr lang="en-CA" dirty="0" smtClean="0"/>
              <a:t>ist </a:t>
            </a:r>
            <a:r>
              <a:rPr lang="en-CA" dirty="0" smtClean="0"/>
              <a:t>the components seminal fluid (as contributed by </a:t>
            </a:r>
            <a:r>
              <a:rPr lang="en-CA" dirty="0" smtClean="0"/>
              <a:t>the Cowper’s </a:t>
            </a:r>
            <a:r>
              <a:rPr lang="en-CA" dirty="0" smtClean="0"/>
              <a:t>glands, prostate gland, and seminal vesicles), </a:t>
            </a:r>
            <a:r>
              <a:rPr lang="en-CA" dirty="0" smtClean="0"/>
              <a:t>and describe </a:t>
            </a:r>
            <a:r>
              <a:rPr lang="en-CA" dirty="0" smtClean="0"/>
              <a:t>the functions of each component</a:t>
            </a:r>
          </a:p>
          <a:p>
            <a:r>
              <a:rPr lang="en-CA" dirty="0" smtClean="0"/>
              <a:t>I</a:t>
            </a:r>
            <a:r>
              <a:rPr lang="en-CA" dirty="0" smtClean="0"/>
              <a:t>dentify </a:t>
            </a:r>
            <a:r>
              <a:rPr lang="en-CA" dirty="0" smtClean="0"/>
              <a:t>the tail (flagellum), </a:t>
            </a:r>
            <a:r>
              <a:rPr lang="en-CA" dirty="0" err="1" smtClean="0"/>
              <a:t>midpiece</a:t>
            </a:r>
            <a:r>
              <a:rPr lang="en-CA" dirty="0" smtClean="0"/>
              <a:t>, head, and </a:t>
            </a:r>
            <a:r>
              <a:rPr lang="en-CA" dirty="0" err="1" smtClean="0"/>
              <a:t>acrosome</a:t>
            </a:r>
            <a:r>
              <a:rPr lang="en-CA" dirty="0" smtClean="0"/>
              <a:t> of </a:t>
            </a:r>
            <a:r>
              <a:rPr lang="en-CA" dirty="0" smtClean="0"/>
              <a:t>a mature </a:t>
            </a:r>
            <a:r>
              <a:rPr lang="en-CA" dirty="0" smtClean="0"/>
              <a:t>sperm and state their functions</a:t>
            </a:r>
          </a:p>
          <a:p>
            <a:r>
              <a:rPr lang="en-CA" dirty="0" smtClean="0"/>
              <a:t>D</a:t>
            </a:r>
            <a:r>
              <a:rPr lang="en-CA" dirty="0" smtClean="0"/>
              <a:t>escribe </a:t>
            </a:r>
            <a:r>
              <a:rPr lang="en-CA" dirty="0" smtClean="0"/>
              <a:t>the functions of testosterone</a:t>
            </a:r>
          </a:p>
          <a:p>
            <a:r>
              <a:rPr lang="en-CA" dirty="0" smtClean="0"/>
              <a:t>D</a:t>
            </a:r>
            <a:r>
              <a:rPr lang="en-CA" dirty="0" smtClean="0"/>
              <a:t>escribe </a:t>
            </a:r>
            <a:r>
              <a:rPr lang="en-CA" dirty="0" smtClean="0"/>
              <a:t>the homeostatic regulation of testosterone levels by </a:t>
            </a:r>
            <a:r>
              <a:rPr lang="en-CA" dirty="0" smtClean="0"/>
              <a:t>the hypothalamus</a:t>
            </a:r>
            <a:r>
              <a:rPr lang="en-CA" dirty="0" smtClean="0"/>
              <a:t>, anterior pituitary, and testes</a:t>
            </a:r>
            <a:endParaRPr lang="en-CA" dirty="0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External Anatomy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Scrotum (contain testes)</a:t>
            </a:r>
          </a:p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Penis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214554"/>
            <a:ext cx="502920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Spermatogenesis</a:t>
            </a:r>
            <a:endParaRPr lang="en-CA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Sperm Production</a:t>
            </a:r>
          </a:p>
          <a:p>
            <a:r>
              <a:rPr lang="en-CA" dirty="0" smtClean="0"/>
              <a:t>Made </a:t>
            </a:r>
            <a:r>
              <a:rPr lang="en-CA" dirty="0" smtClean="0"/>
              <a:t>in the SEMINIFEROUS TUBULES</a:t>
            </a:r>
          </a:p>
          <a:p>
            <a:r>
              <a:rPr lang="en-CA" dirty="0" smtClean="0"/>
              <a:t>Germ layer</a:t>
            </a:r>
          </a:p>
          <a:p>
            <a:pPr lvl="1"/>
            <a:r>
              <a:rPr lang="en-CA" dirty="0" smtClean="0"/>
              <a:t>Unspecialized cells that line the </a:t>
            </a:r>
            <a:r>
              <a:rPr lang="en-CA" dirty="0" err="1" smtClean="0"/>
              <a:t>seminiferous</a:t>
            </a:r>
            <a:r>
              <a:rPr lang="en-CA" dirty="0" smtClean="0"/>
              <a:t> tubules</a:t>
            </a:r>
          </a:p>
          <a:p>
            <a:pPr lvl="1"/>
            <a:r>
              <a:rPr lang="en-CA" dirty="0" smtClean="0"/>
              <a:t>Continuously </a:t>
            </a:r>
            <a:r>
              <a:rPr lang="en-CA" dirty="0" smtClean="0"/>
              <a:t>undergo mitosis to make sperm</a:t>
            </a:r>
          </a:p>
          <a:p>
            <a:r>
              <a:rPr lang="en-CA" dirty="0" smtClean="0"/>
              <a:t>Every time a cell undergoes mitosis it produces 2 cells</a:t>
            </a:r>
          </a:p>
          <a:p>
            <a:pPr lvl="1"/>
            <a:r>
              <a:rPr lang="en-CA" dirty="0" smtClean="0"/>
              <a:t>1 cell stays in the germ layer</a:t>
            </a:r>
          </a:p>
          <a:p>
            <a:pPr lvl="1"/>
            <a:r>
              <a:rPr lang="en-CA" dirty="0" smtClean="0"/>
              <a:t>1 cell will move to the inner wall of the tubule and will divide by meiosis to eventually become sperm cells</a:t>
            </a:r>
          </a:p>
          <a:p>
            <a:endParaRPr lang="en-C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Biology 12\Repro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480" y="85344"/>
            <a:ext cx="5273040" cy="668731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177</TotalTime>
  <Words>633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Biology 12</vt:lpstr>
      <vt:lpstr>Reproductive System</vt:lpstr>
      <vt:lpstr>Overview</vt:lpstr>
      <vt:lpstr>Introduction</vt:lpstr>
      <vt:lpstr>Slide 4</vt:lpstr>
      <vt:lpstr>Male Reproductive System</vt:lpstr>
      <vt:lpstr>Our Goals this Section...</vt:lpstr>
      <vt:lpstr>External Anatomy</vt:lpstr>
      <vt:lpstr>Spermatogenesis</vt:lpstr>
      <vt:lpstr>Slide 9</vt:lpstr>
      <vt:lpstr>Spermatogenesis</vt:lpstr>
      <vt:lpstr>Spermatogenesis</vt:lpstr>
      <vt:lpstr>Sperm</vt:lpstr>
      <vt:lpstr>Slide 13</vt:lpstr>
      <vt:lpstr>Penis</vt:lpstr>
      <vt:lpstr>Semen</vt:lpstr>
      <vt:lpstr>Semen</vt:lpstr>
      <vt:lpstr>Endocrine Tissue</vt:lpstr>
      <vt:lpstr>Puberty</vt:lpstr>
      <vt:lpstr>Feedback Control of Testosterone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Freya</dc:creator>
  <cp:lastModifiedBy>Freya Vos</cp:lastModifiedBy>
  <cp:revision>34</cp:revision>
  <dcterms:created xsi:type="dcterms:W3CDTF">2010-01-05T03:55:18Z</dcterms:created>
  <dcterms:modified xsi:type="dcterms:W3CDTF">2011-01-02T22:14:19Z</dcterms:modified>
</cp:coreProperties>
</file>