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77" r:id="rId3"/>
    <p:sldId id="257" r:id="rId4"/>
    <p:sldId id="258" r:id="rId5"/>
    <p:sldId id="259" r:id="rId6"/>
    <p:sldId id="260" r:id="rId7"/>
    <p:sldId id="274" r:id="rId8"/>
    <p:sldId id="273" r:id="rId9"/>
    <p:sldId id="272" r:id="rId10"/>
    <p:sldId id="276" r:id="rId11"/>
    <p:sldId id="261" r:id="rId12"/>
    <p:sldId id="270" r:id="rId13"/>
    <p:sldId id="280" r:id="rId14"/>
    <p:sldId id="275" r:id="rId15"/>
    <p:sldId id="278" r:id="rId16"/>
    <p:sldId id="262" r:id="rId17"/>
    <p:sldId id="271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81" r:id="rId26"/>
    <p:sldId id="279" r:id="rId2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A0BF7FA-8C0D-4269-A37E-57DA284A6314}" type="datetimeFigureOut">
              <a:rPr lang="en-CA" smtClean="0"/>
              <a:t>07/05/2015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AEA42F4-FA0B-4230-AC8C-B13F2F31AE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829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628-CD3D-42CB-8910-C4D99AED0495}" type="datetimeFigureOut">
              <a:rPr lang="en-US" smtClean="0"/>
              <a:pPr/>
              <a:t>5/7/2015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2F65-BA87-4356-9DA8-2F014D65D55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628-CD3D-42CB-8910-C4D99AED0495}" type="datetimeFigureOut">
              <a:rPr lang="en-US" smtClean="0"/>
              <a:pPr/>
              <a:t>5/7/2015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2F65-BA87-4356-9DA8-2F014D65D55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628-CD3D-42CB-8910-C4D99AED0495}" type="datetimeFigureOut">
              <a:rPr lang="en-US" smtClean="0"/>
              <a:pPr/>
              <a:t>5/7/2015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2F65-BA87-4356-9DA8-2F014D65D55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628-CD3D-42CB-8910-C4D99AED0495}" type="datetimeFigureOut">
              <a:rPr lang="en-US" smtClean="0"/>
              <a:pPr/>
              <a:t>5/7/2015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2F65-BA87-4356-9DA8-2F014D65D55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628-CD3D-42CB-8910-C4D99AED0495}" type="datetimeFigureOut">
              <a:rPr lang="en-US" smtClean="0"/>
              <a:pPr/>
              <a:t>5/7/2015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2F65-BA87-4356-9DA8-2F014D65D55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628-CD3D-42CB-8910-C4D99AED0495}" type="datetimeFigureOut">
              <a:rPr lang="en-US" smtClean="0"/>
              <a:pPr/>
              <a:t>5/7/2015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2F65-BA87-4356-9DA8-2F014D65D55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628-CD3D-42CB-8910-C4D99AED0495}" type="datetimeFigureOut">
              <a:rPr lang="en-US" smtClean="0"/>
              <a:pPr/>
              <a:t>5/7/2015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2F65-BA87-4356-9DA8-2F014D65D55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628-CD3D-42CB-8910-C4D99AED0495}" type="datetimeFigureOut">
              <a:rPr lang="en-US" smtClean="0"/>
              <a:pPr/>
              <a:t>5/7/2015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2F65-BA87-4356-9DA8-2F014D65D55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628-CD3D-42CB-8910-C4D99AED0495}" type="datetimeFigureOut">
              <a:rPr lang="en-US" smtClean="0"/>
              <a:pPr/>
              <a:t>5/7/2015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2F65-BA87-4356-9DA8-2F014D65D55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628-CD3D-42CB-8910-C4D99AED0495}" type="datetimeFigureOut">
              <a:rPr lang="en-US" smtClean="0"/>
              <a:pPr/>
              <a:t>5/7/2015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2F65-BA87-4356-9DA8-2F014D65D55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628-CD3D-42CB-8910-C4D99AED0495}" type="datetimeFigureOut">
              <a:rPr lang="en-US" smtClean="0"/>
              <a:pPr/>
              <a:t>5/7/2015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2F65-BA87-4356-9DA8-2F014D65D55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74628-CD3D-42CB-8910-C4D99AED0495}" type="datetimeFigureOut">
              <a:rPr lang="en-US" smtClean="0"/>
              <a:pPr/>
              <a:t>5/7/2015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92F65-BA87-4356-9DA8-2F014D65D55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495855/student_view0/chapter14/animation__the_nerve_impuls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 Nervous Syste</a:t>
            </a:r>
            <a:r>
              <a:rPr lang="en-CA" dirty="0"/>
              <a:t>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Impulse Transmission</a:t>
            </a:r>
          </a:p>
          <a:p>
            <a:r>
              <a:rPr lang="en-CA" dirty="0" err="1" smtClean="0"/>
              <a:t>Saltatory</a:t>
            </a:r>
            <a:r>
              <a:rPr lang="en-CA" dirty="0" smtClean="0"/>
              <a:t> Impulse Transmission</a:t>
            </a:r>
          </a:p>
          <a:p>
            <a:r>
              <a:rPr lang="en-CA" dirty="0" smtClean="0"/>
              <a:t>Synaptic Transmission</a:t>
            </a:r>
          </a:p>
          <a:p>
            <a:r>
              <a:rPr lang="en-CA" dirty="0" smtClean="0"/>
              <a:t>Sympathetic </a:t>
            </a:r>
            <a:r>
              <a:rPr lang="en-CA" dirty="0" err="1" smtClean="0"/>
              <a:t>vs</a:t>
            </a:r>
            <a:r>
              <a:rPr lang="en-CA" dirty="0" smtClean="0"/>
              <a:t> Parasympathetic Systems</a:t>
            </a:r>
          </a:p>
          <a:p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Impulse Transmission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Magnitude of electrical charges is always the same</a:t>
            </a:r>
          </a:p>
          <a:p>
            <a:r>
              <a:rPr lang="en-CA" dirty="0" smtClean="0"/>
              <a:t>Impulses are ALL-or-NONE</a:t>
            </a:r>
          </a:p>
          <a:p>
            <a:r>
              <a:rPr lang="en-CA" dirty="0" smtClean="0"/>
              <a:t>Strong stimulus </a:t>
            </a:r>
            <a:r>
              <a:rPr lang="en-CA" dirty="0" smtClean="0">
                <a:latin typeface="Calibri"/>
              </a:rPr>
              <a:t>≠ bigger impulse</a:t>
            </a:r>
          </a:p>
          <a:p>
            <a:r>
              <a:rPr lang="en-CA" dirty="0" smtClean="0">
                <a:latin typeface="Calibri"/>
              </a:rPr>
              <a:t>Strong stimulus = more impulses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Saltatory</a:t>
            </a:r>
            <a:r>
              <a:rPr lang="en-CA" dirty="0" smtClean="0"/>
              <a:t> Impulse Transmission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Calibri"/>
              </a:rPr>
              <a:t>Ionic movement in one axon results in adjacent regions on other nerve </a:t>
            </a:r>
            <a:r>
              <a:rPr lang="en-CA" dirty="0" err="1" smtClean="0">
                <a:latin typeface="Calibri"/>
              </a:rPr>
              <a:t>fibers</a:t>
            </a:r>
            <a:r>
              <a:rPr lang="en-CA" dirty="0" smtClean="0">
                <a:latin typeface="Calibri"/>
              </a:rPr>
              <a:t> to undergo the same changes</a:t>
            </a:r>
          </a:p>
          <a:p>
            <a:pPr lvl="1"/>
            <a:r>
              <a:rPr lang="en-CA" dirty="0" smtClean="0">
                <a:latin typeface="Calibri"/>
              </a:rPr>
              <a:t>Therefore impulse moves along to the next </a:t>
            </a:r>
            <a:r>
              <a:rPr lang="en-CA" dirty="0" err="1" smtClean="0">
                <a:latin typeface="Calibri"/>
              </a:rPr>
              <a:t>fiber</a:t>
            </a:r>
            <a:endParaRPr lang="en-CA" dirty="0" smtClean="0">
              <a:latin typeface="Calibri"/>
            </a:endParaRPr>
          </a:p>
          <a:p>
            <a:pPr lvl="1"/>
            <a:r>
              <a:rPr lang="en-CA" dirty="0" smtClean="0">
                <a:latin typeface="Calibri"/>
              </a:rPr>
              <a:t>Myelin sheath limits this from happening however the impulse will “jump” between neuron </a:t>
            </a:r>
            <a:r>
              <a:rPr lang="en-CA" dirty="0" err="1" smtClean="0">
                <a:latin typeface="Calibri"/>
              </a:rPr>
              <a:t>fibers</a:t>
            </a:r>
            <a:r>
              <a:rPr lang="en-CA" dirty="0" smtClean="0">
                <a:latin typeface="Calibri"/>
              </a:rPr>
              <a:t> at nodes of </a:t>
            </a:r>
            <a:r>
              <a:rPr lang="en-CA" dirty="0" err="1" smtClean="0">
                <a:latin typeface="Calibri"/>
              </a:rPr>
              <a:t>Ranvier</a:t>
            </a:r>
            <a:r>
              <a:rPr lang="en-CA" dirty="0" smtClean="0">
                <a:latin typeface="Calibri"/>
              </a:rPr>
              <a:t> therefore speeding up the impulse = SALTATORY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ig.cox.miami.edu/~cmallery/150/neuro/48x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6191250" cy="2781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Remember our Goals...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Explain the transmission of a nerve impulse through a neuron, using the following terms:</a:t>
            </a:r>
          </a:p>
          <a:p>
            <a:pPr lvl="1"/>
            <a:r>
              <a:rPr lang="en-CA" dirty="0" smtClean="0"/>
              <a:t>resting and action potential</a:t>
            </a:r>
          </a:p>
          <a:p>
            <a:pPr lvl="1"/>
            <a:r>
              <a:rPr lang="en-CA" dirty="0" smtClean="0"/>
              <a:t>depolarization and </a:t>
            </a:r>
            <a:r>
              <a:rPr lang="en-CA" dirty="0" err="1" smtClean="0"/>
              <a:t>repolarization</a:t>
            </a:r>
            <a:endParaRPr lang="en-CA" dirty="0" smtClean="0"/>
          </a:p>
          <a:p>
            <a:pPr lvl="1"/>
            <a:r>
              <a:rPr lang="en-CA" dirty="0" smtClean="0"/>
              <a:t>refractory period</a:t>
            </a:r>
          </a:p>
          <a:p>
            <a:pPr lvl="1"/>
            <a:r>
              <a:rPr lang="en-CA" dirty="0" smtClean="0"/>
              <a:t>sodium and potassium gates</a:t>
            </a:r>
          </a:p>
          <a:p>
            <a:pPr lvl="1"/>
            <a:r>
              <a:rPr lang="en-CA" dirty="0" smtClean="0"/>
              <a:t>sodium-potassium pump</a:t>
            </a:r>
          </a:p>
          <a:p>
            <a:pPr lvl="1"/>
            <a:r>
              <a:rPr lang="en-CA" dirty="0" smtClean="0"/>
              <a:t>threshold value</a:t>
            </a:r>
          </a:p>
          <a:p>
            <a:pPr lvl="1"/>
            <a:r>
              <a:rPr lang="en-CA" dirty="0" smtClean="0"/>
              <a:t>“all-or-none” response</a:t>
            </a:r>
          </a:p>
          <a:p>
            <a:pPr lvl="1"/>
            <a:r>
              <a:rPr lang="en-CA" dirty="0" smtClean="0"/>
              <a:t>Polarity</a:t>
            </a:r>
          </a:p>
          <a:p>
            <a:r>
              <a:rPr lang="en-CA" dirty="0" smtClean="0"/>
              <a:t>Relate the structure of a </a:t>
            </a:r>
            <a:r>
              <a:rPr lang="en-CA" dirty="0" err="1" smtClean="0"/>
              <a:t>myelinated</a:t>
            </a:r>
            <a:r>
              <a:rPr lang="en-CA" dirty="0" smtClean="0"/>
              <a:t> nerve fibre to the speed of impulse conduction, with reference to myelin sheath, Schwann cell, node of </a:t>
            </a:r>
            <a:r>
              <a:rPr lang="en-CA" dirty="0" err="1" smtClean="0"/>
              <a:t>Ranvier</a:t>
            </a:r>
            <a:r>
              <a:rPr lang="en-CA" dirty="0" smtClean="0"/>
              <a:t>, and </a:t>
            </a:r>
            <a:r>
              <a:rPr lang="en-CA" dirty="0" err="1" smtClean="0"/>
              <a:t>saltatory</a:t>
            </a:r>
            <a:r>
              <a:rPr lang="en-CA" dirty="0" smtClean="0"/>
              <a:t> transmission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Synaptic Transmission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Goals Today...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Identify the major components of a synapse, including</a:t>
            </a:r>
          </a:p>
          <a:p>
            <a:pPr lvl="1"/>
            <a:r>
              <a:rPr lang="en-CA" dirty="0" smtClean="0"/>
              <a:t>synaptic ending</a:t>
            </a:r>
          </a:p>
          <a:p>
            <a:pPr lvl="1"/>
            <a:r>
              <a:rPr lang="en-CA" dirty="0" err="1" smtClean="0"/>
              <a:t>presynaptic</a:t>
            </a:r>
            <a:r>
              <a:rPr lang="en-CA" dirty="0" smtClean="0"/>
              <a:t> and postsynaptic membranes</a:t>
            </a:r>
          </a:p>
          <a:p>
            <a:pPr lvl="1"/>
            <a:r>
              <a:rPr lang="en-CA" dirty="0" smtClean="0"/>
              <a:t>synaptic cleft</a:t>
            </a:r>
          </a:p>
          <a:p>
            <a:pPr lvl="1"/>
            <a:r>
              <a:rPr lang="en-CA" dirty="0" smtClean="0"/>
              <a:t>synaptic vesicle</a:t>
            </a:r>
          </a:p>
          <a:p>
            <a:pPr lvl="1"/>
            <a:r>
              <a:rPr lang="en-CA" dirty="0" smtClean="0"/>
              <a:t>calcium ions and contractile proteins</a:t>
            </a:r>
          </a:p>
          <a:p>
            <a:pPr lvl="1"/>
            <a:r>
              <a:rPr lang="en-CA" dirty="0" smtClean="0"/>
              <a:t>excitatory and inhibitory neurotransmitters (e.g., </a:t>
            </a:r>
            <a:r>
              <a:rPr lang="en-CA" dirty="0" err="1" smtClean="0"/>
              <a:t>norepinephrine</a:t>
            </a:r>
            <a:r>
              <a:rPr lang="en-CA" dirty="0" smtClean="0"/>
              <a:t>, acetylcholine – </a:t>
            </a:r>
            <a:r>
              <a:rPr lang="en-CA" dirty="0" err="1" smtClean="0"/>
              <a:t>ACh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receptor</a:t>
            </a:r>
          </a:p>
          <a:p>
            <a:pPr lvl="1"/>
            <a:r>
              <a:rPr lang="en-CA" dirty="0" err="1" smtClean="0"/>
              <a:t>acetylcholinesterase</a:t>
            </a:r>
            <a:r>
              <a:rPr lang="en-CA" dirty="0" smtClean="0"/>
              <a:t> (</a:t>
            </a:r>
            <a:r>
              <a:rPr lang="en-CA" dirty="0" err="1" smtClean="0"/>
              <a:t>AChE</a:t>
            </a:r>
            <a:r>
              <a:rPr lang="en-CA" dirty="0" smtClean="0"/>
              <a:t>)</a:t>
            </a:r>
          </a:p>
          <a:p>
            <a:r>
              <a:rPr lang="en-CA" dirty="0" smtClean="0"/>
              <a:t>Explain the process by which impulses travel across a synapse</a:t>
            </a:r>
          </a:p>
          <a:p>
            <a:r>
              <a:rPr lang="en-CA" dirty="0" smtClean="0"/>
              <a:t>Describe how neurotransmitters are broken down in the synaptic cleft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Synaptic Transmission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As an impulse arrives at the end of an axon it must be transmitted to the next nerve cell, muscle or gland</a:t>
            </a:r>
          </a:p>
          <a:p>
            <a:r>
              <a:rPr lang="en-CA" dirty="0" smtClean="0"/>
              <a:t>Terminus – axon ending</a:t>
            </a:r>
          </a:p>
          <a:p>
            <a:pPr lvl="1"/>
            <a:r>
              <a:rPr lang="en-CA" dirty="0" smtClean="0"/>
              <a:t>Specialized for transmission</a:t>
            </a:r>
          </a:p>
          <a:p>
            <a:pPr lvl="1"/>
            <a:r>
              <a:rPr lang="en-CA" dirty="0" smtClean="0"/>
              <a:t>Called a motor end plate when the receiving cell is a muscle cell </a:t>
            </a:r>
          </a:p>
          <a:p>
            <a:r>
              <a:rPr lang="en-CA" dirty="0" smtClean="0"/>
              <a:t>Terminus does not touch the membrane of the receiving cell  </a:t>
            </a:r>
            <a:endParaRPr lang="en-CA" dirty="0"/>
          </a:p>
          <a:p>
            <a:pPr lvl="1"/>
            <a:r>
              <a:rPr lang="en-CA" dirty="0" smtClean="0"/>
              <a:t>Space is called a SYNAPTIC GAP</a:t>
            </a:r>
          </a:p>
          <a:p>
            <a:r>
              <a:rPr lang="en-CA" dirty="0" smtClean="0"/>
              <a:t>Synaptic Transmission is the process of an impulse crossing this gap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harpbrains.com/wp-content/uploads/2008/06/sfo-synaps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142984"/>
            <a:ext cx="3819525" cy="4676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Synaptic Transmission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Pre-synaptic Membrane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Membrane at axon terminus</a:t>
            </a:r>
          </a:p>
          <a:p>
            <a:r>
              <a:rPr lang="en-CA" dirty="0" smtClean="0"/>
              <a:t>Contains Ca</a:t>
            </a:r>
            <a:r>
              <a:rPr lang="en-CA" baseline="30000" dirty="0" smtClean="0"/>
              <a:t>2+</a:t>
            </a:r>
            <a:r>
              <a:rPr lang="en-CA" dirty="0" smtClean="0"/>
              <a:t> gates</a:t>
            </a:r>
          </a:p>
          <a:p>
            <a:r>
              <a:rPr lang="en-CA" dirty="0" smtClean="0"/>
              <a:t>Encloses synaptic vesicles containing neurotransmitters</a:t>
            </a:r>
          </a:p>
          <a:p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Post-synaptic Membrane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Membrane on the other side of the post synaptic gap</a:t>
            </a:r>
          </a:p>
          <a:p>
            <a:r>
              <a:rPr lang="en-CA" dirty="0" smtClean="0"/>
              <a:t>Contains protein receptor sites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niverse-review.ca/I10-40-synap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71612"/>
            <a:ext cx="3781425" cy="3933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Goals Today...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Explain the transmission of a nerve impulse through a neuron, using the following terms:</a:t>
            </a:r>
          </a:p>
          <a:p>
            <a:pPr lvl="1"/>
            <a:r>
              <a:rPr lang="en-CA" dirty="0" smtClean="0"/>
              <a:t>resting and action potential</a:t>
            </a:r>
          </a:p>
          <a:p>
            <a:pPr lvl="1"/>
            <a:r>
              <a:rPr lang="en-CA" dirty="0" smtClean="0"/>
              <a:t>depolarization and </a:t>
            </a:r>
            <a:r>
              <a:rPr lang="en-CA" dirty="0" err="1" smtClean="0"/>
              <a:t>repolarization</a:t>
            </a:r>
            <a:endParaRPr lang="en-CA" dirty="0" smtClean="0"/>
          </a:p>
          <a:p>
            <a:pPr lvl="1"/>
            <a:r>
              <a:rPr lang="en-CA" dirty="0" smtClean="0"/>
              <a:t>refractory period</a:t>
            </a:r>
          </a:p>
          <a:p>
            <a:pPr lvl="1"/>
            <a:r>
              <a:rPr lang="en-CA" dirty="0" smtClean="0"/>
              <a:t>sodium and potassium gates</a:t>
            </a:r>
          </a:p>
          <a:p>
            <a:pPr lvl="1"/>
            <a:r>
              <a:rPr lang="en-CA" dirty="0" smtClean="0"/>
              <a:t>sodium-potassium pump</a:t>
            </a:r>
          </a:p>
          <a:p>
            <a:pPr lvl="1"/>
            <a:r>
              <a:rPr lang="en-CA" dirty="0" smtClean="0"/>
              <a:t>threshold value</a:t>
            </a:r>
          </a:p>
          <a:p>
            <a:pPr lvl="1"/>
            <a:r>
              <a:rPr lang="en-CA" dirty="0" smtClean="0"/>
              <a:t>“all-or-none” response</a:t>
            </a:r>
          </a:p>
          <a:p>
            <a:pPr lvl="1"/>
            <a:r>
              <a:rPr lang="en-CA" dirty="0" smtClean="0"/>
              <a:t>Polarity</a:t>
            </a:r>
          </a:p>
          <a:p>
            <a:r>
              <a:rPr lang="en-CA" dirty="0" smtClean="0"/>
              <a:t>Relate the structure of a </a:t>
            </a:r>
            <a:r>
              <a:rPr lang="en-CA" dirty="0" err="1" smtClean="0"/>
              <a:t>myelinated</a:t>
            </a:r>
            <a:r>
              <a:rPr lang="en-CA" dirty="0" smtClean="0"/>
              <a:t> nerve fibre to the speed of impulse conduction, with reference to myelin sheath, Schwann cell, node of </a:t>
            </a:r>
            <a:r>
              <a:rPr lang="en-CA" dirty="0" err="1" smtClean="0"/>
              <a:t>Ranvier</a:t>
            </a:r>
            <a:r>
              <a:rPr lang="en-CA" dirty="0" smtClean="0"/>
              <a:t>, and </a:t>
            </a:r>
            <a:r>
              <a:rPr lang="en-CA" dirty="0" err="1" smtClean="0"/>
              <a:t>saltatory</a:t>
            </a:r>
            <a:r>
              <a:rPr lang="en-CA" dirty="0" smtClean="0"/>
              <a:t> transmission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Synaptic Transmission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When an impulse arrives at the end of an axon depolarization occurs</a:t>
            </a:r>
          </a:p>
          <a:p>
            <a:r>
              <a:rPr lang="en-CA" dirty="0" smtClean="0"/>
              <a:t>Causes the Ca</a:t>
            </a:r>
            <a:r>
              <a:rPr lang="en-CA" baseline="30000" dirty="0" smtClean="0"/>
              <a:t>2+</a:t>
            </a:r>
            <a:r>
              <a:rPr lang="en-CA" dirty="0" smtClean="0"/>
              <a:t> gates to open</a:t>
            </a:r>
          </a:p>
          <a:p>
            <a:r>
              <a:rPr lang="en-CA" dirty="0" smtClean="0"/>
              <a:t>Ca</a:t>
            </a:r>
            <a:r>
              <a:rPr lang="en-CA" baseline="30000" dirty="0" smtClean="0"/>
              <a:t>2+ </a:t>
            </a:r>
            <a:r>
              <a:rPr lang="en-CA" dirty="0" smtClean="0"/>
              <a:t>in the gap enters the axon</a:t>
            </a:r>
          </a:p>
          <a:p>
            <a:r>
              <a:rPr lang="en-CA" dirty="0" smtClean="0"/>
              <a:t>Ca</a:t>
            </a:r>
            <a:r>
              <a:rPr lang="en-CA" baseline="30000" dirty="0" smtClean="0"/>
              <a:t>2+ </a:t>
            </a:r>
            <a:r>
              <a:rPr lang="en-CA" dirty="0" smtClean="0"/>
              <a:t>causes the vesicles of neurotransmitters to fuse with the pre-synaptic membrane</a:t>
            </a:r>
          </a:p>
          <a:p>
            <a:r>
              <a:rPr lang="en-CA" dirty="0" err="1" smtClean="0"/>
              <a:t>Exocytosis</a:t>
            </a:r>
            <a:r>
              <a:rPr lang="en-CA" dirty="0" smtClean="0"/>
              <a:t> causes the neurotransmitter to be released into the synaptic gap</a:t>
            </a:r>
          </a:p>
          <a:p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Synaptic Transmission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Neurotransmitters diffuse across the gap</a:t>
            </a:r>
          </a:p>
          <a:p>
            <a:r>
              <a:rPr lang="en-CA" dirty="0" smtClean="0"/>
              <a:t>Neurotransmitters bond with receptor sites on the post-synaptic membrane</a:t>
            </a:r>
          </a:p>
          <a:p>
            <a:r>
              <a:rPr lang="en-CA" dirty="0" smtClean="0"/>
              <a:t>This causes Na+ gates to open thus generating an impulse in the next cell</a:t>
            </a:r>
          </a:p>
          <a:p>
            <a:r>
              <a:rPr lang="en-CA" dirty="0" smtClean="0"/>
              <a:t>Synaptic gap contains enzymes that break down neurotransmitters restoring the synapse to its original condition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Synaptic Transmission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</a:t>
            </a:r>
            <a:r>
              <a:rPr lang="en-CA" baseline="30000" dirty="0" smtClean="0"/>
              <a:t>2+</a:t>
            </a:r>
            <a:r>
              <a:rPr lang="en-CA" dirty="0" smtClean="0"/>
              <a:t> are transported back into the gap by ACTIVE TRANSPORT</a:t>
            </a:r>
          </a:p>
          <a:p>
            <a:r>
              <a:rPr lang="en-CA" dirty="0" smtClean="0"/>
              <a:t>Mitochondria in the axon supply energy for the entire process</a:t>
            </a:r>
          </a:p>
          <a:p>
            <a:r>
              <a:rPr lang="en-CA" dirty="0" smtClean="0"/>
              <a:t>Synaptic transmission only occurs in 1 direction because of the locations of vesicles, calcium gates and receptor sites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Neurotransmitters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Inhibitory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397001"/>
          </a:xfrm>
        </p:spPr>
        <p:txBody>
          <a:bodyPr/>
          <a:lstStyle/>
          <a:p>
            <a:r>
              <a:rPr lang="en-CA" dirty="0" smtClean="0"/>
              <a:t>Makes it harder for depolarization to occur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Excitatory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825497"/>
          </a:xfrm>
        </p:spPr>
        <p:txBody>
          <a:bodyPr/>
          <a:lstStyle/>
          <a:p>
            <a:r>
              <a:rPr lang="en-CA" dirty="0" smtClean="0"/>
              <a:t>Promotes depolarization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3500438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The overall effect of these neurotransmitters must pass a threshold value for sodium entry into the next cell before the impulse will be transmitted.</a:t>
            </a:r>
            <a:endParaRPr lang="en-CA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web-books.com/MoBio/Memory/fig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928670"/>
            <a:ext cx="4219575" cy="4676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Remember Our Goals...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Identify the major components of a synapse, including</a:t>
            </a:r>
          </a:p>
          <a:p>
            <a:pPr lvl="1"/>
            <a:r>
              <a:rPr lang="en-CA" dirty="0" smtClean="0"/>
              <a:t>synaptic ending</a:t>
            </a:r>
          </a:p>
          <a:p>
            <a:pPr lvl="1"/>
            <a:r>
              <a:rPr lang="en-CA" dirty="0" err="1" smtClean="0"/>
              <a:t>presynaptic</a:t>
            </a:r>
            <a:r>
              <a:rPr lang="en-CA" dirty="0" smtClean="0"/>
              <a:t> and postsynaptic membranes</a:t>
            </a:r>
          </a:p>
          <a:p>
            <a:pPr lvl="1"/>
            <a:r>
              <a:rPr lang="en-CA" dirty="0" smtClean="0"/>
              <a:t>synaptic cleft</a:t>
            </a:r>
          </a:p>
          <a:p>
            <a:pPr lvl="1"/>
            <a:r>
              <a:rPr lang="en-CA" dirty="0" smtClean="0"/>
              <a:t>synaptic vesicle</a:t>
            </a:r>
          </a:p>
          <a:p>
            <a:pPr lvl="1"/>
            <a:r>
              <a:rPr lang="en-CA" dirty="0" smtClean="0"/>
              <a:t>calcium ions and contractile proteins</a:t>
            </a:r>
          </a:p>
          <a:p>
            <a:pPr lvl="1"/>
            <a:r>
              <a:rPr lang="en-CA" dirty="0" smtClean="0"/>
              <a:t>excitatory and inhibitory neurotransmitters (e.g., </a:t>
            </a:r>
            <a:r>
              <a:rPr lang="en-CA" dirty="0" err="1" smtClean="0"/>
              <a:t>norepinephrine</a:t>
            </a:r>
            <a:r>
              <a:rPr lang="en-CA" dirty="0" smtClean="0"/>
              <a:t>, acetylcholine – </a:t>
            </a:r>
            <a:r>
              <a:rPr lang="en-CA" dirty="0" err="1" smtClean="0"/>
              <a:t>ACh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receptor</a:t>
            </a:r>
          </a:p>
          <a:p>
            <a:pPr lvl="1"/>
            <a:r>
              <a:rPr lang="en-CA" dirty="0" err="1" smtClean="0"/>
              <a:t>acetylcholinesterase</a:t>
            </a:r>
            <a:r>
              <a:rPr lang="en-CA" dirty="0" smtClean="0"/>
              <a:t> (</a:t>
            </a:r>
            <a:r>
              <a:rPr lang="en-CA" dirty="0" err="1" smtClean="0"/>
              <a:t>AChE</a:t>
            </a:r>
            <a:r>
              <a:rPr lang="en-CA" dirty="0" smtClean="0"/>
              <a:t>)</a:t>
            </a:r>
          </a:p>
          <a:p>
            <a:r>
              <a:rPr lang="en-CA" dirty="0" smtClean="0"/>
              <a:t>Explain the process by which impulses travel across a synapse</a:t>
            </a:r>
          </a:p>
          <a:p>
            <a:r>
              <a:rPr lang="en-CA" dirty="0" smtClean="0"/>
              <a:t>Describe how neurotransmitters are broken down in the synaptic cleft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You are Finishing Today’s Notes: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Differentiate between the functions of the autonomic and somatic nervous systems</a:t>
            </a:r>
          </a:p>
          <a:p>
            <a:r>
              <a:rPr lang="en-CA" dirty="0" smtClean="0"/>
              <a:t>Describe the inter-related functions of the sympathetic and parasympathetic divisions of the autonomic nervous system, with reference to</a:t>
            </a:r>
          </a:p>
          <a:p>
            <a:pPr lvl="1"/>
            <a:r>
              <a:rPr lang="en-CA" dirty="0" smtClean="0"/>
              <a:t>effect on body functions including heart rate, breathing rate, pupil size, digestion</a:t>
            </a:r>
          </a:p>
          <a:p>
            <a:pPr lvl="1"/>
            <a:r>
              <a:rPr lang="en-CA" dirty="0" smtClean="0"/>
              <a:t>neurotransmitters involved</a:t>
            </a:r>
          </a:p>
          <a:p>
            <a:pPr lvl="1"/>
            <a:r>
              <a:rPr lang="en-CA" dirty="0" smtClean="0"/>
              <a:t>overall response (“fight or flight” or relaxed state)</a:t>
            </a:r>
          </a:p>
          <a:p>
            <a:r>
              <a:rPr lang="en-CA" dirty="0" smtClean="0"/>
              <a:t>Identify the source gland for adrenalin (adrenal medulla) and explain its role in the “fight or flight” response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Impulse Transmission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Transmission of an impulse along a neuron requires ion movement</a:t>
            </a:r>
          </a:p>
          <a:p>
            <a:r>
              <a:rPr lang="en-CA" dirty="0" smtClean="0"/>
              <a:t>Changes the electrical nature of </a:t>
            </a:r>
            <a:r>
              <a:rPr lang="en-CA" dirty="0" err="1" smtClean="0"/>
              <a:t>fiber</a:t>
            </a:r>
            <a:endParaRPr lang="en-CA" dirty="0" smtClean="0"/>
          </a:p>
          <a:p>
            <a:r>
              <a:rPr lang="en-CA" dirty="0" smtClean="0"/>
              <a:t>Studied extensively in the axons of motor neurons – applies to all nerve cells</a:t>
            </a:r>
          </a:p>
          <a:p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Resting Potential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Neuron at rest</a:t>
            </a:r>
          </a:p>
          <a:p>
            <a:r>
              <a:rPr lang="en-CA" dirty="0" smtClean="0"/>
              <a:t>Na</a:t>
            </a:r>
            <a:r>
              <a:rPr lang="en-CA" baseline="30000" dirty="0" smtClean="0"/>
              <a:t>+</a:t>
            </a:r>
            <a:r>
              <a:rPr lang="en-CA" dirty="0" smtClean="0"/>
              <a:t> is abundant outside the axon</a:t>
            </a:r>
          </a:p>
          <a:p>
            <a:r>
              <a:rPr lang="en-CA" dirty="0" smtClean="0"/>
              <a:t>K</a:t>
            </a:r>
            <a:r>
              <a:rPr lang="en-CA" baseline="30000" dirty="0" smtClean="0"/>
              <a:t>+</a:t>
            </a:r>
            <a:r>
              <a:rPr lang="en-CA" dirty="0" smtClean="0"/>
              <a:t>/negative ions abundant inside the axon</a:t>
            </a:r>
          </a:p>
          <a:p>
            <a:r>
              <a:rPr lang="en-CA" dirty="0" err="1" smtClean="0"/>
              <a:t>Axomembrane</a:t>
            </a:r>
            <a:r>
              <a:rPr lang="en-CA" dirty="0" smtClean="0"/>
              <a:t> (membrane of the axon) – is not permeable to these ions at rest</a:t>
            </a:r>
          </a:p>
          <a:p>
            <a:r>
              <a:rPr lang="en-CA" dirty="0" err="1" smtClean="0"/>
              <a:t>Axoplasm</a:t>
            </a:r>
            <a:r>
              <a:rPr lang="en-CA" dirty="0" smtClean="0"/>
              <a:t> has a slight negative charge normally (-65mV)</a:t>
            </a:r>
          </a:p>
          <a:p>
            <a:r>
              <a:rPr lang="en-CA" dirty="0" err="1" smtClean="0"/>
              <a:t>Axomembrane</a:t>
            </a:r>
            <a:r>
              <a:rPr lang="en-CA" dirty="0" smtClean="0"/>
              <a:t> has Na/K pumps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Depolarization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stimulus is past threshold</a:t>
            </a:r>
          </a:p>
          <a:p>
            <a:r>
              <a:rPr lang="en-CA" dirty="0" err="1" smtClean="0"/>
              <a:t>Axomembrane</a:t>
            </a:r>
            <a:r>
              <a:rPr lang="en-CA" dirty="0" smtClean="0"/>
              <a:t> becomes permeable to Na</a:t>
            </a:r>
            <a:r>
              <a:rPr lang="en-CA" baseline="30000" dirty="0" smtClean="0"/>
              <a:t>+</a:t>
            </a:r>
          </a:p>
          <a:p>
            <a:r>
              <a:rPr lang="en-CA" dirty="0" smtClean="0"/>
              <a:t>Na</a:t>
            </a:r>
            <a:r>
              <a:rPr lang="en-CA" baseline="30000" dirty="0" smtClean="0"/>
              <a:t>+ </a:t>
            </a:r>
            <a:r>
              <a:rPr lang="en-CA" dirty="0" smtClean="0"/>
              <a:t> floods into the </a:t>
            </a:r>
            <a:r>
              <a:rPr lang="en-CA" dirty="0" err="1" smtClean="0"/>
              <a:t>axoplasm</a:t>
            </a:r>
            <a:r>
              <a:rPr lang="en-CA" dirty="0" smtClean="0"/>
              <a:t> through sodium gates</a:t>
            </a:r>
          </a:p>
          <a:p>
            <a:r>
              <a:rPr lang="en-CA" dirty="0" err="1" smtClean="0"/>
              <a:t>Axoplasm</a:t>
            </a:r>
            <a:r>
              <a:rPr lang="en-CA" dirty="0" smtClean="0"/>
              <a:t> becomes positive (+40mV)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Repolarization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Causes the Na</a:t>
            </a:r>
            <a:r>
              <a:rPr lang="en-CA" baseline="30000" dirty="0" smtClean="0"/>
              <a:t>+</a:t>
            </a:r>
            <a:r>
              <a:rPr lang="en-CA" dirty="0" smtClean="0"/>
              <a:t> to close and the K</a:t>
            </a:r>
            <a:r>
              <a:rPr lang="en-CA" baseline="30000" dirty="0" smtClean="0"/>
              <a:t>+</a:t>
            </a:r>
            <a:r>
              <a:rPr lang="en-CA" dirty="0" smtClean="0"/>
              <a:t> gates to open</a:t>
            </a:r>
          </a:p>
          <a:p>
            <a:r>
              <a:rPr lang="en-CA" dirty="0" smtClean="0"/>
              <a:t>K</a:t>
            </a:r>
            <a:r>
              <a:rPr lang="en-CA" baseline="30000" dirty="0" smtClean="0"/>
              <a:t>+</a:t>
            </a:r>
            <a:r>
              <a:rPr lang="en-CA" dirty="0" smtClean="0"/>
              <a:t> floods out – restores original electrical charge (</a:t>
            </a:r>
            <a:r>
              <a:rPr lang="en-CA" dirty="0" err="1" smtClean="0"/>
              <a:t>repolarization</a:t>
            </a:r>
            <a:r>
              <a:rPr lang="en-CA" dirty="0" smtClean="0"/>
              <a:t>)</a:t>
            </a:r>
          </a:p>
          <a:p>
            <a:r>
              <a:rPr lang="en-CA" dirty="0" smtClean="0"/>
              <a:t>Na/K pumps then operate to return ions to their original locations</a:t>
            </a:r>
          </a:p>
          <a:p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southhill.vsb.bc.ca/Departments/BEST/Biology12/Notes/Keynotes/Human%20Biology/Nervous%20_files/Nervous%20.022.png"/>
          <p:cNvPicPr>
            <a:picLocks noChangeAspect="1" noChangeArrowheads="1"/>
          </p:cNvPicPr>
          <p:nvPr/>
        </p:nvPicPr>
        <p:blipFill>
          <a:blip r:embed="rId2" cstate="print"/>
          <a:srcRect t="26758"/>
          <a:stretch>
            <a:fillRect/>
          </a:stretch>
        </p:blipFill>
        <p:spPr bwMode="auto">
          <a:xfrm>
            <a:off x="357158" y="1071546"/>
            <a:ext cx="8429684" cy="46305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cienceblogs.com/clock/upload/2006/06/ActionPotent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812110" cy="40122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http://highered.mcgraw-hill.com/sites/0072495855/student_view0/chapter14/animation__the_nerve_impulse.html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y 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Biology 12</Template>
  <TotalTime>1939</TotalTime>
  <Words>893</Words>
  <Application>Microsoft Office PowerPoint</Application>
  <PresentationFormat>On-screen Show (4:3)</PresentationFormat>
  <Paragraphs>126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Biology 12</vt:lpstr>
      <vt:lpstr> Nervous System</vt:lpstr>
      <vt:lpstr>Our Goals Today...</vt:lpstr>
      <vt:lpstr>Impulse Transmission</vt:lpstr>
      <vt:lpstr>Resting Potential</vt:lpstr>
      <vt:lpstr>Depolarization</vt:lpstr>
      <vt:lpstr>Repolarization</vt:lpstr>
      <vt:lpstr>PowerPoint Presentation</vt:lpstr>
      <vt:lpstr>PowerPoint Presentation</vt:lpstr>
      <vt:lpstr>PowerPoint Presentation</vt:lpstr>
      <vt:lpstr>Impulse Transmission</vt:lpstr>
      <vt:lpstr>Saltatory Impulse Transmission</vt:lpstr>
      <vt:lpstr>PowerPoint Presentation</vt:lpstr>
      <vt:lpstr>Remember our Goals...</vt:lpstr>
      <vt:lpstr>Synaptic Transmission</vt:lpstr>
      <vt:lpstr>Our Goals Today...</vt:lpstr>
      <vt:lpstr>Synaptic Transmission</vt:lpstr>
      <vt:lpstr>PowerPoint Presentation</vt:lpstr>
      <vt:lpstr>Synaptic Transmission</vt:lpstr>
      <vt:lpstr>PowerPoint Presentation</vt:lpstr>
      <vt:lpstr>Synaptic Transmission</vt:lpstr>
      <vt:lpstr>Synaptic Transmission</vt:lpstr>
      <vt:lpstr>Synaptic Transmission</vt:lpstr>
      <vt:lpstr>Neurotransmitters</vt:lpstr>
      <vt:lpstr>PowerPoint Presentation</vt:lpstr>
      <vt:lpstr>Remember Our Goals...</vt:lpstr>
      <vt:lpstr>You are Finishing Today’s Notes: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creator>Freya</dc:creator>
  <cp:lastModifiedBy>fvos</cp:lastModifiedBy>
  <cp:revision>53</cp:revision>
  <cp:lastPrinted>2015-05-07T18:49:58Z</cp:lastPrinted>
  <dcterms:created xsi:type="dcterms:W3CDTF">2009-12-07T00:58:02Z</dcterms:created>
  <dcterms:modified xsi:type="dcterms:W3CDTF">2015-05-08T21:29:25Z</dcterms:modified>
</cp:coreProperties>
</file>