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  <p:sldId id="290" r:id="rId4"/>
    <p:sldId id="258" r:id="rId5"/>
    <p:sldId id="260" r:id="rId6"/>
    <p:sldId id="261" r:id="rId7"/>
    <p:sldId id="262" r:id="rId8"/>
    <p:sldId id="284" r:id="rId9"/>
    <p:sldId id="278" r:id="rId10"/>
    <p:sldId id="291" r:id="rId11"/>
    <p:sldId id="285" r:id="rId12"/>
    <p:sldId id="263" r:id="rId13"/>
    <p:sldId id="286" r:id="rId14"/>
    <p:sldId id="264" r:id="rId15"/>
    <p:sldId id="265" r:id="rId16"/>
    <p:sldId id="279" r:id="rId17"/>
    <p:sldId id="266" r:id="rId18"/>
    <p:sldId id="267" r:id="rId19"/>
    <p:sldId id="280" r:id="rId20"/>
    <p:sldId id="268" r:id="rId21"/>
    <p:sldId id="289" r:id="rId22"/>
    <p:sldId id="271" r:id="rId23"/>
    <p:sldId id="288" r:id="rId24"/>
    <p:sldId id="269" r:id="rId25"/>
    <p:sldId id="257" r:id="rId26"/>
    <p:sldId id="272" r:id="rId27"/>
    <p:sldId id="281" r:id="rId28"/>
    <p:sldId id="273" r:id="rId29"/>
    <p:sldId id="274" r:id="rId30"/>
    <p:sldId id="275" r:id="rId31"/>
    <p:sldId id="276" r:id="rId32"/>
    <p:sldId id="282" r:id="rId33"/>
    <p:sldId id="277" r:id="rId34"/>
    <p:sldId id="292" r:id="rId35"/>
    <p:sldId id="283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AF53-AC99-4586-BBE4-1034B42D2A17}" type="datetimeFigureOut">
              <a:rPr lang="en-US" smtClean="0"/>
              <a:pPr/>
              <a:t>11/19/2010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35BD-7B56-4A30-B13B-FB52E62148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AF53-AC99-4586-BBE4-1034B42D2A17}" type="datetimeFigureOut">
              <a:rPr lang="en-US" smtClean="0"/>
              <a:pPr/>
              <a:t>11/19/2010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35BD-7B56-4A30-B13B-FB52E62148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AF53-AC99-4586-BBE4-1034B42D2A17}" type="datetimeFigureOut">
              <a:rPr lang="en-US" smtClean="0"/>
              <a:pPr/>
              <a:t>11/19/2010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35BD-7B56-4A30-B13B-FB52E62148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AF53-AC99-4586-BBE4-1034B42D2A17}" type="datetimeFigureOut">
              <a:rPr lang="en-US" smtClean="0"/>
              <a:pPr/>
              <a:t>11/19/2010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35BD-7B56-4A30-B13B-FB52E62148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AF53-AC99-4586-BBE4-1034B42D2A17}" type="datetimeFigureOut">
              <a:rPr lang="en-US" smtClean="0"/>
              <a:pPr/>
              <a:t>11/19/2010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35BD-7B56-4A30-B13B-FB52E62148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AF53-AC99-4586-BBE4-1034B42D2A17}" type="datetimeFigureOut">
              <a:rPr lang="en-US" smtClean="0"/>
              <a:pPr/>
              <a:t>11/19/2010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35BD-7B56-4A30-B13B-FB52E62148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AF53-AC99-4586-BBE4-1034B42D2A17}" type="datetimeFigureOut">
              <a:rPr lang="en-US" smtClean="0"/>
              <a:pPr/>
              <a:t>11/19/2010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35BD-7B56-4A30-B13B-FB52E62148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AF53-AC99-4586-BBE4-1034B42D2A17}" type="datetimeFigureOut">
              <a:rPr lang="en-US" smtClean="0"/>
              <a:pPr/>
              <a:t>11/19/2010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35BD-7B56-4A30-B13B-FB52E62148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AF53-AC99-4586-BBE4-1034B42D2A17}" type="datetimeFigureOut">
              <a:rPr lang="en-US" smtClean="0"/>
              <a:pPr/>
              <a:t>11/19/2010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35BD-7B56-4A30-B13B-FB52E62148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AF53-AC99-4586-BBE4-1034B42D2A17}" type="datetimeFigureOut">
              <a:rPr lang="en-US" smtClean="0"/>
              <a:pPr/>
              <a:t>11/19/2010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35BD-7B56-4A30-B13B-FB52E62148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AF53-AC99-4586-BBE4-1034B42D2A17}" type="datetimeFigureOut">
              <a:rPr lang="en-US" smtClean="0"/>
              <a:pPr/>
              <a:t>11/19/2010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35BD-7B56-4A30-B13B-FB52E62148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CAF53-AC99-4586-BBE4-1034B42D2A17}" type="datetimeFigureOut">
              <a:rPr lang="en-US" smtClean="0"/>
              <a:pPr/>
              <a:t>11/19/2010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235BD-7B56-4A30-B13B-FB52E6214804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5336280" cy="2209800"/>
          </a:xfrm>
        </p:spPr>
        <p:txBody>
          <a:bodyPr/>
          <a:lstStyle/>
          <a:p>
            <a:pPr algn="l"/>
            <a:r>
              <a:rPr lang="en-CA" dirty="0" smtClean="0"/>
              <a:t>Respiratory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System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34818" name="Picture 2" descr="http://becauseican.co.za/wp-content/uploads/2008/07/breathing_for_dummies-72938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142984"/>
            <a:ext cx="3581400" cy="45243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08912" cy="1362075"/>
          </a:xfrm>
        </p:spPr>
        <p:txBody>
          <a:bodyPr>
            <a:normAutofit/>
          </a:bodyPr>
          <a:lstStyle/>
          <a:p>
            <a:r>
              <a:rPr lang="en-CA" dirty="0" smtClean="0"/>
              <a:t>Remember Our </a:t>
            </a:r>
            <a:r>
              <a:rPr lang="en-CA" dirty="0" err="1" smtClean="0"/>
              <a:t>GoalS</a:t>
            </a:r>
            <a:r>
              <a:rPr lang="en-CA" dirty="0" smtClean="0"/>
              <a:t> Today...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11560" y="908720"/>
            <a:ext cx="7772400" cy="5400600"/>
          </a:xfrm>
        </p:spPr>
        <p:txBody>
          <a:bodyPr numCol="1">
            <a:noAutofit/>
          </a:bodyPr>
          <a:lstStyle/>
          <a:p>
            <a:r>
              <a:rPr lang="en-CA" sz="2400" dirty="0" smtClean="0">
                <a:solidFill>
                  <a:schemeClr val="tx1"/>
                </a:solidFill>
              </a:rPr>
              <a:t>Identify </a:t>
            </a:r>
            <a:r>
              <a:rPr lang="en-CA" sz="2400" dirty="0" smtClean="0">
                <a:solidFill>
                  <a:schemeClr val="tx1"/>
                </a:solidFill>
              </a:rPr>
              <a:t>and give functions for each of the following: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– nasal </a:t>
            </a:r>
            <a:r>
              <a:rPr lang="en-CA" sz="2400" dirty="0" smtClean="0">
                <a:solidFill>
                  <a:schemeClr val="tx1"/>
                </a:solidFill>
              </a:rPr>
              <a:t>cavity		– pharynx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– larynx			– trachea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– bronchi			– </a:t>
            </a:r>
            <a:r>
              <a:rPr lang="en-CA" sz="2400" dirty="0" smtClean="0">
                <a:solidFill>
                  <a:schemeClr val="tx1"/>
                </a:solidFill>
              </a:rPr>
              <a:t>bronchioles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– alveoli			– </a:t>
            </a:r>
            <a:r>
              <a:rPr lang="en-CA" sz="2400" dirty="0" smtClean="0">
                <a:solidFill>
                  <a:schemeClr val="tx1"/>
                </a:solidFill>
              </a:rPr>
              <a:t>diaphragm and </a:t>
            </a:r>
            <a:r>
              <a:rPr lang="en-CA" sz="2400" dirty="0" smtClean="0">
                <a:solidFill>
                  <a:schemeClr val="tx1"/>
                </a:solidFill>
              </a:rPr>
              <a:t>ribs</a:t>
            </a:r>
            <a:endParaRPr lang="en-CA" sz="2400" dirty="0" smtClean="0">
              <a:solidFill>
                <a:schemeClr val="tx1"/>
              </a:solidFill>
            </a:endParaRPr>
          </a:p>
          <a:p>
            <a:r>
              <a:rPr lang="en-CA" sz="2400" dirty="0" smtClean="0">
                <a:solidFill>
                  <a:schemeClr val="tx1"/>
                </a:solidFill>
              </a:rPr>
              <a:t>– pleural </a:t>
            </a:r>
            <a:r>
              <a:rPr lang="en-CA" sz="2400" dirty="0" smtClean="0">
                <a:solidFill>
                  <a:schemeClr val="tx1"/>
                </a:solidFill>
              </a:rPr>
              <a:t>membranes	– </a:t>
            </a:r>
            <a:r>
              <a:rPr lang="en-CA" sz="2400" dirty="0" smtClean="0">
                <a:solidFill>
                  <a:schemeClr val="tx1"/>
                </a:solidFill>
              </a:rPr>
              <a:t>thoracic </a:t>
            </a:r>
            <a:r>
              <a:rPr lang="en-CA" sz="2400" dirty="0" smtClean="0">
                <a:solidFill>
                  <a:schemeClr val="tx1"/>
                </a:solidFill>
              </a:rPr>
              <a:t>cavity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Explain </a:t>
            </a:r>
            <a:r>
              <a:rPr lang="en-CA" sz="2400" dirty="0" smtClean="0">
                <a:solidFill>
                  <a:schemeClr val="tx1"/>
                </a:solidFill>
              </a:rPr>
              <a:t>the roles of cilia and mucus in the respiratory tract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Explain </a:t>
            </a:r>
            <a:r>
              <a:rPr lang="en-CA" sz="2400" dirty="0" smtClean="0">
                <a:solidFill>
                  <a:schemeClr val="tx1"/>
                </a:solidFill>
              </a:rPr>
              <a:t>the relationship between the structure and </a:t>
            </a:r>
            <a:r>
              <a:rPr lang="en-CA" sz="2400" dirty="0" smtClean="0">
                <a:solidFill>
                  <a:schemeClr val="tx1"/>
                </a:solidFill>
              </a:rPr>
              <a:t>function of </a:t>
            </a:r>
            <a:r>
              <a:rPr lang="en-CA" sz="2400" dirty="0" smtClean="0">
                <a:solidFill>
                  <a:schemeClr val="tx1"/>
                </a:solidFill>
              </a:rPr>
              <a:t>alveoli</a:t>
            </a:r>
            <a:endParaRPr lang="en-CA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Assignment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Describe the location and function of the following structures:</a:t>
            </a:r>
          </a:p>
          <a:p>
            <a:pPr lvl="1"/>
            <a:r>
              <a:rPr lang="en-CA" dirty="0" smtClean="0"/>
              <a:t>Diaphragm and Ribs</a:t>
            </a:r>
          </a:p>
          <a:p>
            <a:pPr lvl="1"/>
            <a:r>
              <a:rPr lang="en-CA" dirty="0" smtClean="0"/>
              <a:t>Thoracic Cavity</a:t>
            </a:r>
          </a:p>
          <a:p>
            <a:pPr lvl="1"/>
            <a:r>
              <a:rPr lang="en-CA" dirty="0" smtClean="0"/>
              <a:t>Pleural Membrane</a:t>
            </a:r>
            <a:endParaRPr lang="en-CA" dirty="0"/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4348" y="1000108"/>
            <a:ext cx="7772400" cy="1086122"/>
          </a:xfrm>
        </p:spPr>
        <p:txBody>
          <a:bodyPr/>
          <a:lstStyle/>
          <a:p>
            <a:r>
              <a:rPr lang="en-CA" dirty="0" smtClean="0"/>
              <a:t>Mechanics of Breathing</a:t>
            </a:r>
            <a:endParaRPr lang="en-CA" dirty="0"/>
          </a:p>
        </p:txBody>
      </p:sp>
      <p:pic>
        <p:nvPicPr>
          <p:cNvPr id="15362" name="Picture 2" descr="http://stopsmokingnow.org.uk/wp-content/uploads/2009/02/lung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132856"/>
            <a:ext cx="3543300" cy="34766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Our Goals Today...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5256584"/>
          </a:xfrm>
        </p:spPr>
        <p:txBody>
          <a:bodyPr>
            <a:noAutofit/>
          </a:bodyPr>
          <a:lstStyle/>
          <a:p>
            <a:r>
              <a:rPr lang="en-CA" sz="2400" dirty="0" smtClean="0"/>
              <a:t>Describe the interactions of the following structures in </a:t>
            </a:r>
            <a:r>
              <a:rPr lang="en-CA" sz="2400" dirty="0" smtClean="0"/>
              <a:t>the breathing process:</a:t>
            </a:r>
          </a:p>
          <a:p>
            <a:pPr lvl="1"/>
            <a:r>
              <a:rPr lang="en-CA" sz="1600" dirty="0" smtClean="0"/>
              <a:t>R</a:t>
            </a:r>
            <a:r>
              <a:rPr lang="en-CA" sz="1600" dirty="0" smtClean="0"/>
              <a:t>espiratory </a:t>
            </a:r>
            <a:r>
              <a:rPr lang="en-CA" sz="1600" dirty="0" smtClean="0"/>
              <a:t>centre in the medulla oblongata</a:t>
            </a:r>
          </a:p>
          <a:p>
            <a:pPr lvl="1"/>
            <a:r>
              <a:rPr lang="en-CA" sz="1600" dirty="0" smtClean="0"/>
              <a:t>Lungs</a:t>
            </a:r>
            <a:endParaRPr lang="en-CA" sz="1600" dirty="0" smtClean="0"/>
          </a:p>
          <a:p>
            <a:pPr lvl="1"/>
            <a:r>
              <a:rPr lang="en-CA" sz="1600" dirty="0" smtClean="0"/>
              <a:t>P</a:t>
            </a:r>
            <a:r>
              <a:rPr lang="en-CA" sz="1600" dirty="0" smtClean="0"/>
              <a:t>leural </a:t>
            </a:r>
            <a:r>
              <a:rPr lang="en-CA" sz="1600" dirty="0" smtClean="0"/>
              <a:t>membranes</a:t>
            </a:r>
          </a:p>
          <a:p>
            <a:pPr lvl="1"/>
            <a:r>
              <a:rPr lang="en-CA" sz="1600" dirty="0" smtClean="0"/>
              <a:t>Diaphragm</a:t>
            </a:r>
            <a:endParaRPr lang="en-CA" sz="1600" dirty="0" smtClean="0"/>
          </a:p>
          <a:p>
            <a:pPr lvl="1"/>
            <a:r>
              <a:rPr lang="en-CA" sz="1600" dirty="0" err="1" smtClean="0"/>
              <a:t>I</a:t>
            </a:r>
            <a:r>
              <a:rPr lang="en-CA" sz="1600" dirty="0" err="1" smtClean="0"/>
              <a:t>ntercostal</a:t>
            </a:r>
            <a:r>
              <a:rPr lang="en-CA" sz="1600" dirty="0" smtClean="0"/>
              <a:t> </a:t>
            </a:r>
            <a:r>
              <a:rPr lang="en-CA" sz="1600" dirty="0" smtClean="0"/>
              <a:t>(rib) muscles</a:t>
            </a:r>
          </a:p>
          <a:p>
            <a:pPr lvl="1"/>
            <a:r>
              <a:rPr lang="en-CA" sz="1600" dirty="0" smtClean="0"/>
              <a:t>S</a:t>
            </a:r>
            <a:r>
              <a:rPr lang="en-CA" sz="1600" dirty="0" smtClean="0"/>
              <a:t>tretch </a:t>
            </a:r>
            <a:r>
              <a:rPr lang="en-CA" sz="1600" dirty="0" smtClean="0"/>
              <a:t>receptors</a:t>
            </a:r>
          </a:p>
          <a:p>
            <a:r>
              <a:rPr lang="en-CA" sz="2400" dirty="0" smtClean="0"/>
              <a:t>Compare </a:t>
            </a:r>
            <a:r>
              <a:rPr lang="en-CA" sz="2400" dirty="0" smtClean="0"/>
              <a:t>the processes of inhalation and exhalation</a:t>
            </a:r>
          </a:p>
          <a:p>
            <a:r>
              <a:rPr lang="en-CA" sz="2400" dirty="0" smtClean="0"/>
              <a:t>Explain </a:t>
            </a:r>
            <a:r>
              <a:rPr lang="en-CA" sz="2400" dirty="0" smtClean="0"/>
              <a:t>the roles of carbon dioxide and hydrogen ions </a:t>
            </a:r>
            <a:r>
              <a:rPr lang="en-CA" sz="2400" dirty="0" smtClean="0"/>
              <a:t>in stimulating </a:t>
            </a:r>
            <a:r>
              <a:rPr lang="en-CA" sz="2400" dirty="0" smtClean="0"/>
              <a:t>the respiratory centre in the medulla oblongata</a:t>
            </a:r>
          </a:p>
          <a:p>
            <a:r>
              <a:rPr lang="en-CA" sz="2400" dirty="0" smtClean="0"/>
              <a:t>E</a:t>
            </a:r>
            <a:r>
              <a:rPr lang="en-CA" sz="2400" dirty="0" smtClean="0"/>
              <a:t>xplain </a:t>
            </a:r>
            <a:r>
              <a:rPr lang="en-CA" sz="2400" dirty="0" smtClean="0"/>
              <a:t>the roles of oxygen, carbon dioxide, and hydrogen ions </a:t>
            </a:r>
            <a:r>
              <a:rPr lang="en-CA" sz="2400" dirty="0" smtClean="0"/>
              <a:t>in stimulating </a:t>
            </a:r>
            <a:r>
              <a:rPr lang="en-CA" sz="2400" dirty="0" smtClean="0"/>
              <a:t>carotid and aortic bodies</a:t>
            </a:r>
            <a:endParaRPr lang="en-CA" sz="2400" dirty="0"/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Medulla Oblongata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Sensitive to the concentration of CO</a:t>
            </a:r>
            <a:r>
              <a:rPr lang="en-CA" baseline="-25000" dirty="0" smtClean="0"/>
              <a:t>2</a:t>
            </a:r>
            <a:r>
              <a:rPr lang="en-CA" dirty="0" smtClean="0"/>
              <a:t> and H</a:t>
            </a:r>
            <a:r>
              <a:rPr lang="en-CA" baseline="30000" dirty="0" smtClean="0"/>
              <a:t>+</a:t>
            </a:r>
            <a:r>
              <a:rPr lang="en-CA" dirty="0" smtClean="0"/>
              <a:t> in the blood plasma</a:t>
            </a:r>
          </a:p>
          <a:p>
            <a:r>
              <a:rPr lang="en-CA" dirty="0" smtClean="0"/>
              <a:t>Considered toxins and must be excreted</a:t>
            </a:r>
          </a:p>
          <a:p>
            <a:r>
              <a:rPr lang="en-CA" dirty="0" smtClean="0"/>
              <a:t>When concentrations get high enough the medulla oblongata sends nerve impulses to the diaphragm and </a:t>
            </a:r>
            <a:r>
              <a:rPr lang="en-CA" dirty="0" err="1" smtClean="0"/>
              <a:t>intercostal</a:t>
            </a:r>
            <a:r>
              <a:rPr lang="en-CA" dirty="0" smtClean="0"/>
              <a:t> muscles</a:t>
            </a:r>
          </a:p>
          <a:p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Diaphragm &amp; </a:t>
            </a:r>
            <a:r>
              <a:rPr lang="en-CA" dirty="0" err="1" smtClean="0"/>
              <a:t>Intercostal</a:t>
            </a:r>
            <a:r>
              <a:rPr lang="en-CA" dirty="0" smtClean="0"/>
              <a:t> Muscles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Diaphragm – muscles located below the lungs</a:t>
            </a:r>
          </a:p>
          <a:p>
            <a:pPr lvl="1"/>
            <a:r>
              <a:rPr lang="en-CA" dirty="0" smtClean="0"/>
              <a:t>Moves down when it contracts</a:t>
            </a:r>
          </a:p>
          <a:p>
            <a:r>
              <a:rPr lang="en-CA" dirty="0" err="1" smtClean="0"/>
              <a:t>Intercostal</a:t>
            </a:r>
            <a:r>
              <a:rPr lang="en-CA" dirty="0" smtClean="0"/>
              <a:t> Muscles – between ribs</a:t>
            </a:r>
          </a:p>
          <a:p>
            <a:pPr lvl="1"/>
            <a:r>
              <a:rPr lang="en-CA" dirty="0" smtClean="0"/>
              <a:t>Moves rib cage up and out during contraction</a:t>
            </a:r>
          </a:p>
          <a:p>
            <a:r>
              <a:rPr lang="en-CA" dirty="0" smtClean="0"/>
              <a:t>These </a:t>
            </a:r>
            <a:r>
              <a:rPr lang="en-CA" dirty="0" smtClean="0"/>
              <a:t>muscle </a:t>
            </a:r>
            <a:r>
              <a:rPr lang="en-CA" dirty="0" smtClean="0"/>
              <a:t>contractions increase the volume of the thoracic cavity – creates a vacuum effect drawing air in (negative pressure)</a:t>
            </a:r>
          </a:p>
          <a:p>
            <a:r>
              <a:rPr lang="en-CA" dirty="0" smtClean="0"/>
              <a:t>Contraction requires ATP</a:t>
            </a:r>
          </a:p>
          <a:p>
            <a:endParaRPr lang="en-CA" dirty="0" smtClean="0"/>
          </a:p>
          <a:p>
            <a:pPr lvl="1"/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kvhs.nbed.nb.ca/gallant/biology/negative_pressure_breathing.jpg"/>
          <p:cNvPicPr>
            <a:picLocks noChangeAspect="1" noChangeArrowheads="1"/>
          </p:cNvPicPr>
          <p:nvPr/>
        </p:nvPicPr>
        <p:blipFill>
          <a:blip r:embed="rId2" cstate="print"/>
          <a:srcRect r="46562"/>
          <a:stretch>
            <a:fillRect/>
          </a:stretch>
        </p:blipFill>
        <p:spPr bwMode="auto">
          <a:xfrm>
            <a:off x="2571736" y="857232"/>
            <a:ext cx="4071966" cy="47720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Pleural Membrane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 Double membrane</a:t>
            </a:r>
          </a:p>
          <a:p>
            <a:r>
              <a:rPr lang="en-CA" dirty="0" smtClean="0"/>
              <a:t> 1 surrounds the lungs</a:t>
            </a:r>
          </a:p>
          <a:p>
            <a:r>
              <a:rPr lang="en-CA" dirty="0" smtClean="0"/>
              <a:t> 1 lines the inside of the thoracic cavity</a:t>
            </a:r>
          </a:p>
          <a:p>
            <a:r>
              <a:rPr lang="en-CA" dirty="0" smtClean="0"/>
              <a:t> 2 functions:</a:t>
            </a:r>
          </a:p>
          <a:p>
            <a:pPr lvl="1"/>
            <a:r>
              <a:rPr lang="en-CA" dirty="0" smtClean="0"/>
              <a:t>Allow lungs to slide in the chest cavity easily</a:t>
            </a:r>
          </a:p>
          <a:p>
            <a:pPr lvl="1"/>
            <a:r>
              <a:rPr lang="en-CA" dirty="0" smtClean="0"/>
              <a:t>Seals thoracic cavity (so negative pressure can develop for inhalation)</a:t>
            </a:r>
          </a:p>
          <a:p>
            <a:r>
              <a:rPr lang="en-CA" dirty="0" err="1" smtClean="0"/>
              <a:t>Pneumothorax</a:t>
            </a:r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Exhalation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 Stretch receptors detect when the alveoli are stretched open</a:t>
            </a:r>
          </a:p>
          <a:p>
            <a:r>
              <a:rPr lang="en-CA" dirty="0" smtClean="0"/>
              <a:t>This signals the Medulla Oblongata to direct the diaphragm and </a:t>
            </a:r>
            <a:r>
              <a:rPr lang="en-CA" dirty="0" err="1" smtClean="0"/>
              <a:t>intercostal</a:t>
            </a:r>
            <a:r>
              <a:rPr lang="en-CA" dirty="0" smtClean="0"/>
              <a:t> muscles to relax</a:t>
            </a:r>
          </a:p>
          <a:p>
            <a:r>
              <a:rPr lang="en-CA" dirty="0" smtClean="0"/>
              <a:t>Diaphragm moves upwards and ribcage moves in and down – causing exhalation</a:t>
            </a:r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kvhs.nbed.nb.ca/gallant/biology/negative_pressure_breathing.jpg"/>
          <p:cNvPicPr>
            <a:picLocks noChangeAspect="1" noChangeArrowheads="1"/>
          </p:cNvPicPr>
          <p:nvPr/>
        </p:nvPicPr>
        <p:blipFill>
          <a:blip r:embed="rId2" cstate="print"/>
          <a:srcRect l="51563"/>
          <a:stretch>
            <a:fillRect/>
          </a:stretch>
        </p:blipFill>
        <p:spPr bwMode="auto">
          <a:xfrm>
            <a:off x="2857488" y="1000108"/>
            <a:ext cx="3690910" cy="47720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3861048"/>
            <a:ext cx="7772400" cy="1362075"/>
          </a:xfrm>
        </p:spPr>
        <p:txBody>
          <a:bodyPr/>
          <a:lstStyle/>
          <a:p>
            <a:r>
              <a:rPr lang="en-CA" dirty="0" smtClean="0"/>
              <a:t>Respiratory Structures</a:t>
            </a:r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Chemoreceptors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Located in the aortic arch and carotid arteries</a:t>
            </a:r>
          </a:p>
          <a:p>
            <a:pPr lvl="1"/>
            <a:r>
              <a:rPr lang="en-CA" dirty="0" smtClean="0"/>
              <a:t>Sensitive to oxygen levels in the blood</a:t>
            </a:r>
          </a:p>
          <a:p>
            <a:pPr lvl="1"/>
            <a:r>
              <a:rPr lang="en-CA" dirty="0" smtClean="0"/>
              <a:t>If it gets too low then it will signal inhalation</a:t>
            </a:r>
          </a:p>
          <a:p>
            <a:r>
              <a:rPr lang="en-CA" dirty="0" smtClean="0"/>
              <a:t>Secondary mechanism</a:t>
            </a:r>
          </a:p>
          <a:p>
            <a:pPr lvl="1"/>
            <a:r>
              <a:rPr lang="en-CA" dirty="0" smtClean="0"/>
              <a:t>Blood Plasma </a:t>
            </a:r>
            <a:r>
              <a:rPr lang="en-CA" dirty="0" smtClean="0"/>
              <a:t>CO</a:t>
            </a:r>
            <a:r>
              <a:rPr lang="en-CA" baseline="-25000" dirty="0" smtClean="0"/>
              <a:t>2</a:t>
            </a:r>
            <a:r>
              <a:rPr lang="en-CA" dirty="0" smtClean="0"/>
              <a:t> and H</a:t>
            </a:r>
            <a:r>
              <a:rPr lang="en-CA" baseline="30000" dirty="0" smtClean="0"/>
              <a:t>+</a:t>
            </a:r>
            <a:r>
              <a:rPr lang="en-CA" dirty="0" smtClean="0"/>
              <a:t> primarily cause inhalation</a:t>
            </a:r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Remember Our Goals...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5256584"/>
          </a:xfrm>
        </p:spPr>
        <p:txBody>
          <a:bodyPr>
            <a:noAutofit/>
          </a:bodyPr>
          <a:lstStyle/>
          <a:p>
            <a:r>
              <a:rPr lang="en-CA" sz="2400" dirty="0" smtClean="0"/>
              <a:t>Describe the interactions of the following structures in </a:t>
            </a:r>
            <a:r>
              <a:rPr lang="en-CA" sz="2400" dirty="0" smtClean="0"/>
              <a:t>the breathing process:</a:t>
            </a:r>
          </a:p>
          <a:p>
            <a:pPr lvl="1"/>
            <a:r>
              <a:rPr lang="en-CA" sz="1600" dirty="0" smtClean="0"/>
              <a:t>R</a:t>
            </a:r>
            <a:r>
              <a:rPr lang="en-CA" sz="1600" dirty="0" smtClean="0"/>
              <a:t>espiratory </a:t>
            </a:r>
            <a:r>
              <a:rPr lang="en-CA" sz="1600" dirty="0" smtClean="0"/>
              <a:t>centre in the medulla oblongata</a:t>
            </a:r>
          </a:p>
          <a:p>
            <a:pPr lvl="1"/>
            <a:r>
              <a:rPr lang="en-CA" sz="1600" dirty="0" smtClean="0"/>
              <a:t>Lungs</a:t>
            </a:r>
            <a:endParaRPr lang="en-CA" sz="1600" dirty="0" smtClean="0"/>
          </a:p>
          <a:p>
            <a:pPr lvl="1"/>
            <a:r>
              <a:rPr lang="en-CA" sz="1600" dirty="0" smtClean="0"/>
              <a:t>P</a:t>
            </a:r>
            <a:r>
              <a:rPr lang="en-CA" sz="1600" dirty="0" smtClean="0"/>
              <a:t>leural </a:t>
            </a:r>
            <a:r>
              <a:rPr lang="en-CA" sz="1600" dirty="0" smtClean="0"/>
              <a:t>membranes</a:t>
            </a:r>
          </a:p>
          <a:p>
            <a:pPr lvl="1"/>
            <a:r>
              <a:rPr lang="en-CA" sz="1600" dirty="0" smtClean="0"/>
              <a:t>Diaphragm</a:t>
            </a:r>
            <a:endParaRPr lang="en-CA" sz="1600" dirty="0" smtClean="0"/>
          </a:p>
          <a:p>
            <a:pPr lvl="1"/>
            <a:r>
              <a:rPr lang="en-CA" sz="1600" dirty="0" err="1" smtClean="0"/>
              <a:t>I</a:t>
            </a:r>
            <a:r>
              <a:rPr lang="en-CA" sz="1600" dirty="0" err="1" smtClean="0"/>
              <a:t>ntercostal</a:t>
            </a:r>
            <a:r>
              <a:rPr lang="en-CA" sz="1600" dirty="0" smtClean="0"/>
              <a:t> </a:t>
            </a:r>
            <a:r>
              <a:rPr lang="en-CA" sz="1600" dirty="0" smtClean="0"/>
              <a:t>(rib) muscles</a:t>
            </a:r>
          </a:p>
          <a:p>
            <a:pPr lvl="1"/>
            <a:r>
              <a:rPr lang="en-CA" sz="1600" dirty="0" smtClean="0"/>
              <a:t>S</a:t>
            </a:r>
            <a:r>
              <a:rPr lang="en-CA" sz="1600" dirty="0" smtClean="0"/>
              <a:t>tretch </a:t>
            </a:r>
            <a:r>
              <a:rPr lang="en-CA" sz="1600" dirty="0" smtClean="0"/>
              <a:t>receptors</a:t>
            </a:r>
          </a:p>
          <a:p>
            <a:r>
              <a:rPr lang="en-CA" sz="2400" dirty="0" smtClean="0"/>
              <a:t>Compare </a:t>
            </a:r>
            <a:r>
              <a:rPr lang="en-CA" sz="2400" dirty="0" smtClean="0"/>
              <a:t>the processes of inhalation and exhalation</a:t>
            </a:r>
          </a:p>
          <a:p>
            <a:r>
              <a:rPr lang="en-CA" sz="2400" dirty="0" smtClean="0"/>
              <a:t>Explain </a:t>
            </a:r>
            <a:r>
              <a:rPr lang="en-CA" sz="2400" dirty="0" smtClean="0"/>
              <a:t>the roles of carbon dioxide and hydrogen ions </a:t>
            </a:r>
            <a:r>
              <a:rPr lang="en-CA" sz="2400" dirty="0" smtClean="0"/>
              <a:t>in stimulating </a:t>
            </a:r>
            <a:r>
              <a:rPr lang="en-CA" sz="2400" dirty="0" smtClean="0"/>
              <a:t>the respiratory centre in the medulla oblongata</a:t>
            </a:r>
          </a:p>
          <a:p>
            <a:r>
              <a:rPr lang="en-CA" sz="2400" dirty="0" smtClean="0"/>
              <a:t>E</a:t>
            </a:r>
            <a:r>
              <a:rPr lang="en-CA" sz="2400" dirty="0" smtClean="0"/>
              <a:t>xplain </a:t>
            </a:r>
            <a:r>
              <a:rPr lang="en-CA" sz="2400" dirty="0" smtClean="0"/>
              <a:t>the roles of oxygen, carbon dioxide, and hydrogen ions </a:t>
            </a:r>
            <a:r>
              <a:rPr lang="en-CA" sz="2400" dirty="0" smtClean="0"/>
              <a:t>in stimulating </a:t>
            </a:r>
            <a:r>
              <a:rPr lang="en-CA" sz="2400" dirty="0" smtClean="0"/>
              <a:t>carotid and aortic bodies</a:t>
            </a:r>
            <a:endParaRPr lang="en-CA" sz="2400" dirty="0"/>
          </a:p>
        </p:txBody>
      </p:sp>
    </p:spTree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Gas Exchange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Our Goals Today...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Describe </a:t>
            </a:r>
            <a:r>
              <a:rPr lang="en-CA" dirty="0" smtClean="0"/>
              <a:t>the exchange of carbon dioxide and oxygen </a:t>
            </a:r>
            <a:r>
              <a:rPr lang="en-CA" dirty="0" smtClean="0"/>
              <a:t>during internal </a:t>
            </a:r>
            <a:r>
              <a:rPr lang="en-CA" dirty="0" smtClean="0"/>
              <a:t>and external respiration, including</a:t>
            </a:r>
          </a:p>
          <a:p>
            <a:pPr>
              <a:buNone/>
            </a:pPr>
            <a:r>
              <a:rPr lang="en-CA" dirty="0" smtClean="0"/>
              <a:t>	– </a:t>
            </a:r>
            <a:r>
              <a:rPr lang="en-CA" dirty="0" smtClean="0"/>
              <a:t>location of exchange</a:t>
            </a:r>
          </a:p>
          <a:p>
            <a:pPr>
              <a:buNone/>
            </a:pPr>
            <a:r>
              <a:rPr lang="en-CA" dirty="0" smtClean="0"/>
              <a:t>	– </a:t>
            </a:r>
            <a:r>
              <a:rPr lang="en-CA" dirty="0" smtClean="0"/>
              <a:t>conditions that favour exchange (e.g., </a:t>
            </a:r>
            <a:r>
              <a:rPr lang="en-CA" dirty="0" smtClean="0"/>
              <a:t>pH, temperature</a:t>
            </a:r>
            <a:r>
              <a:rPr lang="en-CA" dirty="0" smtClean="0"/>
              <a:t>)</a:t>
            </a:r>
          </a:p>
          <a:p>
            <a:r>
              <a:rPr lang="en-CA" dirty="0" smtClean="0"/>
              <a:t>Explain </a:t>
            </a:r>
            <a:r>
              <a:rPr lang="en-CA" dirty="0" smtClean="0"/>
              <a:t>the roles of </a:t>
            </a:r>
            <a:r>
              <a:rPr lang="en-CA" dirty="0" err="1" smtClean="0"/>
              <a:t>oxyhemoglobin</a:t>
            </a:r>
            <a:r>
              <a:rPr lang="en-CA" dirty="0" smtClean="0"/>
              <a:t>, </a:t>
            </a:r>
            <a:r>
              <a:rPr lang="en-CA" dirty="0" err="1" smtClean="0"/>
              <a:t>carbaminohemoglobin</a:t>
            </a:r>
            <a:r>
              <a:rPr lang="en-CA" dirty="0" smtClean="0"/>
              <a:t>, reduced </a:t>
            </a:r>
            <a:r>
              <a:rPr lang="en-CA" dirty="0" err="1" smtClean="0"/>
              <a:t>hemoglobin</a:t>
            </a:r>
            <a:r>
              <a:rPr lang="en-CA" dirty="0" smtClean="0"/>
              <a:t>, bicarbonate ions, and carbonic </a:t>
            </a:r>
            <a:r>
              <a:rPr lang="en-CA" dirty="0" err="1" smtClean="0"/>
              <a:t>anhydrase</a:t>
            </a:r>
            <a:r>
              <a:rPr lang="en-CA" dirty="0" smtClean="0"/>
              <a:t> in </a:t>
            </a:r>
            <a:r>
              <a:rPr lang="en-CA" dirty="0" smtClean="0"/>
              <a:t>the transport of carbon dioxide and oxygen in the </a:t>
            </a:r>
            <a:r>
              <a:rPr lang="en-CA" dirty="0" smtClean="0"/>
              <a:t>blood</a:t>
            </a:r>
          </a:p>
          <a:p>
            <a:r>
              <a:rPr lang="en-CA" dirty="0" smtClean="0"/>
              <a:t>Write </a:t>
            </a:r>
            <a:r>
              <a:rPr lang="en-CA" dirty="0" smtClean="0"/>
              <a:t>the chemical equations for internal and external respiration</a:t>
            </a:r>
            <a:endParaRPr lang="en-CA" dirty="0"/>
          </a:p>
        </p:txBody>
      </p:sp>
    </p:spTree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Air is Conditioned in 3 Ways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CA" dirty="0" smtClean="0"/>
              <a:t>Thoroughly Cleaned</a:t>
            </a:r>
          </a:p>
          <a:p>
            <a:pPr marL="862330" lvl="1" indent="-514350"/>
            <a:r>
              <a:rPr lang="en-CA" dirty="0" smtClean="0"/>
              <a:t>Nose hairs and mucus of nasal passageways</a:t>
            </a:r>
          </a:p>
          <a:p>
            <a:pPr marL="862330" lvl="1" indent="-514350"/>
            <a:r>
              <a:rPr lang="en-CA" dirty="0" smtClean="0"/>
              <a:t>Mucosal lining and cilia along trachea and bronchi (trap and move anything other than gases and move them up to mouth)</a:t>
            </a:r>
          </a:p>
          <a:p>
            <a:pPr marL="514350" indent="-514350">
              <a:buAutoNum type="arabicParenR"/>
            </a:pPr>
            <a:r>
              <a:rPr lang="en-CA" dirty="0" smtClean="0"/>
              <a:t>Temperature adjusted to around 37</a:t>
            </a:r>
            <a:r>
              <a:rPr lang="en-CA" dirty="0" smtClean="0">
                <a:latin typeface="Calibri"/>
              </a:rPr>
              <a:t>˚</a:t>
            </a:r>
            <a:r>
              <a:rPr lang="en-CA" dirty="0" smtClean="0"/>
              <a:t>C</a:t>
            </a:r>
          </a:p>
          <a:p>
            <a:pPr marL="514350" indent="-514350">
              <a:buAutoNum type="arabicParenR"/>
            </a:pPr>
            <a:r>
              <a:rPr lang="en-CA" dirty="0" smtClean="0"/>
              <a:t>Becomes saturated with water</a:t>
            </a:r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Breathing (Inhaling and Exhaling)</a:t>
            </a:r>
          </a:p>
          <a:p>
            <a:r>
              <a:rPr lang="en-CA" dirty="0" smtClean="0"/>
              <a:t>External Respiration (gases exchanged between the lungs and blood)</a:t>
            </a:r>
          </a:p>
          <a:p>
            <a:r>
              <a:rPr lang="en-CA" dirty="0" smtClean="0"/>
              <a:t>Internal Respiration (gases exchanged between the blood and tissues)</a:t>
            </a:r>
          </a:p>
          <a:p>
            <a:r>
              <a:rPr lang="en-CA" dirty="0" smtClean="0"/>
              <a:t>Cellular Respiration (ATP production by mitochondria)</a:t>
            </a:r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External Respiration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 In the alveoli blood is around 37˚C and has a pH of 7.4</a:t>
            </a:r>
          </a:p>
          <a:p>
            <a:pPr lvl="1"/>
            <a:r>
              <a:rPr lang="en-CA" dirty="0" smtClean="0"/>
              <a:t>Under </a:t>
            </a:r>
            <a:r>
              <a:rPr lang="en-CA" dirty="0" smtClean="0"/>
              <a:t>these conditions </a:t>
            </a:r>
            <a:r>
              <a:rPr lang="en-CA" dirty="0" err="1" smtClean="0"/>
              <a:t>hemoglobin</a:t>
            </a:r>
            <a:r>
              <a:rPr lang="en-CA" dirty="0" smtClean="0"/>
              <a:t> freely combines with oxygen</a:t>
            </a:r>
          </a:p>
          <a:p>
            <a:r>
              <a:rPr lang="en-CA" dirty="0" smtClean="0"/>
              <a:t> </a:t>
            </a:r>
            <a:r>
              <a:rPr lang="en-CA" dirty="0" err="1" smtClean="0"/>
              <a:t>Hemoglobin</a:t>
            </a:r>
            <a:r>
              <a:rPr lang="en-CA" dirty="0" smtClean="0"/>
              <a:t> has 4 binding sites for oxygen (</a:t>
            </a:r>
            <a:r>
              <a:rPr lang="en-CA" dirty="0" err="1" smtClean="0"/>
              <a:t>oxyhemoglobin</a:t>
            </a:r>
            <a:r>
              <a:rPr lang="en-CA" dirty="0" smtClean="0"/>
              <a:t> – HbO</a:t>
            </a:r>
            <a:r>
              <a:rPr lang="en-CA" baseline="-25000" dirty="0" smtClean="0"/>
              <a:t>2</a:t>
            </a:r>
            <a:r>
              <a:rPr lang="en-CA" dirty="0" smtClean="0"/>
              <a:t>)</a:t>
            </a:r>
          </a:p>
          <a:p>
            <a:r>
              <a:rPr lang="en-CA" dirty="0" smtClean="0"/>
              <a:t> HbO</a:t>
            </a:r>
            <a:r>
              <a:rPr lang="en-CA" baseline="-25000" dirty="0" smtClean="0"/>
              <a:t>2 </a:t>
            </a:r>
            <a:r>
              <a:rPr lang="en-CA" dirty="0" smtClean="0"/>
              <a:t> delivers O</a:t>
            </a:r>
            <a:r>
              <a:rPr lang="en-CA" baseline="-25000" dirty="0" smtClean="0"/>
              <a:t>2 </a:t>
            </a:r>
            <a:r>
              <a:rPr lang="en-CA" dirty="0" smtClean="0"/>
              <a:t>to</a:t>
            </a:r>
            <a:r>
              <a:rPr lang="en-CA" baseline="-25000" dirty="0" smtClean="0"/>
              <a:t> </a:t>
            </a:r>
            <a:r>
              <a:rPr lang="en-CA" dirty="0" smtClean="0"/>
              <a:t>tissues for internal respiration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www.tikirobot.net/wp/wp-content/uploads/2007/11/014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071546"/>
            <a:ext cx="5905508" cy="442913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Internal Respiration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 At the tissues the blood is around 38˚C and has a pH of 7.35</a:t>
            </a:r>
          </a:p>
          <a:p>
            <a:pPr lvl="1"/>
            <a:r>
              <a:rPr lang="en-CA" dirty="0" smtClean="0"/>
              <a:t>These </a:t>
            </a:r>
            <a:r>
              <a:rPr lang="en-CA" dirty="0" smtClean="0"/>
              <a:t>conditions cause HbO</a:t>
            </a:r>
            <a:r>
              <a:rPr lang="en-CA" baseline="-25000" dirty="0" smtClean="0"/>
              <a:t>2</a:t>
            </a:r>
            <a:r>
              <a:rPr lang="en-CA" dirty="0" smtClean="0"/>
              <a:t>  to release O</a:t>
            </a:r>
            <a:r>
              <a:rPr lang="en-CA" baseline="-25000" dirty="0" smtClean="0"/>
              <a:t>2</a:t>
            </a:r>
            <a:r>
              <a:rPr lang="en-CA" dirty="0" smtClean="0"/>
              <a:t> as blood enters the capillary beds </a:t>
            </a:r>
          </a:p>
          <a:p>
            <a:r>
              <a:rPr lang="en-CA" dirty="0" smtClean="0"/>
              <a:t> O</a:t>
            </a:r>
            <a:r>
              <a:rPr lang="en-CA" baseline="-25000" dirty="0" smtClean="0"/>
              <a:t>2</a:t>
            </a:r>
            <a:r>
              <a:rPr lang="en-CA" dirty="0" smtClean="0"/>
              <a:t> diffuses into tissues with water (capillary fluid exchange)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Internal Respiration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13"/>
            <a:ext cx="8229600" cy="5429287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 At the </a:t>
            </a:r>
            <a:r>
              <a:rPr lang="en-CA" dirty="0" err="1" smtClean="0"/>
              <a:t>venule</a:t>
            </a:r>
            <a:r>
              <a:rPr lang="en-CA" dirty="0" smtClean="0"/>
              <a:t> side of the capillary recall that water re-enters the blood with CO</a:t>
            </a:r>
            <a:r>
              <a:rPr lang="en-CA" baseline="-25000" dirty="0" smtClean="0"/>
              <a:t>2 </a:t>
            </a:r>
            <a:r>
              <a:rPr lang="en-CA" dirty="0" smtClean="0"/>
              <a:t>due to osmotic pressure</a:t>
            </a:r>
          </a:p>
          <a:p>
            <a:r>
              <a:rPr lang="en-CA" dirty="0" smtClean="0"/>
              <a:t>pH and temperature conditions result in most of the CO</a:t>
            </a:r>
            <a:r>
              <a:rPr lang="en-CA" baseline="-25000" dirty="0" smtClean="0"/>
              <a:t>2 </a:t>
            </a:r>
            <a:r>
              <a:rPr lang="en-CA" dirty="0" smtClean="0"/>
              <a:t>reacting with </a:t>
            </a:r>
            <a:r>
              <a:rPr lang="en-CA" dirty="0" smtClean="0"/>
              <a:t>H</a:t>
            </a:r>
            <a:r>
              <a:rPr lang="en-CA" baseline="-25000" dirty="0" smtClean="0"/>
              <a:t>2</a:t>
            </a:r>
            <a:r>
              <a:rPr lang="en-CA" dirty="0" smtClean="0"/>
              <a:t>O</a:t>
            </a:r>
          </a:p>
          <a:p>
            <a:pPr>
              <a:buNone/>
            </a:pPr>
            <a:r>
              <a:rPr lang="en-CA" dirty="0" smtClean="0"/>
              <a:t>		CO</a:t>
            </a:r>
            <a:r>
              <a:rPr lang="en-CA" baseline="-25000" dirty="0" smtClean="0"/>
              <a:t>2 </a:t>
            </a:r>
            <a:r>
              <a:rPr lang="en-CA" dirty="0" smtClean="0"/>
              <a:t>+ H</a:t>
            </a:r>
            <a:r>
              <a:rPr lang="en-CA" baseline="-25000" dirty="0" smtClean="0"/>
              <a:t>2</a:t>
            </a:r>
            <a:r>
              <a:rPr lang="en-CA" dirty="0" smtClean="0"/>
              <a:t>O </a:t>
            </a:r>
            <a:r>
              <a:rPr lang="en-CA" dirty="0" smtClean="0">
                <a:latin typeface="Calibri"/>
              </a:rPr>
              <a:t>→ [H</a:t>
            </a:r>
            <a:r>
              <a:rPr lang="en-CA" baseline="-25000" dirty="0" smtClean="0">
                <a:latin typeface="Calibri"/>
              </a:rPr>
              <a:t>2</a:t>
            </a:r>
            <a:r>
              <a:rPr lang="en-CA" dirty="0" smtClean="0">
                <a:latin typeface="Calibri"/>
              </a:rPr>
              <a:t>CO</a:t>
            </a:r>
            <a:r>
              <a:rPr lang="en-CA" baseline="-25000" dirty="0" smtClean="0">
                <a:latin typeface="Calibri"/>
              </a:rPr>
              <a:t>3</a:t>
            </a:r>
            <a:r>
              <a:rPr lang="en-CA" dirty="0" smtClean="0">
                <a:latin typeface="Calibri"/>
              </a:rPr>
              <a:t>] → HCO</a:t>
            </a:r>
            <a:r>
              <a:rPr lang="en-CA" baseline="-25000" dirty="0" smtClean="0">
                <a:latin typeface="Calibri"/>
              </a:rPr>
              <a:t>3</a:t>
            </a:r>
            <a:r>
              <a:rPr lang="en-CA" baseline="30000" dirty="0" smtClean="0">
                <a:latin typeface="Calibri"/>
              </a:rPr>
              <a:t>1-</a:t>
            </a:r>
            <a:r>
              <a:rPr lang="en-CA" dirty="0" smtClean="0">
                <a:latin typeface="Calibri"/>
              </a:rPr>
              <a:t>  +  H</a:t>
            </a:r>
            <a:r>
              <a:rPr lang="en-CA" baseline="30000" dirty="0" smtClean="0">
                <a:latin typeface="Calibri"/>
              </a:rPr>
              <a:t>1+</a:t>
            </a:r>
            <a:endParaRPr lang="en-CA" baseline="30000" dirty="0" smtClean="0"/>
          </a:p>
          <a:p>
            <a:pPr lvl="1"/>
            <a:r>
              <a:rPr lang="en-CA" dirty="0" smtClean="0"/>
              <a:t>Catalyzed by Carbonic </a:t>
            </a:r>
            <a:r>
              <a:rPr lang="en-CA" dirty="0" err="1" smtClean="0"/>
              <a:t>Anhydrase</a:t>
            </a:r>
            <a:endParaRPr lang="en-CA" dirty="0" smtClean="0"/>
          </a:p>
          <a:p>
            <a:pPr lvl="1"/>
            <a:r>
              <a:rPr lang="en-CA" dirty="0" smtClean="0"/>
              <a:t>Bicarbonate </a:t>
            </a:r>
            <a:r>
              <a:rPr lang="en-CA" dirty="0" smtClean="0"/>
              <a:t>ions act as a buffer throughout the body</a:t>
            </a:r>
          </a:p>
          <a:p>
            <a:pPr lvl="1"/>
            <a:r>
              <a:rPr lang="en-CA" dirty="0" smtClean="0"/>
              <a:t>Hydrogen </a:t>
            </a:r>
            <a:r>
              <a:rPr lang="en-CA" dirty="0" smtClean="0"/>
              <a:t>ions are transported in </a:t>
            </a:r>
            <a:r>
              <a:rPr lang="en-CA" dirty="0" err="1" smtClean="0"/>
              <a:t>hemoglobin</a:t>
            </a:r>
            <a:r>
              <a:rPr lang="en-CA" dirty="0" smtClean="0"/>
              <a:t> (</a:t>
            </a:r>
            <a:r>
              <a:rPr lang="en-CA" dirty="0" err="1" smtClean="0"/>
              <a:t>HHb</a:t>
            </a:r>
            <a:r>
              <a:rPr lang="en-CA" dirty="0" smtClean="0"/>
              <a:t>) so that they don`t change the pH of the blood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476672"/>
            <a:ext cx="7772400" cy="1362075"/>
          </a:xfrm>
        </p:spPr>
        <p:txBody>
          <a:bodyPr>
            <a:normAutofit/>
          </a:bodyPr>
          <a:lstStyle/>
          <a:p>
            <a:r>
              <a:rPr lang="en-CA" dirty="0" smtClean="0"/>
              <a:t>Our </a:t>
            </a:r>
            <a:r>
              <a:rPr lang="en-CA" dirty="0" err="1" smtClean="0"/>
              <a:t>GoalS</a:t>
            </a:r>
            <a:r>
              <a:rPr lang="en-CA" dirty="0" smtClean="0"/>
              <a:t> Today...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11560" y="908720"/>
            <a:ext cx="7772400" cy="5400600"/>
          </a:xfrm>
        </p:spPr>
        <p:txBody>
          <a:bodyPr numCol="1">
            <a:noAutofit/>
          </a:bodyPr>
          <a:lstStyle/>
          <a:p>
            <a:r>
              <a:rPr lang="en-CA" sz="2400" dirty="0" smtClean="0">
                <a:solidFill>
                  <a:schemeClr val="tx1"/>
                </a:solidFill>
              </a:rPr>
              <a:t>Identify </a:t>
            </a:r>
            <a:r>
              <a:rPr lang="en-CA" sz="2400" dirty="0" smtClean="0">
                <a:solidFill>
                  <a:schemeClr val="tx1"/>
                </a:solidFill>
              </a:rPr>
              <a:t>and give functions for each of the following: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– nasal </a:t>
            </a:r>
            <a:r>
              <a:rPr lang="en-CA" sz="2400" dirty="0" smtClean="0">
                <a:solidFill>
                  <a:schemeClr val="tx1"/>
                </a:solidFill>
              </a:rPr>
              <a:t>cavity		– pharynx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– larynx			– trachea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– bronchi			– </a:t>
            </a:r>
            <a:r>
              <a:rPr lang="en-CA" sz="2400" dirty="0" smtClean="0">
                <a:solidFill>
                  <a:schemeClr val="tx1"/>
                </a:solidFill>
              </a:rPr>
              <a:t>bronchioles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– alveoli			– </a:t>
            </a:r>
            <a:r>
              <a:rPr lang="en-CA" sz="2400" dirty="0" smtClean="0">
                <a:solidFill>
                  <a:schemeClr val="tx1"/>
                </a:solidFill>
              </a:rPr>
              <a:t>diaphragm and </a:t>
            </a:r>
            <a:r>
              <a:rPr lang="en-CA" sz="2400" dirty="0" smtClean="0">
                <a:solidFill>
                  <a:schemeClr val="tx1"/>
                </a:solidFill>
              </a:rPr>
              <a:t>ribs</a:t>
            </a:r>
            <a:endParaRPr lang="en-CA" sz="2400" dirty="0" smtClean="0">
              <a:solidFill>
                <a:schemeClr val="tx1"/>
              </a:solidFill>
            </a:endParaRPr>
          </a:p>
          <a:p>
            <a:r>
              <a:rPr lang="en-CA" sz="2400" dirty="0" smtClean="0">
                <a:solidFill>
                  <a:schemeClr val="tx1"/>
                </a:solidFill>
              </a:rPr>
              <a:t>– pleural </a:t>
            </a:r>
            <a:r>
              <a:rPr lang="en-CA" sz="2400" dirty="0" smtClean="0">
                <a:solidFill>
                  <a:schemeClr val="tx1"/>
                </a:solidFill>
              </a:rPr>
              <a:t>membranes	– </a:t>
            </a:r>
            <a:r>
              <a:rPr lang="en-CA" sz="2400" dirty="0" smtClean="0">
                <a:solidFill>
                  <a:schemeClr val="tx1"/>
                </a:solidFill>
              </a:rPr>
              <a:t>thoracic </a:t>
            </a:r>
            <a:r>
              <a:rPr lang="en-CA" sz="2400" dirty="0" smtClean="0">
                <a:solidFill>
                  <a:schemeClr val="tx1"/>
                </a:solidFill>
              </a:rPr>
              <a:t>cavity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Explain </a:t>
            </a:r>
            <a:r>
              <a:rPr lang="en-CA" sz="2400" dirty="0" smtClean="0">
                <a:solidFill>
                  <a:schemeClr val="tx1"/>
                </a:solidFill>
              </a:rPr>
              <a:t>the roles of cilia and mucus in the respiratory tract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Explain </a:t>
            </a:r>
            <a:r>
              <a:rPr lang="en-CA" sz="2400" dirty="0" smtClean="0">
                <a:solidFill>
                  <a:schemeClr val="tx1"/>
                </a:solidFill>
              </a:rPr>
              <a:t>the relationship between the structure and </a:t>
            </a:r>
            <a:r>
              <a:rPr lang="en-CA" sz="2400" dirty="0" smtClean="0">
                <a:solidFill>
                  <a:schemeClr val="tx1"/>
                </a:solidFill>
              </a:rPr>
              <a:t>function of </a:t>
            </a:r>
            <a:r>
              <a:rPr lang="en-CA" sz="2400" dirty="0" smtClean="0">
                <a:solidFill>
                  <a:schemeClr val="tx1"/>
                </a:solidFill>
              </a:rPr>
              <a:t>alveoli</a:t>
            </a:r>
            <a:endParaRPr lang="en-CA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Internal Respiration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Rest </a:t>
            </a:r>
            <a:r>
              <a:rPr lang="en-CA" dirty="0" smtClean="0"/>
              <a:t>of the CO</a:t>
            </a:r>
            <a:r>
              <a:rPr lang="en-CA" baseline="-25000" dirty="0" smtClean="0"/>
              <a:t>2</a:t>
            </a:r>
            <a:r>
              <a:rPr lang="en-CA" dirty="0" smtClean="0"/>
              <a:t> either bonds to </a:t>
            </a:r>
            <a:r>
              <a:rPr lang="en-CA" dirty="0" err="1" smtClean="0"/>
              <a:t>hemogloblin</a:t>
            </a:r>
            <a:r>
              <a:rPr lang="en-CA" dirty="0" smtClean="0"/>
              <a:t> (</a:t>
            </a:r>
            <a:r>
              <a:rPr lang="en-CA" dirty="0" err="1" smtClean="0"/>
              <a:t>carbaminohemoglobin</a:t>
            </a:r>
            <a:r>
              <a:rPr lang="en-CA" dirty="0" smtClean="0"/>
              <a:t> /HbCO</a:t>
            </a:r>
            <a:r>
              <a:rPr lang="en-CA" baseline="-25000" dirty="0" smtClean="0"/>
              <a:t>2</a:t>
            </a:r>
            <a:r>
              <a:rPr lang="en-CA" dirty="0" smtClean="0"/>
              <a:t>) </a:t>
            </a:r>
          </a:p>
          <a:p>
            <a:r>
              <a:rPr lang="en-CA" dirty="0" smtClean="0"/>
              <a:t>OR is transported as dissolved gas in the plasma</a:t>
            </a:r>
          </a:p>
          <a:p>
            <a:r>
              <a:rPr lang="en-CA" dirty="0" smtClean="0"/>
              <a:t> Blood enters the veins and goes through the heart and the pulmonary circuit back to the lungs</a:t>
            </a:r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Back at the Lungs...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Blood </a:t>
            </a:r>
            <a:r>
              <a:rPr lang="en-CA" dirty="0" smtClean="0"/>
              <a:t>returning to the alveolar capillaries is transporting bicarbonate ions and some carbon dioxide gas</a:t>
            </a:r>
          </a:p>
          <a:p>
            <a:r>
              <a:rPr lang="en-CA" dirty="0" err="1" smtClean="0"/>
              <a:t>Hemoglobin</a:t>
            </a:r>
            <a:r>
              <a:rPr lang="en-CA" dirty="0" smtClean="0"/>
              <a:t> </a:t>
            </a:r>
            <a:r>
              <a:rPr lang="en-CA" dirty="0" smtClean="0"/>
              <a:t>is transporting either H</a:t>
            </a:r>
            <a:r>
              <a:rPr lang="en-CA" baseline="30000" dirty="0" smtClean="0"/>
              <a:t>+</a:t>
            </a:r>
            <a:r>
              <a:rPr lang="en-CA" dirty="0" smtClean="0"/>
              <a:t> or CO</a:t>
            </a:r>
            <a:r>
              <a:rPr lang="en-CA" baseline="-25000" dirty="0" smtClean="0"/>
              <a:t>2</a:t>
            </a:r>
            <a:endParaRPr lang="en-CA" dirty="0" smtClean="0"/>
          </a:p>
          <a:p>
            <a:r>
              <a:rPr lang="en-CA" dirty="0" smtClean="0"/>
              <a:t>Temperature is slightly lower and pH is slightly higher causing </a:t>
            </a:r>
            <a:r>
              <a:rPr lang="en-CA" dirty="0" err="1" smtClean="0"/>
              <a:t>hemoglobin</a:t>
            </a:r>
            <a:r>
              <a:rPr lang="en-CA" dirty="0" smtClean="0"/>
              <a:t> to release H</a:t>
            </a:r>
            <a:r>
              <a:rPr lang="en-CA" baseline="30000" dirty="0" smtClean="0"/>
              <a:t>+</a:t>
            </a:r>
            <a:r>
              <a:rPr lang="en-CA" dirty="0" smtClean="0"/>
              <a:t> and CO</a:t>
            </a:r>
            <a:r>
              <a:rPr lang="en-CA" baseline="-25000" dirty="0" smtClean="0"/>
              <a:t>2 </a:t>
            </a:r>
            <a:endParaRPr lang="en-CA" dirty="0" smtClean="0"/>
          </a:p>
          <a:p>
            <a:r>
              <a:rPr lang="en-CA" dirty="0" smtClean="0"/>
              <a:t>Enzyme </a:t>
            </a:r>
            <a:r>
              <a:rPr lang="en-CA" dirty="0" smtClean="0"/>
              <a:t>carbonic </a:t>
            </a:r>
            <a:r>
              <a:rPr lang="en-CA" dirty="0" err="1" smtClean="0"/>
              <a:t>anhydrase</a:t>
            </a:r>
            <a:r>
              <a:rPr lang="en-CA" dirty="0" smtClean="0"/>
              <a:t> catalyzes the reverse reaction</a:t>
            </a:r>
          </a:p>
          <a:p>
            <a:pPr>
              <a:buNone/>
            </a:pPr>
            <a:r>
              <a:rPr lang="en-CA" dirty="0" smtClean="0">
                <a:latin typeface="Calibri"/>
              </a:rPr>
              <a:t>		HCO</a:t>
            </a:r>
            <a:r>
              <a:rPr lang="en-CA" baseline="-25000" dirty="0" smtClean="0">
                <a:latin typeface="Calibri"/>
              </a:rPr>
              <a:t>3</a:t>
            </a:r>
            <a:r>
              <a:rPr lang="en-CA" baseline="30000" dirty="0" smtClean="0">
                <a:latin typeface="Calibri"/>
              </a:rPr>
              <a:t>1-</a:t>
            </a:r>
            <a:r>
              <a:rPr lang="en-CA" dirty="0" smtClean="0">
                <a:latin typeface="Calibri"/>
              </a:rPr>
              <a:t>  +  H</a:t>
            </a:r>
            <a:r>
              <a:rPr lang="en-CA" baseline="30000" dirty="0" smtClean="0">
                <a:latin typeface="Calibri"/>
              </a:rPr>
              <a:t>1+</a:t>
            </a:r>
            <a:r>
              <a:rPr lang="en-CA" dirty="0" smtClean="0">
                <a:latin typeface="Calibri"/>
              </a:rPr>
              <a:t> → [H</a:t>
            </a:r>
            <a:r>
              <a:rPr lang="en-CA" baseline="-25000" dirty="0" smtClean="0">
                <a:latin typeface="Calibri"/>
              </a:rPr>
              <a:t>2</a:t>
            </a:r>
            <a:r>
              <a:rPr lang="en-CA" dirty="0" smtClean="0">
                <a:latin typeface="Calibri"/>
              </a:rPr>
              <a:t>CO</a:t>
            </a:r>
            <a:r>
              <a:rPr lang="en-CA" baseline="-25000" dirty="0" smtClean="0">
                <a:latin typeface="Calibri"/>
              </a:rPr>
              <a:t>3</a:t>
            </a:r>
            <a:r>
              <a:rPr lang="en-CA" dirty="0" smtClean="0">
                <a:latin typeface="Calibri"/>
              </a:rPr>
              <a:t>] → </a:t>
            </a:r>
            <a:r>
              <a:rPr lang="en-CA" dirty="0" smtClean="0"/>
              <a:t>CO</a:t>
            </a:r>
            <a:r>
              <a:rPr lang="en-CA" baseline="-25000" dirty="0" smtClean="0"/>
              <a:t>2 </a:t>
            </a:r>
            <a:r>
              <a:rPr lang="en-CA" dirty="0" smtClean="0"/>
              <a:t>+ H</a:t>
            </a:r>
            <a:r>
              <a:rPr lang="en-CA" baseline="-25000" dirty="0" smtClean="0"/>
              <a:t>2</a:t>
            </a:r>
            <a:r>
              <a:rPr lang="en-CA" dirty="0" smtClean="0"/>
              <a:t>O</a:t>
            </a:r>
          </a:p>
          <a:p>
            <a:pPr>
              <a:buNone/>
            </a:pP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www.dorlingkindersley-uk.co.uk/static/clipart/uk/dk/exp_humanbody/exp_human0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14290"/>
            <a:ext cx="4419600" cy="63912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end of the story...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 Carbon dioxide diffuses into the alveoli and is exhaled</a:t>
            </a:r>
          </a:p>
          <a:p>
            <a:r>
              <a:rPr lang="en-CA" dirty="0" smtClean="0"/>
              <a:t> Some water is also exhaled</a:t>
            </a:r>
          </a:p>
          <a:p>
            <a:r>
              <a:rPr lang="en-CA" dirty="0" smtClean="0"/>
              <a:t> </a:t>
            </a:r>
            <a:r>
              <a:rPr lang="en-CA" dirty="0" err="1" smtClean="0"/>
              <a:t>Hemoglobin</a:t>
            </a:r>
            <a:r>
              <a:rPr lang="en-CA" dirty="0" smtClean="0"/>
              <a:t> is free to bind to oxygen</a:t>
            </a:r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Remember Our Goals Today...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Describe </a:t>
            </a:r>
            <a:r>
              <a:rPr lang="en-CA" dirty="0" smtClean="0"/>
              <a:t>the exchange of carbon dioxide and oxygen </a:t>
            </a:r>
            <a:r>
              <a:rPr lang="en-CA" dirty="0" smtClean="0"/>
              <a:t>during internal </a:t>
            </a:r>
            <a:r>
              <a:rPr lang="en-CA" dirty="0" smtClean="0"/>
              <a:t>and external respiration, including</a:t>
            </a:r>
          </a:p>
          <a:p>
            <a:pPr>
              <a:buNone/>
            </a:pPr>
            <a:r>
              <a:rPr lang="en-CA" dirty="0" smtClean="0"/>
              <a:t>	– </a:t>
            </a:r>
            <a:r>
              <a:rPr lang="en-CA" dirty="0" smtClean="0"/>
              <a:t>location of exchange</a:t>
            </a:r>
          </a:p>
          <a:p>
            <a:pPr>
              <a:buNone/>
            </a:pPr>
            <a:r>
              <a:rPr lang="en-CA" dirty="0" smtClean="0"/>
              <a:t>	– </a:t>
            </a:r>
            <a:r>
              <a:rPr lang="en-CA" dirty="0" smtClean="0"/>
              <a:t>conditions that favour exchange (e.g., </a:t>
            </a:r>
            <a:r>
              <a:rPr lang="en-CA" dirty="0" smtClean="0"/>
              <a:t>pH, temperature</a:t>
            </a:r>
            <a:r>
              <a:rPr lang="en-CA" dirty="0" smtClean="0"/>
              <a:t>)</a:t>
            </a:r>
          </a:p>
          <a:p>
            <a:r>
              <a:rPr lang="en-CA" dirty="0" smtClean="0"/>
              <a:t>Explain </a:t>
            </a:r>
            <a:r>
              <a:rPr lang="en-CA" dirty="0" smtClean="0"/>
              <a:t>the roles of </a:t>
            </a:r>
            <a:r>
              <a:rPr lang="en-CA" dirty="0" err="1" smtClean="0"/>
              <a:t>oxyhemoglobin</a:t>
            </a:r>
            <a:r>
              <a:rPr lang="en-CA" dirty="0" smtClean="0"/>
              <a:t>, </a:t>
            </a:r>
            <a:r>
              <a:rPr lang="en-CA" dirty="0" err="1" smtClean="0"/>
              <a:t>carbaminohemoglobin</a:t>
            </a:r>
            <a:r>
              <a:rPr lang="en-CA" dirty="0" smtClean="0"/>
              <a:t>, reduced </a:t>
            </a:r>
            <a:r>
              <a:rPr lang="en-CA" dirty="0" err="1" smtClean="0"/>
              <a:t>hemoglobin</a:t>
            </a:r>
            <a:r>
              <a:rPr lang="en-CA" dirty="0" smtClean="0"/>
              <a:t>, bicarbonate ions, and carbonic </a:t>
            </a:r>
            <a:r>
              <a:rPr lang="en-CA" dirty="0" err="1" smtClean="0"/>
              <a:t>anhydrase</a:t>
            </a:r>
            <a:r>
              <a:rPr lang="en-CA" dirty="0" smtClean="0"/>
              <a:t> in </a:t>
            </a:r>
            <a:r>
              <a:rPr lang="en-CA" dirty="0" smtClean="0"/>
              <a:t>the transport of carbon dioxide and oxygen in the </a:t>
            </a:r>
            <a:r>
              <a:rPr lang="en-CA" dirty="0" smtClean="0"/>
              <a:t>blood</a:t>
            </a:r>
          </a:p>
          <a:p>
            <a:r>
              <a:rPr lang="en-CA" dirty="0" smtClean="0"/>
              <a:t>Write </a:t>
            </a:r>
            <a:r>
              <a:rPr lang="en-CA" dirty="0" smtClean="0"/>
              <a:t>the chemical equations for internal and external respiration</a:t>
            </a:r>
            <a:endParaRPr lang="en-CA" dirty="0"/>
          </a:p>
        </p:txBody>
      </p:sp>
    </p:spTree>
  </p:cSld>
  <p:clrMapOvr>
    <a:masterClrMapping/>
  </p:clrMapOvr>
  <p:transition>
    <p:wipe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reathing.com/images/if%20you%20woke%20up%20breath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213146"/>
            <a:ext cx="5143536" cy="368707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Upper Respiratory Tract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Nostrils – </a:t>
            </a:r>
            <a:r>
              <a:rPr lang="en-CA" dirty="0" err="1" smtClean="0"/>
              <a:t>mucousal</a:t>
            </a:r>
            <a:r>
              <a:rPr lang="en-CA" dirty="0" smtClean="0"/>
              <a:t> cell layer</a:t>
            </a:r>
          </a:p>
          <a:p>
            <a:r>
              <a:rPr lang="en-CA" dirty="0" smtClean="0"/>
              <a:t>Pharynx – common passage for air and food</a:t>
            </a:r>
          </a:p>
          <a:p>
            <a:r>
              <a:rPr lang="en-CA" dirty="0" smtClean="0"/>
              <a:t>Epiglottis</a:t>
            </a:r>
          </a:p>
        </p:txBody>
      </p:sp>
      <p:pic>
        <p:nvPicPr>
          <p:cNvPr id="20482" name="Picture 2" descr="http://www.shands.org/health/graphics/images/en/98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2928934"/>
            <a:ext cx="3810000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Trachea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Connects pharynx to smaller air passageways</a:t>
            </a:r>
          </a:p>
          <a:p>
            <a:r>
              <a:rPr lang="en-CA" dirty="0" smtClean="0"/>
              <a:t>C-shaped rings of cartilage</a:t>
            </a:r>
          </a:p>
          <a:p>
            <a:pPr lvl="1"/>
            <a:r>
              <a:rPr lang="en-CA" dirty="0" smtClean="0"/>
              <a:t>Keep Trachea Open</a:t>
            </a:r>
          </a:p>
          <a:p>
            <a:pPr lvl="1"/>
            <a:r>
              <a:rPr lang="en-CA" dirty="0" smtClean="0"/>
              <a:t>Structural Support</a:t>
            </a:r>
          </a:p>
          <a:p>
            <a:r>
              <a:rPr lang="en-CA" dirty="0" smtClean="0"/>
              <a:t>Larynx (vocal box)</a:t>
            </a:r>
          </a:p>
          <a:p>
            <a:r>
              <a:rPr lang="en-CA" dirty="0" smtClean="0"/>
              <a:t>Vocal Cords are composed </a:t>
            </a:r>
          </a:p>
          <a:p>
            <a:pPr>
              <a:buNone/>
            </a:pPr>
            <a:r>
              <a:rPr lang="en-CA" dirty="0" smtClean="0"/>
              <a:t>	to 2 tendons that adjust the </a:t>
            </a:r>
          </a:p>
          <a:p>
            <a:pPr>
              <a:buNone/>
            </a:pPr>
            <a:r>
              <a:rPr lang="en-CA" dirty="0" smtClean="0"/>
              <a:t>	pitch of sounds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18434" name="Picture 2" descr="http://www.volny.cz/martinam/im.v/trache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2214554"/>
            <a:ext cx="2752725" cy="32289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Bronchi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85926"/>
            <a:ext cx="8229600" cy="452628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Trachea branch </a:t>
            </a:r>
          </a:p>
          <a:p>
            <a:pPr>
              <a:buNone/>
            </a:pPr>
            <a:r>
              <a:rPr lang="en-CA" dirty="0" smtClean="0"/>
              <a:t>	into bronchi</a:t>
            </a:r>
          </a:p>
          <a:p>
            <a:r>
              <a:rPr lang="en-CA" dirty="0" smtClean="0"/>
              <a:t>Cartilage Present</a:t>
            </a:r>
          </a:p>
          <a:p>
            <a:r>
              <a:rPr lang="en-CA" dirty="0" smtClean="0"/>
              <a:t>Bronchi branch </a:t>
            </a:r>
          </a:p>
          <a:p>
            <a:pPr>
              <a:buNone/>
            </a:pPr>
            <a:r>
              <a:rPr lang="en-CA" dirty="0" smtClean="0"/>
              <a:t>	further into </a:t>
            </a:r>
          </a:p>
          <a:p>
            <a:pPr>
              <a:buNone/>
            </a:pPr>
            <a:r>
              <a:rPr lang="en-CA" dirty="0" smtClean="0"/>
              <a:t>	bronchioles</a:t>
            </a:r>
          </a:p>
          <a:p>
            <a:r>
              <a:rPr lang="en-CA" dirty="0" smtClean="0"/>
              <a:t>Bronchiole Tree</a:t>
            </a:r>
          </a:p>
          <a:p>
            <a:r>
              <a:rPr lang="en-CA" dirty="0" smtClean="0"/>
              <a:t>End at Alveoli</a:t>
            </a:r>
            <a:endParaRPr lang="en-CA" dirty="0"/>
          </a:p>
        </p:txBody>
      </p:sp>
      <p:pic>
        <p:nvPicPr>
          <p:cNvPr id="17410" name="Picture 2" descr="http://www.clarian.org/ADAM/doc/graphics/images/en/11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1857364"/>
            <a:ext cx="4786315" cy="408950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Alveoli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Blind sac-like ends on bronchioles</a:t>
            </a:r>
          </a:p>
          <a:p>
            <a:r>
              <a:rPr lang="en-CA" dirty="0" smtClean="0"/>
              <a:t>Millions per </a:t>
            </a:r>
            <a:r>
              <a:rPr lang="en-CA" dirty="0" smtClean="0"/>
              <a:t>lung</a:t>
            </a:r>
            <a:endParaRPr lang="en-CA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Alveoli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Highly </a:t>
            </a:r>
            <a:r>
              <a:rPr lang="en-CA" dirty="0" smtClean="0"/>
              <a:t>specialized:</a:t>
            </a:r>
          </a:p>
          <a:p>
            <a:pPr lvl="1"/>
            <a:r>
              <a:rPr lang="en-CA" dirty="0" smtClean="0"/>
              <a:t>Walls only 1 cell thick to help with the diffusion of gases</a:t>
            </a:r>
          </a:p>
          <a:p>
            <a:pPr lvl="1"/>
            <a:r>
              <a:rPr lang="en-CA" dirty="0" smtClean="0"/>
              <a:t>Coated with lipoproteins in their inner surface to sustain surface tension (required so they don`t collapse when you exhale)</a:t>
            </a:r>
          </a:p>
          <a:p>
            <a:pPr lvl="1"/>
            <a:r>
              <a:rPr lang="en-CA" dirty="0" smtClean="0"/>
              <a:t>Stretch receptors – nerve endings that respond to stretch (send message to medulla oblongata that signals you to exhale when alveoli are full)</a:t>
            </a:r>
          </a:p>
          <a:p>
            <a:pPr lvl="1"/>
            <a:r>
              <a:rPr lang="en-CA" dirty="0" smtClean="0"/>
              <a:t>Highly </a:t>
            </a:r>
            <a:r>
              <a:rPr lang="en-CA" dirty="0" err="1" smtClean="0"/>
              <a:t>vascularized</a:t>
            </a:r>
            <a:r>
              <a:rPr lang="en-CA" dirty="0" smtClean="0"/>
              <a:t> with pulmonary capillaries for gas exchange and to prevent alveoli from drying out</a:t>
            </a:r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www.biologycorner.com/anatomy/respiratory/alveoli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142984"/>
            <a:ext cx="4276725" cy="44577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ology 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Biology 12</Template>
  <TotalTime>424</TotalTime>
  <Words>931</Words>
  <Application>Microsoft Office PowerPoint</Application>
  <PresentationFormat>On-screen Show (4:3)</PresentationFormat>
  <Paragraphs>166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Biology 12</vt:lpstr>
      <vt:lpstr>Respiratory  System</vt:lpstr>
      <vt:lpstr>Respiratory Structures</vt:lpstr>
      <vt:lpstr>Our GoalS Today...</vt:lpstr>
      <vt:lpstr>Upper Respiratory Tract</vt:lpstr>
      <vt:lpstr>Trachea</vt:lpstr>
      <vt:lpstr>Bronchi</vt:lpstr>
      <vt:lpstr>Alveoli</vt:lpstr>
      <vt:lpstr>Alveoli</vt:lpstr>
      <vt:lpstr>Slide 9</vt:lpstr>
      <vt:lpstr>Remember Our GoalS Today...</vt:lpstr>
      <vt:lpstr>Assignment</vt:lpstr>
      <vt:lpstr>Mechanics of Breathing</vt:lpstr>
      <vt:lpstr>Our Goals Today...</vt:lpstr>
      <vt:lpstr>Medulla Oblongata</vt:lpstr>
      <vt:lpstr>Diaphragm &amp; Intercostal Muscles</vt:lpstr>
      <vt:lpstr>Slide 16</vt:lpstr>
      <vt:lpstr>Pleural Membrane</vt:lpstr>
      <vt:lpstr>Exhalation</vt:lpstr>
      <vt:lpstr>Slide 19</vt:lpstr>
      <vt:lpstr>Chemoreceptors</vt:lpstr>
      <vt:lpstr>Remember Our Goals...</vt:lpstr>
      <vt:lpstr>Gas Exchange</vt:lpstr>
      <vt:lpstr>Our Goals Today...</vt:lpstr>
      <vt:lpstr>Air is Conditioned in 3 Ways</vt:lpstr>
      <vt:lpstr>Overview</vt:lpstr>
      <vt:lpstr>External Respiration</vt:lpstr>
      <vt:lpstr>Slide 27</vt:lpstr>
      <vt:lpstr>Internal Respiration</vt:lpstr>
      <vt:lpstr>Internal Respiration</vt:lpstr>
      <vt:lpstr>Internal Respiration</vt:lpstr>
      <vt:lpstr>Back at the Lungs...</vt:lpstr>
      <vt:lpstr>Slide 32</vt:lpstr>
      <vt:lpstr>The end of the story...</vt:lpstr>
      <vt:lpstr>Remember Our Goals Today...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System</dc:title>
  <dc:creator>Freya</dc:creator>
  <cp:lastModifiedBy>Freya Vos</cp:lastModifiedBy>
  <cp:revision>54</cp:revision>
  <dcterms:created xsi:type="dcterms:W3CDTF">2009-11-23T00:59:46Z</dcterms:created>
  <dcterms:modified xsi:type="dcterms:W3CDTF">2010-11-20T07:31:48Z</dcterms:modified>
</cp:coreProperties>
</file>