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8"/>
  </p:notesMasterIdLst>
  <p:handoutMasterIdLst>
    <p:handoutMasterId r:id="rId49"/>
  </p:handoutMasterIdLst>
  <p:sldIdLst>
    <p:sldId id="256" r:id="rId2"/>
    <p:sldId id="257" r:id="rId3"/>
    <p:sldId id="258" r:id="rId4"/>
    <p:sldId id="259" r:id="rId5"/>
    <p:sldId id="260" r:id="rId6"/>
    <p:sldId id="266" r:id="rId7"/>
    <p:sldId id="261" r:id="rId8"/>
    <p:sldId id="262" r:id="rId9"/>
    <p:sldId id="265"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Lst>
  <p:sldSz cx="14400213" cy="8999538"/>
  <p:notesSz cx="6858000" cy="9296400"/>
  <p:defaultTextStyle>
    <a:defPPr>
      <a:defRPr lang="en-US"/>
    </a:defPPr>
    <a:lvl1pPr marL="0" algn="l" defTabSz="561554" rtl="0" eaLnBrk="1" latinLnBrk="0" hangingPunct="1">
      <a:defRPr sz="2211" kern="1200">
        <a:solidFill>
          <a:schemeClr val="tx1"/>
        </a:solidFill>
        <a:latin typeface="+mn-lt"/>
        <a:ea typeface="+mn-ea"/>
        <a:cs typeface="+mn-cs"/>
      </a:defRPr>
    </a:lvl1pPr>
    <a:lvl2pPr marL="561554" algn="l" defTabSz="561554" rtl="0" eaLnBrk="1" latinLnBrk="0" hangingPunct="1">
      <a:defRPr sz="2211" kern="1200">
        <a:solidFill>
          <a:schemeClr val="tx1"/>
        </a:solidFill>
        <a:latin typeface="+mn-lt"/>
        <a:ea typeface="+mn-ea"/>
        <a:cs typeface="+mn-cs"/>
      </a:defRPr>
    </a:lvl2pPr>
    <a:lvl3pPr marL="1123107" algn="l" defTabSz="561554" rtl="0" eaLnBrk="1" latinLnBrk="0" hangingPunct="1">
      <a:defRPr sz="2211" kern="1200">
        <a:solidFill>
          <a:schemeClr val="tx1"/>
        </a:solidFill>
        <a:latin typeface="+mn-lt"/>
        <a:ea typeface="+mn-ea"/>
        <a:cs typeface="+mn-cs"/>
      </a:defRPr>
    </a:lvl3pPr>
    <a:lvl4pPr marL="1684661" algn="l" defTabSz="561554" rtl="0" eaLnBrk="1" latinLnBrk="0" hangingPunct="1">
      <a:defRPr sz="2211" kern="1200">
        <a:solidFill>
          <a:schemeClr val="tx1"/>
        </a:solidFill>
        <a:latin typeface="+mn-lt"/>
        <a:ea typeface="+mn-ea"/>
        <a:cs typeface="+mn-cs"/>
      </a:defRPr>
    </a:lvl4pPr>
    <a:lvl5pPr marL="2246214" algn="l" defTabSz="561554" rtl="0" eaLnBrk="1" latinLnBrk="0" hangingPunct="1">
      <a:defRPr sz="2211" kern="1200">
        <a:solidFill>
          <a:schemeClr val="tx1"/>
        </a:solidFill>
        <a:latin typeface="+mn-lt"/>
        <a:ea typeface="+mn-ea"/>
        <a:cs typeface="+mn-cs"/>
      </a:defRPr>
    </a:lvl5pPr>
    <a:lvl6pPr marL="2807768" algn="l" defTabSz="561554" rtl="0" eaLnBrk="1" latinLnBrk="0" hangingPunct="1">
      <a:defRPr sz="2211" kern="1200">
        <a:solidFill>
          <a:schemeClr val="tx1"/>
        </a:solidFill>
        <a:latin typeface="+mn-lt"/>
        <a:ea typeface="+mn-ea"/>
        <a:cs typeface="+mn-cs"/>
      </a:defRPr>
    </a:lvl6pPr>
    <a:lvl7pPr marL="3369321" algn="l" defTabSz="561554" rtl="0" eaLnBrk="1" latinLnBrk="0" hangingPunct="1">
      <a:defRPr sz="2211" kern="1200">
        <a:solidFill>
          <a:schemeClr val="tx1"/>
        </a:solidFill>
        <a:latin typeface="+mn-lt"/>
        <a:ea typeface="+mn-ea"/>
        <a:cs typeface="+mn-cs"/>
      </a:defRPr>
    </a:lvl7pPr>
    <a:lvl8pPr marL="3930875" algn="l" defTabSz="561554" rtl="0" eaLnBrk="1" latinLnBrk="0" hangingPunct="1">
      <a:defRPr sz="2211" kern="1200">
        <a:solidFill>
          <a:schemeClr val="tx1"/>
        </a:solidFill>
        <a:latin typeface="+mn-lt"/>
        <a:ea typeface="+mn-ea"/>
        <a:cs typeface="+mn-cs"/>
      </a:defRPr>
    </a:lvl8pPr>
    <a:lvl9pPr marL="4492428" algn="l" defTabSz="561554" rtl="0" eaLnBrk="1" latinLnBrk="0" hangingPunct="1">
      <a:defRPr sz="221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91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CA" dirty="0" smtClean="0"/>
              <a:t>Chemistry 12 Reaction Kinetics</a:t>
            </a:r>
            <a:endParaRPr lang="en-CA"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r>
              <a:rPr lang="en-CA" dirty="0" smtClean="0"/>
              <a:t>Unit 1</a:t>
            </a:r>
            <a:endParaRPr lang="en-CA"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r>
              <a:rPr lang="en-CA" dirty="0" smtClean="0"/>
              <a:t>Mrs. </a:t>
            </a:r>
            <a:r>
              <a:rPr lang="en-CA" dirty="0" err="1" smtClean="0"/>
              <a:t>Vos</a:t>
            </a:r>
            <a:endParaRPr lang="en-CA"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80285EB-C616-4114-A9DD-2B680CCA6B10}" type="slidenum">
              <a:rPr lang="en-CA" smtClean="0"/>
              <a:t>‹#›</a:t>
            </a:fld>
            <a:endParaRPr lang="en-CA"/>
          </a:p>
        </p:txBody>
      </p:sp>
    </p:spTree>
    <p:extLst>
      <p:ext uri="{BB962C8B-B14F-4D97-AF65-F5344CB8AC3E}">
        <p14:creationId xmlns:p14="http://schemas.microsoft.com/office/powerpoint/2010/main" val="2015911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C4C5520-6162-434F-A51A-70FF46BE70CD}" type="datetimeFigureOut">
              <a:rPr lang="en-CA" smtClean="0"/>
              <a:t>2019-01-25</a:t>
            </a:fld>
            <a:endParaRPr lang="en-CA"/>
          </a:p>
        </p:txBody>
      </p:sp>
      <p:sp>
        <p:nvSpPr>
          <p:cNvPr id="4" name="Slide Image Placeholder 3"/>
          <p:cNvSpPr>
            <a:spLocks noGrp="1" noRot="1" noChangeAspect="1"/>
          </p:cNvSpPr>
          <p:nvPr>
            <p:ph type="sldImg" idx="2"/>
          </p:nvPr>
        </p:nvSpPr>
        <p:spPr>
          <a:xfrm>
            <a:off x="919163" y="1162050"/>
            <a:ext cx="50196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26E2FCF-1D01-4275-92E1-153DE573CED9}" type="slidenum">
              <a:rPr lang="en-CA" smtClean="0"/>
              <a:t>‹#›</a:t>
            </a:fld>
            <a:endParaRPr lang="en-CA"/>
          </a:p>
        </p:txBody>
      </p:sp>
    </p:spTree>
    <p:extLst>
      <p:ext uri="{BB962C8B-B14F-4D97-AF65-F5344CB8AC3E}">
        <p14:creationId xmlns:p14="http://schemas.microsoft.com/office/powerpoint/2010/main" val="3480294628"/>
      </p:ext>
    </p:extLst>
  </p:cSld>
  <p:clrMap bg1="lt1" tx1="dk1" bg2="lt2" tx2="dk2" accent1="accent1" accent2="accent2" accent3="accent3" accent4="accent4" accent5="accent5" accent6="accent6" hlink="hlink" folHlink="folHlink"/>
  <p:notesStyle>
    <a:lvl1pPr marL="0" algn="l" defTabSz="1123107" rtl="0" eaLnBrk="1" latinLnBrk="0" hangingPunct="1">
      <a:defRPr sz="1474" kern="1200">
        <a:solidFill>
          <a:schemeClr val="tx1"/>
        </a:solidFill>
        <a:latin typeface="+mn-lt"/>
        <a:ea typeface="+mn-ea"/>
        <a:cs typeface="+mn-cs"/>
      </a:defRPr>
    </a:lvl1pPr>
    <a:lvl2pPr marL="561554" algn="l" defTabSz="1123107" rtl="0" eaLnBrk="1" latinLnBrk="0" hangingPunct="1">
      <a:defRPr sz="1474" kern="1200">
        <a:solidFill>
          <a:schemeClr val="tx1"/>
        </a:solidFill>
        <a:latin typeface="+mn-lt"/>
        <a:ea typeface="+mn-ea"/>
        <a:cs typeface="+mn-cs"/>
      </a:defRPr>
    </a:lvl2pPr>
    <a:lvl3pPr marL="1123107" algn="l" defTabSz="1123107" rtl="0" eaLnBrk="1" latinLnBrk="0" hangingPunct="1">
      <a:defRPr sz="1474" kern="1200">
        <a:solidFill>
          <a:schemeClr val="tx1"/>
        </a:solidFill>
        <a:latin typeface="+mn-lt"/>
        <a:ea typeface="+mn-ea"/>
        <a:cs typeface="+mn-cs"/>
      </a:defRPr>
    </a:lvl3pPr>
    <a:lvl4pPr marL="1684661" algn="l" defTabSz="1123107" rtl="0" eaLnBrk="1" latinLnBrk="0" hangingPunct="1">
      <a:defRPr sz="1474" kern="1200">
        <a:solidFill>
          <a:schemeClr val="tx1"/>
        </a:solidFill>
        <a:latin typeface="+mn-lt"/>
        <a:ea typeface="+mn-ea"/>
        <a:cs typeface="+mn-cs"/>
      </a:defRPr>
    </a:lvl4pPr>
    <a:lvl5pPr marL="2246214" algn="l" defTabSz="1123107" rtl="0" eaLnBrk="1" latinLnBrk="0" hangingPunct="1">
      <a:defRPr sz="1474" kern="1200">
        <a:solidFill>
          <a:schemeClr val="tx1"/>
        </a:solidFill>
        <a:latin typeface="+mn-lt"/>
        <a:ea typeface="+mn-ea"/>
        <a:cs typeface="+mn-cs"/>
      </a:defRPr>
    </a:lvl5pPr>
    <a:lvl6pPr marL="2807768" algn="l" defTabSz="1123107" rtl="0" eaLnBrk="1" latinLnBrk="0" hangingPunct="1">
      <a:defRPr sz="1474" kern="1200">
        <a:solidFill>
          <a:schemeClr val="tx1"/>
        </a:solidFill>
        <a:latin typeface="+mn-lt"/>
        <a:ea typeface="+mn-ea"/>
        <a:cs typeface="+mn-cs"/>
      </a:defRPr>
    </a:lvl6pPr>
    <a:lvl7pPr marL="3369321" algn="l" defTabSz="1123107" rtl="0" eaLnBrk="1" latinLnBrk="0" hangingPunct="1">
      <a:defRPr sz="1474" kern="1200">
        <a:solidFill>
          <a:schemeClr val="tx1"/>
        </a:solidFill>
        <a:latin typeface="+mn-lt"/>
        <a:ea typeface="+mn-ea"/>
        <a:cs typeface="+mn-cs"/>
      </a:defRPr>
    </a:lvl7pPr>
    <a:lvl8pPr marL="3930875" algn="l" defTabSz="1123107" rtl="0" eaLnBrk="1" latinLnBrk="0" hangingPunct="1">
      <a:defRPr sz="1474" kern="1200">
        <a:solidFill>
          <a:schemeClr val="tx1"/>
        </a:solidFill>
        <a:latin typeface="+mn-lt"/>
        <a:ea typeface="+mn-ea"/>
        <a:cs typeface="+mn-cs"/>
      </a:defRPr>
    </a:lvl8pPr>
    <a:lvl9pPr marL="4492428" algn="l" defTabSz="1123107" rtl="0" eaLnBrk="1" latinLnBrk="0" hangingPunct="1">
      <a:defRPr sz="14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a:t>
            </a:fld>
            <a:endParaRPr lang="en-CA"/>
          </a:p>
        </p:txBody>
      </p:sp>
    </p:spTree>
    <p:extLst>
      <p:ext uri="{BB962C8B-B14F-4D97-AF65-F5344CB8AC3E}">
        <p14:creationId xmlns:p14="http://schemas.microsoft.com/office/powerpoint/2010/main" val="300100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10</a:t>
            </a:fld>
            <a:endParaRPr lang="en-CA"/>
          </a:p>
        </p:txBody>
      </p:sp>
    </p:spTree>
    <p:extLst>
      <p:ext uri="{BB962C8B-B14F-4D97-AF65-F5344CB8AC3E}">
        <p14:creationId xmlns:p14="http://schemas.microsoft.com/office/powerpoint/2010/main" val="128201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11</a:t>
            </a:fld>
            <a:endParaRPr lang="en-CA"/>
          </a:p>
        </p:txBody>
      </p:sp>
    </p:spTree>
    <p:extLst>
      <p:ext uri="{BB962C8B-B14F-4D97-AF65-F5344CB8AC3E}">
        <p14:creationId xmlns:p14="http://schemas.microsoft.com/office/powerpoint/2010/main" val="358216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12</a:t>
            </a:fld>
            <a:endParaRPr lang="en-CA"/>
          </a:p>
        </p:txBody>
      </p:sp>
    </p:spTree>
    <p:extLst>
      <p:ext uri="{BB962C8B-B14F-4D97-AF65-F5344CB8AC3E}">
        <p14:creationId xmlns:p14="http://schemas.microsoft.com/office/powerpoint/2010/main" val="159054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13</a:t>
            </a:fld>
            <a:endParaRPr lang="en-CA"/>
          </a:p>
        </p:txBody>
      </p:sp>
    </p:spTree>
    <p:extLst>
      <p:ext uri="{BB962C8B-B14F-4D97-AF65-F5344CB8AC3E}">
        <p14:creationId xmlns:p14="http://schemas.microsoft.com/office/powerpoint/2010/main" val="287233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14</a:t>
            </a:fld>
            <a:endParaRPr lang="en-CA"/>
          </a:p>
        </p:txBody>
      </p:sp>
    </p:spTree>
    <p:extLst>
      <p:ext uri="{BB962C8B-B14F-4D97-AF65-F5344CB8AC3E}">
        <p14:creationId xmlns:p14="http://schemas.microsoft.com/office/powerpoint/2010/main" val="297798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15</a:t>
            </a:fld>
            <a:endParaRPr lang="en-CA"/>
          </a:p>
        </p:txBody>
      </p:sp>
    </p:spTree>
    <p:extLst>
      <p:ext uri="{BB962C8B-B14F-4D97-AF65-F5344CB8AC3E}">
        <p14:creationId xmlns:p14="http://schemas.microsoft.com/office/powerpoint/2010/main" val="31555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16</a:t>
            </a:fld>
            <a:endParaRPr lang="en-CA"/>
          </a:p>
        </p:txBody>
      </p:sp>
    </p:spTree>
    <p:extLst>
      <p:ext uri="{BB962C8B-B14F-4D97-AF65-F5344CB8AC3E}">
        <p14:creationId xmlns:p14="http://schemas.microsoft.com/office/powerpoint/2010/main" val="102162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17</a:t>
            </a:fld>
            <a:endParaRPr lang="en-CA"/>
          </a:p>
        </p:txBody>
      </p:sp>
    </p:spTree>
    <p:extLst>
      <p:ext uri="{BB962C8B-B14F-4D97-AF65-F5344CB8AC3E}">
        <p14:creationId xmlns:p14="http://schemas.microsoft.com/office/powerpoint/2010/main" val="199718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18</a:t>
            </a:fld>
            <a:endParaRPr lang="en-CA"/>
          </a:p>
        </p:txBody>
      </p:sp>
    </p:spTree>
    <p:extLst>
      <p:ext uri="{BB962C8B-B14F-4D97-AF65-F5344CB8AC3E}">
        <p14:creationId xmlns:p14="http://schemas.microsoft.com/office/powerpoint/2010/main" val="218207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19</a:t>
            </a:fld>
            <a:endParaRPr lang="en-CA"/>
          </a:p>
        </p:txBody>
      </p:sp>
    </p:spTree>
    <p:extLst>
      <p:ext uri="{BB962C8B-B14F-4D97-AF65-F5344CB8AC3E}">
        <p14:creationId xmlns:p14="http://schemas.microsoft.com/office/powerpoint/2010/main" val="393235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a:t>
            </a:fld>
            <a:endParaRPr lang="en-CA"/>
          </a:p>
        </p:txBody>
      </p:sp>
    </p:spTree>
    <p:extLst>
      <p:ext uri="{BB962C8B-B14F-4D97-AF65-F5344CB8AC3E}">
        <p14:creationId xmlns:p14="http://schemas.microsoft.com/office/powerpoint/2010/main" val="414700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20</a:t>
            </a:fld>
            <a:endParaRPr lang="en-CA"/>
          </a:p>
        </p:txBody>
      </p:sp>
    </p:spTree>
    <p:extLst>
      <p:ext uri="{BB962C8B-B14F-4D97-AF65-F5344CB8AC3E}">
        <p14:creationId xmlns:p14="http://schemas.microsoft.com/office/powerpoint/2010/main" val="34068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21</a:t>
            </a:fld>
            <a:endParaRPr lang="en-CA"/>
          </a:p>
        </p:txBody>
      </p:sp>
    </p:spTree>
    <p:extLst>
      <p:ext uri="{BB962C8B-B14F-4D97-AF65-F5344CB8AC3E}">
        <p14:creationId xmlns:p14="http://schemas.microsoft.com/office/powerpoint/2010/main" val="30971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22</a:t>
            </a:fld>
            <a:endParaRPr lang="en-CA"/>
          </a:p>
        </p:txBody>
      </p:sp>
    </p:spTree>
    <p:extLst>
      <p:ext uri="{BB962C8B-B14F-4D97-AF65-F5344CB8AC3E}">
        <p14:creationId xmlns:p14="http://schemas.microsoft.com/office/powerpoint/2010/main" val="40849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23</a:t>
            </a:fld>
            <a:endParaRPr lang="en-CA"/>
          </a:p>
        </p:txBody>
      </p:sp>
    </p:spTree>
    <p:extLst>
      <p:ext uri="{BB962C8B-B14F-4D97-AF65-F5344CB8AC3E}">
        <p14:creationId xmlns:p14="http://schemas.microsoft.com/office/powerpoint/2010/main" val="212798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24</a:t>
            </a:fld>
            <a:endParaRPr lang="en-CA"/>
          </a:p>
        </p:txBody>
      </p:sp>
    </p:spTree>
    <p:extLst>
      <p:ext uri="{BB962C8B-B14F-4D97-AF65-F5344CB8AC3E}">
        <p14:creationId xmlns:p14="http://schemas.microsoft.com/office/powerpoint/2010/main" val="2824570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25</a:t>
            </a:fld>
            <a:endParaRPr lang="en-CA"/>
          </a:p>
        </p:txBody>
      </p:sp>
    </p:spTree>
    <p:extLst>
      <p:ext uri="{BB962C8B-B14F-4D97-AF65-F5344CB8AC3E}">
        <p14:creationId xmlns:p14="http://schemas.microsoft.com/office/powerpoint/2010/main" val="366702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26</a:t>
            </a:fld>
            <a:endParaRPr lang="en-CA"/>
          </a:p>
        </p:txBody>
      </p:sp>
    </p:spTree>
    <p:extLst>
      <p:ext uri="{BB962C8B-B14F-4D97-AF65-F5344CB8AC3E}">
        <p14:creationId xmlns:p14="http://schemas.microsoft.com/office/powerpoint/2010/main" val="3432182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27</a:t>
            </a:fld>
            <a:endParaRPr lang="en-CA"/>
          </a:p>
        </p:txBody>
      </p:sp>
    </p:spTree>
    <p:extLst>
      <p:ext uri="{BB962C8B-B14F-4D97-AF65-F5344CB8AC3E}">
        <p14:creationId xmlns:p14="http://schemas.microsoft.com/office/powerpoint/2010/main" val="270073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28</a:t>
            </a:fld>
            <a:endParaRPr lang="en-CA"/>
          </a:p>
        </p:txBody>
      </p:sp>
    </p:spTree>
    <p:extLst>
      <p:ext uri="{BB962C8B-B14F-4D97-AF65-F5344CB8AC3E}">
        <p14:creationId xmlns:p14="http://schemas.microsoft.com/office/powerpoint/2010/main" val="2348103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29</a:t>
            </a:fld>
            <a:endParaRPr lang="en-CA"/>
          </a:p>
        </p:txBody>
      </p:sp>
    </p:spTree>
    <p:extLst>
      <p:ext uri="{BB962C8B-B14F-4D97-AF65-F5344CB8AC3E}">
        <p14:creationId xmlns:p14="http://schemas.microsoft.com/office/powerpoint/2010/main" val="318367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a:t>
            </a:fld>
            <a:endParaRPr lang="en-CA"/>
          </a:p>
        </p:txBody>
      </p:sp>
    </p:spTree>
    <p:extLst>
      <p:ext uri="{BB962C8B-B14F-4D97-AF65-F5344CB8AC3E}">
        <p14:creationId xmlns:p14="http://schemas.microsoft.com/office/powerpoint/2010/main" val="2026278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30</a:t>
            </a:fld>
            <a:endParaRPr lang="en-CA"/>
          </a:p>
        </p:txBody>
      </p:sp>
    </p:spTree>
    <p:extLst>
      <p:ext uri="{BB962C8B-B14F-4D97-AF65-F5344CB8AC3E}">
        <p14:creationId xmlns:p14="http://schemas.microsoft.com/office/powerpoint/2010/main" val="120942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31</a:t>
            </a:fld>
            <a:endParaRPr lang="en-CA"/>
          </a:p>
        </p:txBody>
      </p:sp>
    </p:spTree>
    <p:extLst>
      <p:ext uri="{BB962C8B-B14F-4D97-AF65-F5344CB8AC3E}">
        <p14:creationId xmlns:p14="http://schemas.microsoft.com/office/powerpoint/2010/main" val="3417376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32</a:t>
            </a:fld>
            <a:endParaRPr lang="en-CA"/>
          </a:p>
        </p:txBody>
      </p:sp>
    </p:spTree>
    <p:extLst>
      <p:ext uri="{BB962C8B-B14F-4D97-AF65-F5344CB8AC3E}">
        <p14:creationId xmlns:p14="http://schemas.microsoft.com/office/powerpoint/2010/main" val="1825064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33</a:t>
            </a:fld>
            <a:endParaRPr lang="en-CA"/>
          </a:p>
        </p:txBody>
      </p:sp>
    </p:spTree>
    <p:extLst>
      <p:ext uri="{BB962C8B-B14F-4D97-AF65-F5344CB8AC3E}">
        <p14:creationId xmlns:p14="http://schemas.microsoft.com/office/powerpoint/2010/main" val="3725412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34</a:t>
            </a:fld>
            <a:endParaRPr lang="en-CA"/>
          </a:p>
        </p:txBody>
      </p:sp>
    </p:spTree>
    <p:extLst>
      <p:ext uri="{BB962C8B-B14F-4D97-AF65-F5344CB8AC3E}">
        <p14:creationId xmlns:p14="http://schemas.microsoft.com/office/powerpoint/2010/main" val="3582229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35</a:t>
            </a:fld>
            <a:endParaRPr lang="en-CA"/>
          </a:p>
        </p:txBody>
      </p:sp>
    </p:spTree>
    <p:extLst>
      <p:ext uri="{BB962C8B-B14F-4D97-AF65-F5344CB8AC3E}">
        <p14:creationId xmlns:p14="http://schemas.microsoft.com/office/powerpoint/2010/main" val="53446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36</a:t>
            </a:fld>
            <a:endParaRPr lang="en-CA"/>
          </a:p>
        </p:txBody>
      </p:sp>
    </p:spTree>
    <p:extLst>
      <p:ext uri="{BB962C8B-B14F-4D97-AF65-F5344CB8AC3E}">
        <p14:creationId xmlns:p14="http://schemas.microsoft.com/office/powerpoint/2010/main" val="3038184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37</a:t>
            </a:fld>
            <a:endParaRPr lang="en-CA"/>
          </a:p>
        </p:txBody>
      </p:sp>
    </p:spTree>
    <p:extLst>
      <p:ext uri="{BB962C8B-B14F-4D97-AF65-F5344CB8AC3E}">
        <p14:creationId xmlns:p14="http://schemas.microsoft.com/office/powerpoint/2010/main" val="2251997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38</a:t>
            </a:fld>
            <a:endParaRPr lang="en-CA"/>
          </a:p>
        </p:txBody>
      </p:sp>
    </p:spTree>
    <p:extLst>
      <p:ext uri="{BB962C8B-B14F-4D97-AF65-F5344CB8AC3E}">
        <p14:creationId xmlns:p14="http://schemas.microsoft.com/office/powerpoint/2010/main" val="3450186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39</a:t>
            </a:fld>
            <a:endParaRPr lang="en-CA"/>
          </a:p>
        </p:txBody>
      </p:sp>
    </p:spTree>
    <p:extLst>
      <p:ext uri="{BB962C8B-B14F-4D97-AF65-F5344CB8AC3E}">
        <p14:creationId xmlns:p14="http://schemas.microsoft.com/office/powerpoint/2010/main" val="238847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a:t>
            </a:fld>
            <a:endParaRPr lang="en-CA"/>
          </a:p>
        </p:txBody>
      </p:sp>
    </p:spTree>
    <p:extLst>
      <p:ext uri="{BB962C8B-B14F-4D97-AF65-F5344CB8AC3E}">
        <p14:creationId xmlns:p14="http://schemas.microsoft.com/office/powerpoint/2010/main" val="3139647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40</a:t>
            </a:fld>
            <a:endParaRPr lang="en-CA"/>
          </a:p>
        </p:txBody>
      </p:sp>
    </p:spTree>
    <p:extLst>
      <p:ext uri="{BB962C8B-B14F-4D97-AF65-F5344CB8AC3E}">
        <p14:creationId xmlns:p14="http://schemas.microsoft.com/office/powerpoint/2010/main" val="1531953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41</a:t>
            </a:fld>
            <a:endParaRPr lang="en-CA"/>
          </a:p>
        </p:txBody>
      </p:sp>
    </p:spTree>
    <p:extLst>
      <p:ext uri="{BB962C8B-B14F-4D97-AF65-F5344CB8AC3E}">
        <p14:creationId xmlns:p14="http://schemas.microsoft.com/office/powerpoint/2010/main" val="414068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42</a:t>
            </a:fld>
            <a:endParaRPr lang="en-CA"/>
          </a:p>
        </p:txBody>
      </p:sp>
    </p:spTree>
    <p:extLst>
      <p:ext uri="{BB962C8B-B14F-4D97-AF65-F5344CB8AC3E}">
        <p14:creationId xmlns:p14="http://schemas.microsoft.com/office/powerpoint/2010/main" val="3598269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43</a:t>
            </a:fld>
            <a:endParaRPr lang="en-CA"/>
          </a:p>
        </p:txBody>
      </p:sp>
    </p:spTree>
    <p:extLst>
      <p:ext uri="{BB962C8B-B14F-4D97-AF65-F5344CB8AC3E}">
        <p14:creationId xmlns:p14="http://schemas.microsoft.com/office/powerpoint/2010/main" val="1688283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44</a:t>
            </a:fld>
            <a:endParaRPr lang="en-CA"/>
          </a:p>
        </p:txBody>
      </p:sp>
    </p:spTree>
    <p:extLst>
      <p:ext uri="{BB962C8B-B14F-4D97-AF65-F5344CB8AC3E}">
        <p14:creationId xmlns:p14="http://schemas.microsoft.com/office/powerpoint/2010/main" val="1889137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45</a:t>
            </a:fld>
            <a:endParaRPr lang="en-CA"/>
          </a:p>
        </p:txBody>
      </p:sp>
    </p:spTree>
    <p:extLst>
      <p:ext uri="{BB962C8B-B14F-4D97-AF65-F5344CB8AC3E}">
        <p14:creationId xmlns:p14="http://schemas.microsoft.com/office/powerpoint/2010/main" val="1347336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46</a:t>
            </a:fld>
            <a:endParaRPr lang="en-CA"/>
          </a:p>
        </p:txBody>
      </p:sp>
    </p:spTree>
    <p:extLst>
      <p:ext uri="{BB962C8B-B14F-4D97-AF65-F5344CB8AC3E}">
        <p14:creationId xmlns:p14="http://schemas.microsoft.com/office/powerpoint/2010/main" val="165821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5</a:t>
            </a:fld>
            <a:endParaRPr lang="en-CA"/>
          </a:p>
        </p:txBody>
      </p:sp>
    </p:spTree>
    <p:extLst>
      <p:ext uri="{BB962C8B-B14F-4D97-AF65-F5344CB8AC3E}">
        <p14:creationId xmlns:p14="http://schemas.microsoft.com/office/powerpoint/2010/main" val="18873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6</a:t>
            </a:fld>
            <a:endParaRPr lang="en-CA"/>
          </a:p>
        </p:txBody>
      </p:sp>
    </p:spTree>
    <p:extLst>
      <p:ext uri="{BB962C8B-B14F-4D97-AF65-F5344CB8AC3E}">
        <p14:creationId xmlns:p14="http://schemas.microsoft.com/office/powerpoint/2010/main" val="102981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7</a:t>
            </a:fld>
            <a:endParaRPr lang="en-CA"/>
          </a:p>
        </p:txBody>
      </p:sp>
    </p:spTree>
    <p:extLst>
      <p:ext uri="{BB962C8B-B14F-4D97-AF65-F5344CB8AC3E}">
        <p14:creationId xmlns:p14="http://schemas.microsoft.com/office/powerpoint/2010/main" val="136503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8</a:t>
            </a:fld>
            <a:endParaRPr lang="en-CA"/>
          </a:p>
        </p:txBody>
      </p:sp>
    </p:spTree>
    <p:extLst>
      <p:ext uri="{BB962C8B-B14F-4D97-AF65-F5344CB8AC3E}">
        <p14:creationId xmlns:p14="http://schemas.microsoft.com/office/powerpoint/2010/main" val="321245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1162050"/>
            <a:ext cx="50196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26E2FCF-1D01-4275-92E1-153DE573CED9}" type="slidenum">
              <a:rPr lang="en-CA" smtClean="0"/>
              <a:t>9</a:t>
            </a:fld>
            <a:endParaRPr lang="en-CA"/>
          </a:p>
        </p:txBody>
      </p:sp>
    </p:spTree>
    <p:extLst>
      <p:ext uri="{BB962C8B-B14F-4D97-AF65-F5344CB8AC3E}">
        <p14:creationId xmlns:p14="http://schemas.microsoft.com/office/powerpoint/2010/main" val="134562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5687" y="1052831"/>
            <a:ext cx="10201418" cy="3335040"/>
          </a:xfrm>
        </p:spPr>
        <p:txBody>
          <a:bodyPr bIns="0" anchor="b">
            <a:normAutofit/>
          </a:bodyPr>
          <a:lstStyle>
            <a:lvl1pPr algn="l">
              <a:defRPr sz="7795"/>
            </a:lvl1pPr>
          </a:lstStyle>
          <a:p>
            <a:r>
              <a:rPr lang="en-US" smtClean="0"/>
              <a:t>Click to edit Master title style</a:t>
            </a:r>
            <a:endParaRPr lang="en-US" dirty="0"/>
          </a:p>
        </p:txBody>
      </p:sp>
      <p:sp>
        <p:nvSpPr>
          <p:cNvPr id="3" name="Subtitle 2"/>
          <p:cNvSpPr>
            <a:spLocks noGrp="1"/>
          </p:cNvSpPr>
          <p:nvPr>
            <p:ph type="subTitle" idx="1"/>
          </p:nvPr>
        </p:nvSpPr>
        <p:spPr>
          <a:xfrm>
            <a:off x="2855688" y="4633889"/>
            <a:ext cx="10201417" cy="1282901"/>
          </a:xfrm>
        </p:spPr>
        <p:txBody>
          <a:bodyPr tIns="91440" bIns="91440">
            <a:normAutofit/>
          </a:bodyPr>
          <a:lstStyle>
            <a:lvl1pPr marL="0" indent="0" algn="l">
              <a:buNone/>
              <a:defRPr sz="2126" b="0" cap="all" baseline="0">
                <a:solidFill>
                  <a:schemeClr val="tx1"/>
                </a:solidFill>
              </a:defRPr>
            </a:lvl1pPr>
            <a:lvl2pPr marL="539999" indent="0" algn="ctr">
              <a:buNone/>
              <a:defRPr sz="2126"/>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5" name="Footer Placeholder 4"/>
          <p:cNvSpPr>
            <a:spLocks noGrp="1"/>
          </p:cNvSpPr>
          <p:nvPr>
            <p:ph type="ftr" sz="quarter" idx="11"/>
          </p:nvPr>
        </p:nvSpPr>
        <p:spPr>
          <a:xfrm>
            <a:off x="2854176" y="432140"/>
            <a:ext cx="5874790" cy="405755"/>
          </a:xfrm>
        </p:spPr>
        <p:txBody>
          <a:bodyPr/>
          <a:lstStyle/>
          <a:p>
            <a:endParaRPr lang="en-US" dirty="0"/>
          </a:p>
        </p:txBody>
      </p:sp>
      <p:sp>
        <p:nvSpPr>
          <p:cNvPr id="6" name="Slide Number Placeholder 5"/>
          <p:cNvSpPr>
            <a:spLocks noGrp="1"/>
          </p:cNvSpPr>
          <p:nvPr>
            <p:ph type="sldNum" sz="quarter" idx="12"/>
          </p:nvPr>
        </p:nvSpPr>
        <p:spPr>
          <a:xfrm>
            <a:off x="1698054" y="1048467"/>
            <a:ext cx="957911" cy="660830"/>
          </a:xfrm>
        </p:spPr>
        <p:txBody>
          <a:bodyPr/>
          <a:lstStyle/>
          <a:p>
            <a:fld id="{6D22F896-40B5-4ADD-8801-0D06FADFA095}" type="slidenum">
              <a:rPr lang="en-US" smtClean="0"/>
              <a:t>‹#›</a:t>
            </a:fld>
            <a:endParaRPr lang="en-US" dirty="0"/>
          </a:p>
        </p:txBody>
      </p:sp>
      <p:cxnSp>
        <p:nvCxnSpPr>
          <p:cNvPr id="15" name="Straight Connector 14"/>
          <p:cNvCxnSpPr/>
          <p:nvPr/>
        </p:nvCxnSpPr>
        <p:spPr>
          <a:xfrm>
            <a:off x="2855688" y="4630395"/>
            <a:ext cx="1020141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579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717225" y="2423876"/>
            <a:ext cx="113476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904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48721" y="1048468"/>
            <a:ext cx="1908385" cy="61150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06331" y="1048468"/>
            <a:ext cx="9246786" cy="611502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1148721" y="1048468"/>
            <a:ext cx="0" cy="6115026"/>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516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717225" y="2423876"/>
            <a:ext cx="113476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784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7630" y="2304514"/>
            <a:ext cx="10208601" cy="2477497"/>
          </a:xfrm>
        </p:spPr>
        <p:txBody>
          <a:bodyPr anchor="b">
            <a:normAutofit/>
          </a:bodyPr>
          <a:lstStyle>
            <a:lvl1pPr algn="l">
              <a:defRPr sz="4252"/>
            </a:lvl1pPr>
          </a:lstStyle>
          <a:p>
            <a:r>
              <a:rPr lang="en-US" smtClean="0"/>
              <a:t>Click to edit Master title style</a:t>
            </a:r>
            <a:endParaRPr lang="en-US" dirty="0"/>
          </a:p>
        </p:txBody>
      </p:sp>
      <p:sp>
        <p:nvSpPr>
          <p:cNvPr id="3" name="Text Placeholder 2"/>
          <p:cNvSpPr>
            <a:spLocks noGrp="1"/>
          </p:cNvSpPr>
          <p:nvPr>
            <p:ph type="body" idx="1"/>
          </p:nvPr>
        </p:nvSpPr>
        <p:spPr>
          <a:xfrm>
            <a:off x="1717630" y="4994751"/>
            <a:ext cx="10193591" cy="1329235"/>
          </a:xfrm>
        </p:spPr>
        <p:txBody>
          <a:bodyPr tIns="91440">
            <a:normAutofit/>
          </a:bodyPr>
          <a:lstStyle>
            <a:lvl1pPr marL="0" indent="0" algn="l">
              <a:buNone/>
              <a:defRPr sz="2126">
                <a:solidFill>
                  <a:schemeClr val="tx1"/>
                </a:solidFill>
              </a:defRPr>
            </a:lvl1pPr>
            <a:lvl2pPr marL="539999" indent="0">
              <a:buNone/>
              <a:defRPr sz="2126">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717630" y="4993162"/>
            <a:ext cx="101935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118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1700" y="1056231"/>
            <a:ext cx="11345406" cy="139009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09471" y="2638813"/>
            <a:ext cx="5486481" cy="45254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75432" y="2647296"/>
            <a:ext cx="5486481" cy="4516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717225" y="2423876"/>
            <a:ext cx="113476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311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09307" y="1055279"/>
            <a:ext cx="11347799" cy="13861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709306" y="2650191"/>
            <a:ext cx="5486481" cy="1052365"/>
          </a:xfrm>
        </p:spPr>
        <p:txBody>
          <a:bodyPr anchor="b">
            <a:normAutofit/>
          </a:bodyPr>
          <a:lstStyle>
            <a:lvl1pPr marL="0" indent="0">
              <a:lnSpc>
                <a:spcPct val="100000"/>
              </a:lnSpc>
              <a:buNone/>
              <a:defRPr sz="2598" b="0" cap="all" baseline="0">
                <a:solidFill>
                  <a:schemeClr val="accent1"/>
                </a:solidFill>
              </a:defRPr>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n-US" smtClean="0"/>
              <a:t>Edit Master text styles</a:t>
            </a:r>
          </a:p>
        </p:txBody>
      </p:sp>
      <p:sp>
        <p:nvSpPr>
          <p:cNvPr id="4" name="Content Placeholder 3"/>
          <p:cNvSpPr>
            <a:spLocks noGrp="1"/>
          </p:cNvSpPr>
          <p:nvPr>
            <p:ph sz="half" idx="2"/>
          </p:nvPr>
        </p:nvSpPr>
        <p:spPr>
          <a:xfrm>
            <a:off x="1709306" y="3706200"/>
            <a:ext cx="5486481" cy="34702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73768" y="2654724"/>
            <a:ext cx="5486481" cy="1052750"/>
          </a:xfrm>
        </p:spPr>
        <p:txBody>
          <a:bodyPr anchor="b">
            <a:normAutofit/>
          </a:bodyPr>
          <a:lstStyle>
            <a:lvl1pPr marL="0" indent="0">
              <a:lnSpc>
                <a:spcPct val="100000"/>
              </a:lnSpc>
              <a:buNone/>
              <a:defRPr sz="2598" b="0" cap="all" baseline="0">
                <a:solidFill>
                  <a:schemeClr val="accent1"/>
                </a:solidFill>
              </a:defRPr>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n-US" smtClean="0"/>
              <a:t>Edit Master text styles</a:t>
            </a:r>
          </a:p>
        </p:txBody>
      </p:sp>
      <p:sp>
        <p:nvSpPr>
          <p:cNvPr id="6" name="Content Placeholder 5"/>
          <p:cNvSpPr>
            <a:spLocks noGrp="1"/>
          </p:cNvSpPr>
          <p:nvPr>
            <p:ph sz="quarter" idx="4"/>
          </p:nvPr>
        </p:nvSpPr>
        <p:spPr>
          <a:xfrm>
            <a:off x="7573768" y="3702555"/>
            <a:ext cx="5486481" cy="34609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717225" y="2423876"/>
            <a:ext cx="113476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1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717225" y="2423876"/>
            <a:ext cx="113476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862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932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330" y="1048468"/>
            <a:ext cx="3865922" cy="2948821"/>
          </a:xfrm>
        </p:spPr>
        <p:txBody>
          <a:bodyPr anchor="b">
            <a:normAutofit/>
          </a:bodyPr>
          <a:lstStyle>
            <a:lvl1pPr algn="l">
              <a:defRPr sz="2835"/>
            </a:lvl1pPr>
          </a:lstStyle>
          <a:p>
            <a:r>
              <a:rPr lang="en-US" smtClean="0"/>
              <a:t>Click to edit Master title style</a:t>
            </a:r>
            <a:endParaRPr lang="en-US" dirty="0"/>
          </a:p>
        </p:txBody>
      </p:sp>
      <p:sp>
        <p:nvSpPr>
          <p:cNvPr id="3" name="Content Placeholder 2"/>
          <p:cNvSpPr>
            <a:spLocks noGrp="1"/>
          </p:cNvSpPr>
          <p:nvPr>
            <p:ph idx="1"/>
          </p:nvPr>
        </p:nvSpPr>
        <p:spPr>
          <a:xfrm>
            <a:off x="5957230" y="1048469"/>
            <a:ext cx="7101448" cy="6113631"/>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06330" y="4206466"/>
            <a:ext cx="3868183" cy="2950217"/>
          </a:xfrm>
        </p:spPr>
        <p:txBody>
          <a:bodyPr/>
          <a:lstStyle>
            <a:lvl1pPr marL="0" indent="0" algn="l">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710592" y="4206465"/>
            <a:ext cx="386165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075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8831691" y="632737"/>
            <a:ext cx="4812512" cy="6757004"/>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714048" y="1482224"/>
            <a:ext cx="6534342" cy="2402218"/>
          </a:xfrm>
        </p:spPr>
        <p:txBody>
          <a:bodyPr anchor="b">
            <a:normAutofit/>
          </a:bodyPr>
          <a:lstStyle>
            <a:lvl1pPr>
              <a:defRPr sz="37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595878" y="1473078"/>
            <a:ext cx="3296707" cy="5073659"/>
          </a:xfrm>
          <a:solidFill>
            <a:schemeClr val="bg1">
              <a:lumMod val="85000"/>
            </a:schemeClr>
          </a:solidFill>
          <a:ln w="9525" cap="sq">
            <a:noFill/>
            <a:miter lim="800000"/>
          </a:ln>
          <a:effectLst/>
        </p:spPr>
        <p:txBody>
          <a:bodyPr anchor="t"/>
          <a:lstStyle>
            <a:lvl1pPr marL="0" indent="0" algn="ctr">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n-US" smtClean="0"/>
              <a:t>Click icon to add picture</a:t>
            </a:r>
            <a:endParaRPr lang="en-US" dirty="0"/>
          </a:p>
        </p:txBody>
      </p:sp>
      <p:sp>
        <p:nvSpPr>
          <p:cNvPr id="4" name="Text Placeholder 3"/>
          <p:cNvSpPr>
            <a:spLocks noGrp="1"/>
          </p:cNvSpPr>
          <p:nvPr>
            <p:ph type="body" sz="half" idx="2"/>
          </p:nvPr>
        </p:nvSpPr>
        <p:spPr>
          <a:xfrm>
            <a:off x="1713012" y="4128386"/>
            <a:ext cx="6524983" cy="2629448"/>
          </a:xfrm>
        </p:spPr>
        <p:txBody>
          <a:bodyPr>
            <a:normAutofit/>
          </a:bodyPr>
          <a:lstStyle>
            <a:lvl1pPr marL="0" indent="0" algn="l">
              <a:buNone/>
              <a:defRPr sz="2126"/>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n-US" smtClean="0"/>
              <a:t>Edit Master text styles</a:t>
            </a:r>
          </a:p>
        </p:txBody>
      </p:sp>
      <p:sp>
        <p:nvSpPr>
          <p:cNvPr id="5" name="Date Placeholder 4"/>
          <p:cNvSpPr>
            <a:spLocks noGrp="1"/>
          </p:cNvSpPr>
          <p:nvPr>
            <p:ph type="dt" sz="half" idx="10"/>
          </p:nvPr>
        </p:nvSpPr>
        <p:spPr>
          <a:xfrm>
            <a:off x="1709532" y="7177921"/>
            <a:ext cx="6528464" cy="420087"/>
          </a:xfrm>
        </p:spPr>
        <p:txBody>
          <a:bodyPr/>
          <a:lstStyle>
            <a:lvl1pPr algn="l">
              <a:defRPr/>
            </a:lvl1pPr>
          </a:lstStyle>
          <a:p>
            <a:fld id="{48A87A34-81AB-432B-8DAE-1953F412C126}" type="datetimeFigureOut">
              <a:rPr lang="en-US" smtClean="0"/>
              <a:pPr/>
              <a:t>1/25/2019</a:t>
            </a:fld>
            <a:endParaRPr lang="en-US" dirty="0"/>
          </a:p>
        </p:txBody>
      </p:sp>
      <p:sp>
        <p:nvSpPr>
          <p:cNvPr id="6" name="Footer Placeholder 5"/>
          <p:cNvSpPr>
            <a:spLocks noGrp="1"/>
          </p:cNvSpPr>
          <p:nvPr>
            <p:ph type="ftr" sz="quarter" idx="11"/>
          </p:nvPr>
        </p:nvSpPr>
        <p:spPr>
          <a:xfrm>
            <a:off x="1709531" y="418142"/>
            <a:ext cx="6544590" cy="421148"/>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709532" y="4125254"/>
            <a:ext cx="652846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044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650096"/>
            <a:ext cx="14400213" cy="538809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8039587"/>
            <a:ext cx="14400213" cy="974950"/>
          </a:xfrm>
          <a:prstGeom prst="rect">
            <a:avLst/>
          </a:prstGeom>
        </p:spPr>
      </p:pic>
      <p:sp>
        <p:nvSpPr>
          <p:cNvPr id="2" name="Title Placeholder 1"/>
          <p:cNvSpPr>
            <a:spLocks noGrp="1"/>
          </p:cNvSpPr>
          <p:nvPr>
            <p:ph type="title"/>
          </p:nvPr>
        </p:nvSpPr>
        <p:spPr>
          <a:xfrm>
            <a:off x="1714489" y="1055746"/>
            <a:ext cx="11342619" cy="137687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14489" y="2645182"/>
            <a:ext cx="11342619" cy="45281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22343" y="433535"/>
            <a:ext cx="4134764" cy="405755"/>
          </a:xfrm>
          <a:prstGeom prst="rect">
            <a:avLst/>
          </a:prstGeom>
        </p:spPr>
        <p:txBody>
          <a:bodyPr vert="horz" lIns="91440" tIns="45720" rIns="91440" bIns="45720" rtlCol="0" anchor="ctr"/>
          <a:lstStyle>
            <a:lvl1pPr algn="r">
              <a:defRPr sz="1181">
                <a:solidFill>
                  <a:schemeClr val="tx1">
                    <a:tint val="75000"/>
                  </a:schemeClr>
                </a:solidFill>
              </a:defRPr>
            </a:lvl1pPr>
          </a:lstStyle>
          <a:p>
            <a:fld id="{48A87A34-81AB-432B-8DAE-1953F412C126}" type="datetimeFigureOut">
              <a:rPr lang="en-US" smtClean="0"/>
              <a:pPr/>
              <a:t>1/25/2019</a:t>
            </a:fld>
            <a:endParaRPr lang="en-US" dirty="0"/>
          </a:p>
        </p:txBody>
      </p:sp>
      <p:sp>
        <p:nvSpPr>
          <p:cNvPr id="5" name="Footer Placeholder 4"/>
          <p:cNvSpPr>
            <a:spLocks noGrp="1"/>
          </p:cNvSpPr>
          <p:nvPr>
            <p:ph type="ftr" sz="quarter" idx="3"/>
          </p:nvPr>
        </p:nvSpPr>
        <p:spPr>
          <a:xfrm>
            <a:off x="1714489" y="432140"/>
            <a:ext cx="7014477" cy="405755"/>
          </a:xfrm>
          <a:prstGeom prst="rect">
            <a:avLst/>
          </a:prstGeom>
        </p:spPr>
        <p:txBody>
          <a:bodyPr vert="horz" lIns="91440" tIns="45720" rIns="91440" bIns="45720" rtlCol="0" anchor="ctr"/>
          <a:lstStyle>
            <a:lvl1pPr algn="l">
              <a:defRPr sz="118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67009" y="1048467"/>
            <a:ext cx="957911" cy="660830"/>
          </a:xfrm>
          <a:prstGeom prst="rect">
            <a:avLst/>
          </a:prstGeom>
        </p:spPr>
        <p:txBody>
          <a:bodyPr vert="horz" lIns="91440" tIns="45720" rIns="91440" bIns="45720" rtlCol="0" anchor="t"/>
          <a:lstStyle>
            <a:lvl1pPr algn="r">
              <a:defRPr sz="3307">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8042124"/>
            <a:ext cx="144002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070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79998" rtl="0" eaLnBrk="1" latinLnBrk="0" hangingPunct="1">
        <a:lnSpc>
          <a:spcPct val="90000"/>
        </a:lnSpc>
        <a:spcBef>
          <a:spcPct val="0"/>
        </a:spcBef>
        <a:buNone/>
        <a:defRPr sz="3780" b="0" i="0" kern="1200" cap="all">
          <a:solidFill>
            <a:schemeClr val="tx1"/>
          </a:solidFill>
          <a:effectLst/>
          <a:latin typeface="+mj-lt"/>
          <a:ea typeface="+mj-ea"/>
          <a:cs typeface="+mj-cs"/>
        </a:defRPr>
      </a:lvl1pPr>
    </p:titleStyle>
    <p:bodyStyle>
      <a:lvl1pPr marL="269999" indent="-269999" algn="l" defTabSz="1079998" rtl="0" eaLnBrk="1" latinLnBrk="0" hangingPunct="1">
        <a:lnSpc>
          <a:spcPct val="120000"/>
        </a:lnSpc>
        <a:spcBef>
          <a:spcPts val="1181"/>
        </a:spcBef>
        <a:buClr>
          <a:schemeClr val="accent1"/>
        </a:buClr>
        <a:buSzPct val="100000"/>
        <a:buFont typeface="Arial" panose="020B0604020202020204" pitchFamily="34" charset="0"/>
        <a:buChar char="•"/>
        <a:defRPr sz="2362" kern="1200">
          <a:solidFill>
            <a:schemeClr val="tx1"/>
          </a:solidFill>
          <a:effectLst/>
          <a:latin typeface="+mn-lt"/>
          <a:ea typeface="+mn-ea"/>
          <a:cs typeface="+mn-cs"/>
        </a:defRPr>
      </a:lvl1pPr>
      <a:lvl2pPr marL="809998"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2126" kern="1200" cap="none" baseline="0">
          <a:solidFill>
            <a:schemeClr val="tx1"/>
          </a:solidFill>
          <a:effectLst/>
          <a:latin typeface="+mn-lt"/>
          <a:ea typeface="+mn-ea"/>
          <a:cs typeface="+mn-cs"/>
        </a:defRPr>
      </a:lvl2pPr>
      <a:lvl3pPr marL="1349997"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890" kern="1200">
          <a:solidFill>
            <a:schemeClr val="tx1"/>
          </a:solidFill>
          <a:effectLst/>
          <a:latin typeface="+mn-lt"/>
          <a:ea typeface="+mn-ea"/>
          <a:cs typeface="+mn-cs"/>
        </a:defRPr>
      </a:lvl3pPr>
      <a:lvl4pPr marL="1889996"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654" kern="1200" cap="none" baseline="0">
          <a:solidFill>
            <a:schemeClr val="tx1"/>
          </a:solidFill>
          <a:effectLst/>
          <a:latin typeface="+mn-lt"/>
          <a:ea typeface="+mn-ea"/>
          <a:cs typeface="+mn-cs"/>
        </a:defRPr>
      </a:lvl4pPr>
      <a:lvl5pPr marL="2429995"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417" kern="1200">
          <a:solidFill>
            <a:schemeClr val="tx1"/>
          </a:solidFill>
          <a:effectLst/>
          <a:latin typeface="+mn-lt"/>
          <a:ea typeface="+mn-ea"/>
          <a:cs typeface="+mn-cs"/>
        </a:defRPr>
      </a:lvl5pPr>
      <a:lvl6pPr marL="2969994"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417" kern="1200">
          <a:solidFill>
            <a:schemeClr val="tx1"/>
          </a:solidFill>
          <a:effectLst/>
          <a:latin typeface="+mn-lt"/>
          <a:ea typeface="+mn-ea"/>
          <a:cs typeface="+mn-cs"/>
        </a:defRPr>
      </a:lvl6pPr>
      <a:lvl7pPr marL="3509993"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417" kern="1200">
          <a:solidFill>
            <a:schemeClr val="tx1"/>
          </a:solidFill>
          <a:effectLst/>
          <a:latin typeface="+mn-lt"/>
          <a:ea typeface="+mn-ea"/>
          <a:cs typeface="+mn-cs"/>
        </a:defRPr>
      </a:lvl7pPr>
      <a:lvl8pPr marL="4049992"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417" kern="1200" baseline="0">
          <a:solidFill>
            <a:schemeClr val="tx1"/>
          </a:solidFill>
          <a:effectLst/>
          <a:latin typeface="+mn-lt"/>
          <a:ea typeface="+mn-ea"/>
          <a:cs typeface="+mn-cs"/>
        </a:defRPr>
      </a:lvl8pPr>
      <a:lvl9pPr marL="4589991" indent="-269999" algn="l" defTabSz="1079998" rtl="0" eaLnBrk="1" latinLnBrk="0" hangingPunct="1">
        <a:lnSpc>
          <a:spcPct val="120000"/>
        </a:lnSpc>
        <a:spcBef>
          <a:spcPts val="591"/>
        </a:spcBef>
        <a:buClr>
          <a:schemeClr val="accent1"/>
        </a:buClr>
        <a:buSzPct val="100000"/>
        <a:buFont typeface="Arial" panose="020B0604020202020204" pitchFamily="34" charset="0"/>
        <a:buChar char="•"/>
        <a:defRPr sz="1417" kern="1200" baseline="0">
          <a:solidFill>
            <a:schemeClr val="tx1"/>
          </a:solidFill>
          <a:effectLst/>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Unit 1 Reaction Kinetics</a:t>
            </a:r>
            <a:endParaRPr lang="en-CA" dirty="0"/>
          </a:p>
        </p:txBody>
      </p:sp>
      <p:sp>
        <p:nvSpPr>
          <p:cNvPr id="3" name="Subtitle 2"/>
          <p:cNvSpPr>
            <a:spLocks noGrp="1"/>
          </p:cNvSpPr>
          <p:nvPr>
            <p:ph type="subTitle" idx="1"/>
          </p:nvPr>
        </p:nvSpPr>
        <p:spPr/>
        <p:txBody>
          <a:bodyPr/>
          <a:lstStyle/>
          <a:p>
            <a:r>
              <a:rPr lang="en-CA" dirty="0" smtClean="0"/>
              <a:t>Chemistry 12</a:t>
            </a:r>
            <a:endParaRPr lang="en-CA" dirty="0"/>
          </a:p>
        </p:txBody>
      </p:sp>
    </p:spTree>
    <p:extLst>
      <p:ext uri="{BB962C8B-B14F-4D97-AF65-F5344CB8AC3E}">
        <p14:creationId xmlns:p14="http://schemas.microsoft.com/office/powerpoint/2010/main" val="3157155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Factors affect Reaction Rate?</a:t>
            </a:r>
            <a:endParaRPr lang="en-CA" dirty="0"/>
          </a:p>
        </p:txBody>
      </p:sp>
      <p:sp>
        <p:nvSpPr>
          <p:cNvPr id="3" name="Content Placeholder 2"/>
          <p:cNvSpPr>
            <a:spLocks noGrp="1"/>
          </p:cNvSpPr>
          <p:nvPr>
            <p:ph idx="1"/>
          </p:nvPr>
        </p:nvSpPr>
        <p:spPr/>
        <p:txBody>
          <a:bodyPr>
            <a:normAutofit/>
          </a:bodyPr>
          <a:lstStyle/>
          <a:p>
            <a:r>
              <a:rPr lang="en-CA" sz="3200" dirty="0" smtClean="0"/>
              <a:t>When making chocolate milk, does the powder dissolve faster in hot milk or cold milk?</a:t>
            </a:r>
          </a:p>
          <a:p>
            <a:r>
              <a:rPr lang="en-CA" sz="3200" dirty="0" smtClean="0"/>
              <a:t>When </a:t>
            </a:r>
            <a:r>
              <a:rPr lang="en-CA" sz="3200" dirty="0"/>
              <a:t>m</a:t>
            </a:r>
            <a:r>
              <a:rPr lang="en-CA" sz="3200" dirty="0" smtClean="0"/>
              <a:t>agnesium metal is placed in equal volumes of hydrochloric acid, will the reaction be fast in 3.0M </a:t>
            </a:r>
            <a:r>
              <a:rPr lang="en-CA" sz="3200" dirty="0" err="1" smtClean="0"/>
              <a:t>HCl</a:t>
            </a:r>
            <a:r>
              <a:rPr lang="en-CA" sz="3200" dirty="0" smtClean="0"/>
              <a:t> or 6.0M </a:t>
            </a:r>
            <a:r>
              <a:rPr lang="en-CA" sz="3200" dirty="0" err="1" smtClean="0"/>
              <a:t>HCl</a:t>
            </a:r>
            <a:r>
              <a:rPr lang="en-CA" sz="3200" dirty="0" smtClean="0"/>
              <a:t>?</a:t>
            </a:r>
            <a:endParaRPr lang="en-CA" sz="3200" dirty="0"/>
          </a:p>
        </p:txBody>
      </p:sp>
      <p:pic>
        <p:nvPicPr>
          <p:cNvPr id="1026" name="Picture 2" descr="Image result for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962" y="5454920"/>
            <a:ext cx="2093550" cy="209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Factors that Affect Reaction Rate</a:t>
            </a:r>
            <a:endParaRPr lang="en-CA" dirty="0"/>
          </a:p>
        </p:txBody>
      </p:sp>
      <p:sp>
        <p:nvSpPr>
          <p:cNvPr id="3" name="Content Placeholder 2"/>
          <p:cNvSpPr>
            <a:spLocks noGrp="1"/>
          </p:cNvSpPr>
          <p:nvPr>
            <p:ph idx="1"/>
          </p:nvPr>
        </p:nvSpPr>
        <p:spPr>
          <a:xfrm>
            <a:off x="1714489" y="2645182"/>
            <a:ext cx="11342619" cy="5187603"/>
          </a:xfrm>
        </p:spPr>
        <p:txBody>
          <a:bodyPr>
            <a:normAutofit fontScale="92500" lnSpcReduction="20000"/>
          </a:bodyPr>
          <a:lstStyle/>
          <a:p>
            <a:r>
              <a:rPr lang="en-CA" sz="3000" dirty="0" smtClean="0"/>
              <a:t>Temperature</a:t>
            </a:r>
          </a:p>
          <a:p>
            <a:r>
              <a:rPr lang="en-CA" sz="3000" dirty="0" smtClean="0"/>
              <a:t>Pressure and Concentration</a:t>
            </a:r>
          </a:p>
          <a:p>
            <a:r>
              <a:rPr lang="en-CA" sz="3000" dirty="0" smtClean="0"/>
              <a:t>Surface Area and Phase</a:t>
            </a:r>
          </a:p>
          <a:p>
            <a:r>
              <a:rPr lang="en-CA" sz="3000" dirty="0" smtClean="0"/>
              <a:t>Nature of Reactants</a:t>
            </a:r>
          </a:p>
          <a:p>
            <a:r>
              <a:rPr lang="en-CA" sz="3000" dirty="0" smtClean="0"/>
              <a:t>Inhibitors and Catalysts</a:t>
            </a:r>
          </a:p>
          <a:p>
            <a:r>
              <a:rPr lang="en-CA" sz="3000" dirty="0" smtClean="0"/>
              <a:t>Instructions</a:t>
            </a:r>
          </a:p>
          <a:p>
            <a:pPr lvl="1"/>
            <a:r>
              <a:rPr lang="en-CA" sz="3000" dirty="0" smtClean="0"/>
              <a:t>Complete the summary worksheet </a:t>
            </a:r>
          </a:p>
          <a:p>
            <a:pPr lvl="1"/>
            <a:r>
              <a:rPr lang="en-CA" sz="3000" dirty="0" err="1" smtClean="0"/>
              <a:t>Pg</a:t>
            </a:r>
            <a:r>
              <a:rPr lang="en-CA" sz="3000" dirty="0" smtClean="0"/>
              <a:t> 7 #10-11</a:t>
            </a:r>
          </a:p>
          <a:p>
            <a:pPr lvl="1"/>
            <a:r>
              <a:rPr lang="en-CA" sz="3000" dirty="0" smtClean="0"/>
              <a:t>Pg. 8/9 # 12-16 </a:t>
            </a:r>
          </a:p>
          <a:p>
            <a:endParaRPr lang="en-CA" dirty="0"/>
          </a:p>
        </p:txBody>
      </p:sp>
    </p:spTree>
    <p:extLst>
      <p:ext uri="{BB962C8B-B14F-4D97-AF65-F5344CB8AC3E}">
        <p14:creationId xmlns:p14="http://schemas.microsoft.com/office/powerpoint/2010/main" val="3267743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Try this one!</a:t>
            </a:r>
            <a:endParaRPr lang="en-CA" dirty="0"/>
          </a:p>
        </p:txBody>
      </p:sp>
      <p:pic>
        <p:nvPicPr>
          <p:cNvPr id="2051" name="Picture 3"/>
          <p:cNvPicPr>
            <a:picLocks noChangeAspect="1" noChangeArrowheads="1"/>
          </p:cNvPicPr>
          <p:nvPr/>
        </p:nvPicPr>
        <p:blipFill>
          <a:blip r:embed="rId3">
            <a:lum bright="-6000" contrast="40000"/>
            <a:grayscl/>
            <a:extLst>
              <a:ext uri="{28A0092B-C50C-407E-A947-70E740481C1C}">
                <a14:useLocalDpi xmlns:a14="http://schemas.microsoft.com/office/drawing/2010/main" val="0"/>
              </a:ext>
            </a:extLst>
          </a:blip>
          <a:srcRect/>
          <a:stretch>
            <a:fillRect/>
          </a:stretch>
        </p:blipFill>
        <p:spPr bwMode="auto">
          <a:xfrm>
            <a:off x="1714489" y="2565130"/>
            <a:ext cx="9708369" cy="523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549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Collision Theory</a:t>
            </a:r>
            <a:endParaRPr lang="en-CA" dirty="0"/>
          </a:p>
        </p:txBody>
      </p:sp>
      <p:sp>
        <p:nvSpPr>
          <p:cNvPr id="3" name="Content Placeholder 2"/>
          <p:cNvSpPr>
            <a:spLocks noGrp="1"/>
          </p:cNvSpPr>
          <p:nvPr>
            <p:ph idx="1"/>
          </p:nvPr>
        </p:nvSpPr>
        <p:spPr/>
        <p:txBody>
          <a:bodyPr/>
          <a:lstStyle/>
          <a:p>
            <a:r>
              <a:rPr lang="en-CA" sz="2800" dirty="0" smtClean="0"/>
              <a:t>For a reaction to occur a chemical atom, molecule, or ion must:</a:t>
            </a:r>
          </a:p>
          <a:p>
            <a:pPr marL="945067" lvl="1" indent="-405029">
              <a:buAutoNum type="arabicParenR"/>
            </a:pPr>
            <a:r>
              <a:rPr lang="en-CA" sz="2800" dirty="0" smtClean="0"/>
              <a:t>Collide with sufficient energy</a:t>
            </a:r>
          </a:p>
          <a:p>
            <a:pPr marL="945067" lvl="1" indent="-405029">
              <a:buAutoNum type="arabicParenR"/>
            </a:pPr>
            <a:r>
              <a:rPr lang="en-CA" sz="2800" dirty="0" smtClean="0"/>
              <a:t>Collide with the correct alignment</a:t>
            </a:r>
            <a:endParaRPr lang="en-CA" sz="2800" dirty="0"/>
          </a:p>
          <a:p>
            <a:pPr marL="540039" lvl="1" indent="0">
              <a:buNone/>
            </a:pPr>
            <a:r>
              <a:rPr lang="en-CA" dirty="0" smtClean="0"/>
              <a:t> </a:t>
            </a:r>
            <a:endParaRPr lang="en-CA" dirty="0"/>
          </a:p>
        </p:txBody>
      </p:sp>
      <p:pic>
        <p:nvPicPr>
          <p:cNvPr id="4" name="Picture 3"/>
          <p:cNvPicPr>
            <a:picLocks noChangeAspect="1"/>
          </p:cNvPicPr>
          <p:nvPr/>
        </p:nvPicPr>
        <p:blipFill>
          <a:blip r:embed="rId3"/>
          <a:stretch>
            <a:fillRect/>
          </a:stretch>
        </p:blipFill>
        <p:spPr>
          <a:xfrm>
            <a:off x="3190035" y="4756320"/>
            <a:ext cx="8391526" cy="2792612"/>
          </a:xfrm>
          <a:prstGeom prst="rect">
            <a:avLst/>
          </a:prstGeom>
        </p:spPr>
      </p:pic>
    </p:spTree>
    <p:extLst>
      <p:ext uri="{BB962C8B-B14F-4D97-AF65-F5344CB8AC3E}">
        <p14:creationId xmlns:p14="http://schemas.microsoft.com/office/powerpoint/2010/main" val="353531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a:t>
            </a:r>
            <a:endParaRPr lang="en-CA" dirty="0"/>
          </a:p>
        </p:txBody>
      </p:sp>
      <p:sp>
        <p:nvSpPr>
          <p:cNvPr id="3" name="Content Placeholder 2"/>
          <p:cNvSpPr>
            <a:spLocks noGrp="1"/>
          </p:cNvSpPr>
          <p:nvPr>
            <p:ph idx="1"/>
          </p:nvPr>
        </p:nvSpPr>
        <p:spPr/>
        <p:txBody>
          <a:bodyPr>
            <a:normAutofit/>
          </a:bodyPr>
          <a:lstStyle/>
          <a:p>
            <a:r>
              <a:rPr lang="en-CA" sz="3200" dirty="0" smtClean="0"/>
              <a:t>How could collision theory be used to explained how an increase in temperature increased the reaction rate?  How about concentration?</a:t>
            </a:r>
          </a:p>
          <a:p>
            <a:r>
              <a:rPr lang="en-CA" sz="3200" dirty="0" smtClean="0"/>
              <a:t>Complete questions 20-22 on page 12 </a:t>
            </a:r>
            <a:endParaRPr lang="en-CA" sz="3200" dirty="0"/>
          </a:p>
        </p:txBody>
      </p:sp>
    </p:spTree>
    <p:extLst>
      <p:ext uri="{BB962C8B-B14F-4D97-AF65-F5344CB8AC3E}">
        <p14:creationId xmlns:p14="http://schemas.microsoft.com/office/powerpoint/2010/main" val="585684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Energy in Chemical Reactions</a:t>
            </a:r>
            <a:endParaRPr lang="en-CA" dirty="0"/>
          </a:p>
        </p:txBody>
      </p:sp>
      <p:sp>
        <p:nvSpPr>
          <p:cNvPr id="3" name="Content Placeholder 2"/>
          <p:cNvSpPr>
            <a:spLocks noGrp="1"/>
          </p:cNvSpPr>
          <p:nvPr>
            <p:ph idx="1"/>
          </p:nvPr>
        </p:nvSpPr>
        <p:spPr/>
        <p:txBody>
          <a:bodyPr>
            <a:normAutofit/>
          </a:bodyPr>
          <a:lstStyle/>
          <a:p>
            <a:r>
              <a:rPr lang="en-CA" sz="2800" dirty="0" smtClean="0"/>
              <a:t>Enthalpy (H) – total kinetic and potential energy of a system under constant pressure</a:t>
            </a:r>
          </a:p>
          <a:p>
            <a:r>
              <a:rPr lang="en-CA" sz="2800" dirty="0" smtClean="0"/>
              <a:t>Potential Energy </a:t>
            </a:r>
          </a:p>
          <a:p>
            <a:pPr lvl="1"/>
            <a:r>
              <a:rPr lang="en-CA" sz="2800" dirty="0" smtClean="0"/>
              <a:t>stored form of energy</a:t>
            </a:r>
          </a:p>
          <a:p>
            <a:pPr lvl="1"/>
            <a:r>
              <a:rPr lang="en-CA" sz="2800" dirty="0" smtClean="0"/>
              <a:t>results from the position of the object in space and the sum of its attractive and repulsive that make up the object</a:t>
            </a:r>
          </a:p>
          <a:p>
            <a:r>
              <a:rPr lang="en-CA" sz="2800" dirty="0" smtClean="0"/>
              <a:t>Kinetic Energy – energy related to the motion of the an object</a:t>
            </a:r>
            <a:endParaRPr lang="en-CA" sz="2800" dirty="0"/>
          </a:p>
        </p:txBody>
      </p:sp>
    </p:spTree>
    <p:extLst>
      <p:ext uri="{BB962C8B-B14F-4D97-AF65-F5344CB8AC3E}">
        <p14:creationId xmlns:p14="http://schemas.microsoft.com/office/powerpoint/2010/main" val="1195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Change in Enthalpy (∆H)</a:t>
            </a:r>
            <a:endParaRPr lang="en-CA" dirty="0"/>
          </a:p>
        </p:txBody>
      </p:sp>
      <p:sp>
        <p:nvSpPr>
          <p:cNvPr id="3" name="Content Placeholder 2"/>
          <p:cNvSpPr>
            <a:spLocks noGrp="1"/>
          </p:cNvSpPr>
          <p:nvPr>
            <p:ph idx="1"/>
          </p:nvPr>
        </p:nvSpPr>
        <p:spPr/>
        <p:txBody>
          <a:bodyPr/>
          <a:lstStyle/>
          <a:p>
            <a:pPr marL="0" indent="0" algn="ctr">
              <a:buNone/>
            </a:pPr>
            <a:r>
              <a:rPr lang="en-CA" sz="3780" dirty="0"/>
              <a:t>∆H = </a:t>
            </a:r>
            <a:r>
              <a:rPr lang="en-CA" sz="3780" dirty="0" err="1"/>
              <a:t>H</a:t>
            </a:r>
            <a:r>
              <a:rPr lang="en-CA" sz="3780" baseline="-25000" dirty="0" err="1"/>
              <a:t>products</a:t>
            </a:r>
            <a:r>
              <a:rPr lang="en-CA" sz="3780" dirty="0"/>
              <a:t> – </a:t>
            </a:r>
            <a:r>
              <a:rPr lang="en-CA" sz="3780" dirty="0" err="1"/>
              <a:t>H</a:t>
            </a:r>
            <a:r>
              <a:rPr lang="en-CA" sz="3780" baseline="-25000" dirty="0" err="1"/>
              <a:t>reactants</a:t>
            </a:r>
            <a:endParaRPr lang="en-CA" sz="3780" baseline="-25000" dirty="0"/>
          </a:p>
          <a:p>
            <a:pPr marL="0" indent="0">
              <a:buNone/>
            </a:pPr>
            <a:endParaRPr lang="en-CA" sz="3200" dirty="0" smtClean="0"/>
          </a:p>
          <a:p>
            <a:pPr marL="0" indent="0">
              <a:buNone/>
            </a:pPr>
            <a:r>
              <a:rPr lang="en-CA" sz="3200" dirty="0" smtClean="0"/>
              <a:t>Where </a:t>
            </a:r>
            <a:r>
              <a:rPr lang="en-CA" sz="3200" dirty="0" err="1" smtClean="0"/>
              <a:t>Hproducts</a:t>
            </a:r>
            <a:r>
              <a:rPr lang="en-CA" sz="3200" dirty="0" smtClean="0"/>
              <a:t> = the total enthalpy of the products</a:t>
            </a:r>
          </a:p>
          <a:p>
            <a:pPr marL="0" indent="0">
              <a:buNone/>
            </a:pPr>
            <a:r>
              <a:rPr lang="en-CA" sz="3200" dirty="0" smtClean="0"/>
              <a:t>And </a:t>
            </a:r>
            <a:r>
              <a:rPr lang="en-CA" sz="3200" dirty="0" err="1" smtClean="0"/>
              <a:t>Hreactants</a:t>
            </a:r>
            <a:r>
              <a:rPr lang="en-CA" sz="3200" dirty="0" smtClean="0"/>
              <a:t> = the total enthalpy of the reactants</a:t>
            </a:r>
          </a:p>
          <a:p>
            <a:pPr marL="0" indent="0">
              <a:buNone/>
            </a:pPr>
            <a:endParaRPr lang="en-CA" sz="3200" dirty="0"/>
          </a:p>
          <a:p>
            <a:pPr marL="0" indent="0">
              <a:buNone/>
            </a:pPr>
            <a:r>
              <a:rPr lang="en-CA" sz="3200" dirty="0" smtClean="0"/>
              <a:t>How does ∆H relate to endothermic and exothermic?</a:t>
            </a:r>
            <a:endParaRPr lang="en-CA" sz="3200" dirty="0"/>
          </a:p>
        </p:txBody>
      </p:sp>
    </p:spTree>
    <p:extLst>
      <p:ext uri="{BB962C8B-B14F-4D97-AF65-F5344CB8AC3E}">
        <p14:creationId xmlns:p14="http://schemas.microsoft.com/office/powerpoint/2010/main" val="29663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6694531"/>
              </p:ext>
            </p:extLst>
          </p:nvPr>
        </p:nvGraphicFramePr>
        <p:xfrm>
          <a:off x="1304590" y="805999"/>
          <a:ext cx="12103036" cy="6515660"/>
        </p:xfrm>
        <a:graphic>
          <a:graphicData uri="http://schemas.openxmlformats.org/drawingml/2006/table">
            <a:tbl>
              <a:tblPr firstRow="1" bandRow="1">
                <a:tableStyleId>{5C22544A-7EE6-4342-B048-85BDC9FD1C3A}</a:tableStyleId>
              </a:tblPr>
              <a:tblGrid>
                <a:gridCol w="3200047">
                  <a:extLst>
                    <a:ext uri="{9D8B030D-6E8A-4147-A177-3AD203B41FA5}">
                      <a16:colId xmlns:a16="http://schemas.microsoft.com/office/drawing/2014/main" val="3783470571"/>
                    </a:ext>
                  </a:extLst>
                </a:gridCol>
                <a:gridCol w="4397780">
                  <a:extLst>
                    <a:ext uri="{9D8B030D-6E8A-4147-A177-3AD203B41FA5}">
                      <a16:colId xmlns:a16="http://schemas.microsoft.com/office/drawing/2014/main" val="4143456205"/>
                    </a:ext>
                  </a:extLst>
                </a:gridCol>
                <a:gridCol w="4505209">
                  <a:extLst>
                    <a:ext uri="{9D8B030D-6E8A-4147-A177-3AD203B41FA5}">
                      <a16:colId xmlns:a16="http://schemas.microsoft.com/office/drawing/2014/main" val="3441598209"/>
                    </a:ext>
                  </a:extLst>
                </a:gridCol>
              </a:tblGrid>
              <a:tr h="438933">
                <a:tc>
                  <a:txBody>
                    <a:bodyPr/>
                    <a:lstStyle/>
                    <a:p>
                      <a:pPr algn="ctr"/>
                      <a:endParaRPr lang="en-CA" sz="2200" dirty="0"/>
                    </a:p>
                  </a:txBody>
                  <a:tcPr marL="108002" marR="108002" marT="54001" marB="54001"/>
                </a:tc>
                <a:tc>
                  <a:txBody>
                    <a:bodyPr/>
                    <a:lstStyle/>
                    <a:p>
                      <a:pPr algn="ctr"/>
                      <a:r>
                        <a:rPr lang="en-CA" sz="2200" dirty="0" smtClean="0"/>
                        <a:t>Endothermic</a:t>
                      </a:r>
                      <a:endParaRPr lang="en-CA" sz="2200" dirty="0"/>
                    </a:p>
                  </a:txBody>
                  <a:tcPr marL="108002" marR="108002" marT="54001" marB="54001"/>
                </a:tc>
                <a:tc>
                  <a:txBody>
                    <a:bodyPr/>
                    <a:lstStyle/>
                    <a:p>
                      <a:pPr algn="ctr"/>
                      <a:r>
                        <a:rPr lang="en-CA" sz="2200" dirty="0" smtClean="0"/>
                        <a:t>Exothermic</a:t>
                      </a:r>
                      <a:endParaRPr lang="en-CA" sz="2200" dirty="0"/>
                    </a:p>
                  </a:txBody>
                  <a:tcPr marL="108002" marR="108002" marT="54001" marB="54001"/>
                </a:tc>
                <a:extLst>
                  <a:ext uri="{0D108BD9-81ED-4DB2-BD59-A6C34878D82A}">
                    <a16:rowId xmlns:a16="http://schemas.microsoft.com/office/drawing/2014/main" val="1648858399"/>
                  </a:ext>
                </a:extLst>
              </a:tr>
              <a:tr h="625154">
                <a:tc>
                  <a:txBody>
                    <a:bodyPr/>
                    <a:lstStyle/>
                    <a:p>
                      <a:pPr algn="ctr"/>
                      <a:r>
                        <a:rPr lang="en-CA" sz="2800" dirty="0" smtClean="0"/>
                        <a:t>∆H</a:t>
                      </a:r>
                      <a:endParaRPr lang="en-CA" sz="2800" dirty="0"/>
                    </a:p>
                  </a:txBody>
                  <a:tcPr marL="108002" marR="108002" marT="54001" marB="54001"/>
                </a:tc>
                <a:tc>
                  <a:txBody>
                    <a:bodyPr/>
                    <a:lstStyle/>
                    <a:p>
                      <a:pPr algn="ctr"/>
                      <a:endParaRPr lang="en-CA" sz="2200"/>
                    </a:p>
                  </a:txBody>
                  <a:tcPr marL="108002" marR="108002" marT="54001" marB="54001"/>
                </a:tc>
                <a:tc>
                  <a:txBody>
                    <a:bodyPr/>
                    <a:lstStyle/>
                    <a:p>
                      <a:pPr algn="ctr"/>
                      <a:endParaRPr lang="en-CA" sz="2200"/>
                    </a:p>
                  </a:txBody>
                  <a:tcPr marL="108002" marR="108002" marT="54001" marB="54001"/>
                </a:tc>
                <a:extLst>
                  <a:ext uri="{0D108BD9-81ED-4DB2-BD59-A6C34878D82A}">
                    <a16:rowId xmlns:a16="http://schemas.microsoft.com/office/drawing/2014/main" val="2745722246"/>
                  </a:ext>
                </a:extLst>
              </a:tr>
              <a:tr h="848584">
                <a:tc>
                  <a:txBody>
                    <a:bodyPr/>
                    <a:lstStyle/>
                    <a:p>
                      <a:pPr algn="ctr"/>
                      <a:r>
                        <a:rPr lang="en-CA" sz="2800" dirty="0" smtClean="0"/>
                        <a:t>Thermochemical</a:t>
                      </a:r>
                      <a:r>
                        <a:rPr lang="en-CA" sz="2800" baseline="0" dirty="0" smtClean="0"/>
                        <a:t> Equation</a:t>
                      </a:r>
                      <a:endParaRPr lang="en-CA" sz="2800" dirty="0"/>
                    </a:p>
                  </a:txBody>
                  <a:tcPr marL="108002" marR="108002" marT="54001" marB="54001"/>
                </a:tc>
                <a:tc>
                  <a:txBody>
                    <a:bodyPr/>
                    <a:lstStyle/>
                    <a:p>
                      <a:pPr algn="ctr"/>
                      <a:endParaRPr lang="en-CA" sz="2200"/>
                    </a:p>
                  </a:txBody>
                  <a:tcPr marL="108002" marR="108002" marT="54001" marB="54001"/>
                </a:tc>
                <a:tc>
                  <a:txBody>
                    <a:bodyPr/>
                    <a:lstStyle/>
                    <a:p>
                      <a:pPr algn="ctr"/>
                      <a:endParaRPr lang="en-CA" sz="2200"/>
                    </a:p>
                  </a:txBody>
                  <a:tcPr marL="108002" marR="108002" marT="54001" marB="54001"/>
                </a:tc>
                <a:extLst>
                  <a:ext uri="{0D108BD9-81ED-4DB2-BD59-A6C34878D82A}">
                    <a16:rowId xmlns:a16="http://schemas.microsoft.com/office/drawing/2014/main" val="2994930397"/>
                  </a:ext>
                </a:extLst>
              </a:tr>
              <a:tr h="2156034">
                <a:tc>
                  <a:txBody>
                    <a:bodyPr/>
                    <a:lstStyle/>
                    <a:p>
                      <a:pPr algn="ctr"/>
                      <a:endParaRPr lang="en-CA" sz="2800" dirty="0" smtClean="0"/>
                    </a:p>
                    <a:p>
                      <a:pPr algn="ctr"/>
                      <a:endParaRPr lang="en-CA" sz="2800" dirty="0" smtClean="0"/>
                    </a:p>
                    <a:p>
                      <a:pPr algn="ctr"/>
                      <a:r>
                        <a:rPr lang="en-CA" sz="2800" dirty="0" smtClean="0"/>
                        <a:t>Graph</a:t>
                      </a:r>
                      <a:endParaRPr lang="en-CA" sz="2800" dirty="0"/>
                    </a:p>
                  </a:txBody>
                  <a:tcPr marL="108002" marR="108002" marT="54001" marB="54001"/>
                </a:tc>
                <a:tc>
                  <a:txBody>
                    <a:bodyPr/>
                    <a:lstStyle/>
                    <a:p>
                      <a:pPr algn="ctr"/>
                      <a:endParaRPr lang="en-CA" sz="2200" dirty="0"/>
                    </a:p>
                  </a:txBody>
                  <a:tcPr marL="108002" marR="108002" marT="54001" marB="54001"/>
                </a:tc>
                <a:tc>
                  <a:txBody>
                    <a:bodyPr/>
                    <a:lstStyle/>
                    <a:p>
                      <a:pPr algn="ctr"/>
                      <a:endParaRPr lang="en-CA" sz="2200"/>
                    </a:p>
                  </a:txBody>
                  <a:tcPr marL="108002" marR="108002" marT="54001" marB="54001"/>
                </a:tc>
                <a:extLst>
                  <a:ext uri="{0D108BD9-81ED-4DB2-BD59-A6C34878D82A}">
                    <a16:rowId xmlns:a16="http://schemas.microsoft.com/office/drawing/2014/main" val="2581485911"/>
                  </a:ext>
                </a:extLst>
              </a:tr>
              <a:tr h="1033729">
                <a:tc>
                  <a:txBody>
                    <a:bodyPr/>
                    <a:lstStyle/>
                    <a:p>
                      <a:pPr algn="ctr"/>
                      <a:r>
                        <a:rPr lang="en-CA" sz="2800" dirty="0" smtClean="0"/>
                        <a:t>Heat</a:t>
                      </a:r>
                      <a:r>
                        <a:rPr lang="en-CA" sz="2800" baseline="0" dirty="0" smtClean="0"/>
                        <a:t> of System vs Surroundings</a:t>
                      </a:r>
                      <a:endParaRPr lang="en-CA" sz="2800" dirty="0"/>
                    </a:p>
                  </a:txBody>
                  <a:tcPr marL="108002" marR="108002" marT="54001" marB="54001"/>
                </a:tc>
                <a:tc>
                  <a:txBody>
                    <a:bodyPr/>
                    <a:lstStyle/>
                    <a:p>
                      <a:pPr algn="ctr"/>
                      <a:endParaRPr lang="en-CA" sz="2200" dirty="0"/>
                    </a:p>
                  </a:txBody>
                  <a:tcPr marL="108002" marR="108002" marT="54001" marB="54001"/>
                </a:tc>
                <a:tc>
                  <a:txBody>
                    <a:bodyPr/>
                    <a:lstStyle/>
                    <a:p>
                      <a:pPr algn="ctr"/>
                      <a:endParaRPr lang="en-CA" sz="2200"/>
                    </a:p>
                  </a:txBody>
                  <a:tcPr marL="108002" marR="108002" marT="54001" marB="54001"/>
                </a:tc>
                <a:extLst>
                  <a:ext uri="{0D108BD9-81ED-4DB2-BD59-A6C34878D82A}">
                    <a16:rowId xmlns:a16="http://schemas.microsoft.com/office/drawing/2014/main" val="4084174270"/>
                  </a:ext>
                </a:extLst>
              </a:tr>
              <a:tr h="1296019">
                <a:tc>
                  <a:txBody>
                    <a:bodyPr/>
                    <a:lstStyle/>
                    <a:p>
                      <a:pPr algn="ctr"/>
                      <a:endParaRPr lang="en-CA" sz="2800" dirty="0" smtClean="0"/>
                    </a:p>
                    <a:p>
                      <a:pPr algn="ctr"/>
                      <a:r>
                        <a:rPr lang="en-CA" sz="2800" dirty="0" smtClean="0"/>
                        <a:t>Other</a:t>
                      </a:r>
                      <a:endParaRPr lang="en-CA" sz="2800" dirty="0"/>
                    </a:p>
                  </a:txBody>
                  <a:tcPr marL="108002" marR="108002" marT="54001" marB="54001"/>
                </a:tc>
                <a:tc>
                  <a:txBody>
                    <a:bodyPr/>
                    <a:lstStyle/>
                    <a:p>
                      <a:pPr algn="ctr"/>
                      <a:endParaRPr lang="en-CA" sz="2200" dirty="0"/>
                    </a:p>
                  </a:txBody>
                  <a:tcPr marL="108002" marR="108002" marT="54001" marB="54001"/>
                </a:tc>
                <a:tc>
                  <a:txBody>
                    <a:bodyPr/>
                    <a:lstStyle/>
                    <a:p>
                      <a:pPr algn="ctr"/>
                      <a:endParaRPr lang="en-CA" sz="2200" dirty="0"/>
                    </a:p>
                  </a:txBody>
                  <a:tcPr marL="108002" marR="108002" marT="54001" marB="54001"/>
                </a:tc>
                <a:extLst>
                  <a:ext uri="{0D108BD9-81ED-4DB2-BD59-A6C34878D82A}">
                    <a16:rowId xmlns:a16="http://schemas.microsoft.com/office/drawing/2014/main" val="3526982253"/>
                  </a:ext>
                </a:extLst>
              </a:tr>
            </a:tbl>
          </a:graphicData>
        </a:graphic>
      </p:graphicFrame>
    </p:spTree>
    <p:extLst>
      <p:ext uri="{BB962C8B-B14F-4D97-AF65-F5344CB8AC3E}">
        <p14:creationId xmlns:p14="http://schemas.microsoft.com/office/powerpoint/2010/main" val="754572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Exercises</a:t>
            </a:r>
            <a:endParaRPr lang="en-CA" dirty="0"/>
          </a:p>
        </p:txBody>
      </p:sp>
      <p:sp>
        <p:nvSpPr>
          <p:cNvPr id="3" name="Content Placeholder 2"/>
          <p:cNvSpPr>
            <a:spLocks noGrp="1"/>
          </p:cNvSpPr>
          <p:nvPr>
            <p:ph idx="1"/>
          </p:nvPr>
        </p:nvSpPr>
        <p:spPr/>
        <p:txBody>
          <a:bodyPr>
            <a:normAutofit/>
          </a:bodyPr>
          <a:lstStyle/>
          <a:p>
            <a:r>
              <a:rPr lang="en-CA" sz="3200" dirty="0" smtClean="0"/>
              <a:t>Read pages 13-16</a:t>
            </a:r>
          </a:p>
          <a:p>
            <a:r>
              <a:rPr lang="en-CA" sz="3200" dirty="0" smtClean="0"/>
              <a:t>Exercises 24-28 on page 16</a:t>
            </a:r>
            <a:endParaRPr lang="en-CA" sz="3200" dirty="0"/>
          </a:p>
        </p:txBody>
      </p:sp>
    </p:spTree>
    <p:extLst>
      <p:ext uri="{BB962C8B-B14F-4D97-AF65-F5344CB8AC3E}">
        <p14:creationId xmlns:p14="http://schemas.microsoft.com/office/powerpoint/2010/main" val="3669169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Kinetic Energy Distributions</a:t>
            </a:r>
            <a:endParaRPr lang="en-CA" dirty="0"/>
          </a:p>
        </p:txBody>
      </p:sp>
      <p:sp>
        <p:nvSpPr>
          <p:cNvPr id="3" name="Content Placeholder 2"/>
          <p:cNvSpPr>
            <a:spLocks noGrp="1"/>
          </p:cNvSpPr>
          <p:nvPr>
            <p:ph idx="1"/>
          </p:nvPr>
        </p:nvSpPr>
        <p:spPr/>
        <p:txBody>
          <a:bodyPr/>
          <a:lstStyle/>
          <a:p>
            <a:r>
              <a:rPr lang="en-CA" sz="2800" dirty="0" smtClean="0"/>
              <a:t>The average kinetic energy of a system is connected to its temperature</a:t>
            </a:r>
          </a:p>
          <a:p>
            <a:r>
              <a:rPr lang="en-CA" sz="2800" dirty="0" smtClean="0"/>
              <a:t>For example for the reaction: </a:t>
            </a:r>
          </a:p>
          <a:p>
            <a:pPr marL="540039" lvl="1" indent="0">
              <a:buNone/>
            </a:pPr>
            <a:endParaRPr lang="en-CA" sz="2800" dirty="0" smtClean="0"/>
          </a:p>
          <a:p>
            <a:pPr lvl="1"/>
            <a:r>
              <a:rPr lang="en-CA" sz="2800" dirty="0"/>
              <a:t>A</a:t>
            </a:r>
            <a:r>
              <a:rPr lang="en-CA" sz="2800" dirty="0" smtClean="0"/>
              <a:t>t room temperature this reaction happens very slowly </a:t>
            </a:r>
          </a:p>
          <a:p>
            <a:pPr lvl="1"/>
            <a:r>
              <a:rPr lang="en-CA" sz="2800" dirty="0" smtClean="0"/>
              <a:t>At 200˚C the reaction is still slow</a:t>
            </a:r>
          </a:p>
          <a:p>
            <a:pPr lvl="1"/>
            <a:r>
              <a:rPr lang="en-CA" sz="2800" dirty="0" smtClean="0"/>
              <a:t>But at 400</a:t>
            </a:r>
            <a:r>
              <a:rPr lang="en-CA" sz="2800" dirty="0"/>
              <a:t>˚</a:t>
            </a:r>
            <a:r>
              <a:rPr lang="en-CA" sz="2800" dirty="0" smtClean="0"/>
              <a:t>C the reaction is quite fast</a:t>
            </a:r>
          </a:p>
          <a:p>
            <a:pPr lvl="1"/>
            <a:endParaRPr lang="en-CA" dirty="0"/>
          </a:p>
          <a:p>
            <a:pPr lvl="1"/>
            <a:endParaRPr lang="en-CA" dirty="0" smtClean="0"/>
          </a:p>
          <a:p>
            <a:pPr marL="540039" lvl="1" indent="0">
              <a:buNone/>
            </a:pPr>
            <a:endParaRPr lang="en-CA" dirty="0" smtClean="0"/>
          </a:p>
        </p:txBody>
      </p:sp>
      <p:pic>
        <p:nvPicPr>
          <p:cNvPr id="4" name="Picture 3"/>
          <p:cNvPicPr>
            <a:picLocks noChangeAspect="1"/>
          </p:cNvPicPr>
          <p:nvPr/>
        </p:nvPicPr>
        <p:blipFill>
          <a:blip r:embed="rId3"/>
          <a:stretch>
            <a:fillRect/>
          </a:stretch>
        </p:blipFill>
        <p:spPr>
          <a:xfrm>
            <a:off x="5970142" y="3913153"/>
            <a:ext cx="3532014" cy="424614"/>
          </a:xfrm>
          <a:prstGeom prst="rect">
            <a:avLst/>
          </a:prstGeom>
        </p:spPr>
      </p:pic>
    </p:spTree>
    <p:extLst>
      <p:ext uri="{BB962C8B-B14F-4D97-AF65-F5344CB8AC3E}">
        <p14:creationId xmlns:p14="http://schemas.microsoft.com/office/powerpoint/2010/main" val="40059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normAutofit/>
          </a:bodyPr>
          <a:lstStyle/>
          <a:p>
            <a:r>
              <a:rPr lang="en-CA" sz="3200" dirty="0" smtClean="0"/>
              <a:t>Movement of particles in chemical reactions</a:t>
            </a:r>
          </a:p>
          <a:p>
            <a:r>
              <a:rPr lang="en-CA" sz="3200" dirty="0" smtClean="0"/>
              <a:t>Use reaction times and changes in MEASURABLE properties to measure the rate of reactions</a:t>
            </a:r>
          </a:p>
          <a:p>
            <a:r>
              <a:rPr lang="en-CA" sz="3200" dirty="0" smtClean="0"/>
              <a:t>Use previous knowledge to create theories that explain and predict rates of reaction</a:t>
            </a:r>
            <a:endParaRPr lang="en-CA" sz="3200" dirty="0"/>
          </a:p>
        </p:txBody>
      </p:sp>
    </p:spTree>
    <p:extLst>
      <p:ext uri="{BB962C8B-B14F-4D97-AF65-F5344CB8AC3E}">
        <p14:creationId xmlns:p14="http://schemas.microsoft.com/office/powerpoint/2010/main" val="28749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331" y="668241"/>
            <a:ext cx="3865921" cy="2654114"/>
          </a:xfrm>
        </p:spPr>
        <p:txBody>
          <a:bodyPr/>
          <a:lstStyle/>
          <a:p>
            <a:r>
              <a:rPr lang="en-CA" dirty="0" smtClean="0"/>
              <a:t>Lets explain this in terms of Kinetic Energy</a:t>
            </a:r>
            <a:endParaRPr lang="en-CA" dirty="0"/>
          </a:p>
        </p:txBody>
      </p:sp>
      <p:pic>
        <p:nvPicPr>
          <p:cNvPr id="8" name="Content Placeholder 7"/>
          <p:cNvPicPr>
            <a:picLocks noGrp="1" noChangeAspect="1"/>
          </p:cNvPicPr>
          <p:nvPr>
            <p:ph idx="1"/>
          </p:nvPr>
        </p:nvPicPr>
        <p:blipFill>
          <a:blip r:embed="rId3"/>
          <a:stretch>
            <a:fillRect/>
          </a:stretch>
        </p:blipFill>
        <p:spPr>
          <a:xfrm>
            <a:off x="5957888" y="2776135"/>
            <a:ext cx="7100887" cy="2658280"/>
          </a:xfrm>
          <a:prstGeom prst="rect">
            <a:avLst/>
          </a:prstGeom>
        </p:spPr>
      </p:pic>
      <p:sp>
        <p:nvSpPr>
          <p:cNvPr id="6" name="Text Placeholder 5"/>
          <p:cNvSpPr>
            <a:spLocks noGrp="1"/>
          </p:cNvSpPr>
          <p:nvPr>
            <p:ph type="body" sz="half" idx="2"/>
          </p:nvPr>
        </p:nvSpPr>
        <p:spPr/>
        <p:txBody>
          <a:bodyPr>
            <a:normAutofit/>
          </a:bodyPr>
          <a:lstStyle/>
          <a:p>
            <a:r>
              <a:rPr lang="en-CA" sz="2800" dirty="0" smtClean="0"/>
              <a:t>You will notice in the graph to the right, that some molecules have lots of kinetic energy while some have little. </a:t>
            </a:r>
            <a:endParaRPr lang="en-CA" sz="2800" dirty="0"/>
          </a:p>
        </p:txBody>
      </p:sp>
    </p:spTree>
    <p:extLst>
      <p:ext uri="{BB962C8B-B14F-4D97-AF65-F5344CB8AC3E}">
        <p14:creationId xmlns:p14="http://schemas.microsoft.com/office/powerpoint/2010/main" val="213444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the temperature is increased it increases the average KE of the entire System</a:t>
            </a:r>
            <a:endParaRPr lang="en-CA" dirty="0"/>
          </a:p>
        </p:txBody>
      </p:sp>
      <p:pic>
        <p:nvPicPr>
          <p:cNvPr id="5" name="Content Placeholder 4"/>
          <p:cNvPicPr>
            <a:picLocks noGrp="1" noChangeAspect="1"/>
          </p:cNvPicPr>
          <p:nvPr>
            <p:ph idx="1"/>
          </p:nvPr>
        </p:nvPicPr>
        <p:blipFill>
          <a:blip r:embed="rId3"/>
          <a:stretch>
            <a:fillRect/>
          </a:stretch>
        </p:blipFill>
        <p:spPr>
          <a:xfrm>
            <a:off x="6674644" y="2671762"/>
            <a:ext cx="5667375" cy="2867025"/>
          </a:xfrm>
          <a:prstGeom prst="rect">
            <a:avLst/>
          </a:prstGeom>
        </p:spPr>
      </p:pic>
      <p:sp>
        <p:nvSpPr>
          <p:cNvPr id="4" name="Text Placeholder 3"/>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2566606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Use the previous Slide to Make some Conclusions</a:t>
            </a:r>
            <a:endParaRPr lang="en-CA" dirty="0"/>
          </a:p>
        </p:txBody>
      </p:sp>
      <p:sp>
        <p:nvSpPr>
          <p:cNvPr id="6" name="Text Placeholder 5"/>
          <p:cNvSpPr>
            <a:spLocks noGrp="1"/>
          </p:cNvSpPr>
          <p:nvPr>
            <p:ph type="body" idx="1"/>
          </p:nvPr>
        </p:nvSpPr>
        <p:spPr/>
        <p:txBody>
          <a:bodyPr/>
          <a:lstStyle/>
          <a:p>
            <a:r>
              <a:rPr lang="en-CA" dirty="0" smtClean="0"/>
              <a:t>At 25˚C</a:t>
            </a:r>
            <a:endParaRPr lang="en-CA" dirty="0"/>
          </a:p>
        </p:txBody>
      </p:sp>
      <p:sp>
        <p:nvSpPr>
          <p:cNvPr id="7" name="Content Placeholder 6"/>
          <p:cNvSpPr>
            <a:spLocks noGrp="1"/>
          </p:cNvSpPr>
          <p:nvPr>
            <p:ph sz="half" idx="2"/>
          </p:nvPr>
        </p:nvSpPr>
        <p:spPr>
          <a:xfrm>
            <a:off x="1709307" y="3785510"/>
            <a:ext cx="5486481" cy="3111770"/>
          </a:xfrm>
        </p:spPr>
        <p:txBody>
          <a:bodyPr/>
          <a:lstStyle/>
          <a:p>
            <a:endParaRPr lang="en-CA"/>
          </a:p>
        </p:txBody>
      </p:sp>
      <p:sp>
        <p:nvSpPr>
          <p:cNvPr id="8" name="Text Placeholder 7"/>
          <p:cNvSpPr>
            <a:spLocks noGrp="1"/>
          </p:cNvSpPr>
          <p:nvPr>
            <p:ph type="body" sz="quarter" idx="3"/>
          </p:nvPr>
        </p:nvSpPr>
        <p:spPr/>
        <p:txBody>
          <a:bodyPr/>
          <a:lstStyle/>
          <a:p>
            <a:r>
              <a:rPr lang="en-CA" dirty="0" smtClean="0"/>
              <a:t>At 200</a:t>
            </a:r>
            <a:r>
              <a:rPr lang="en-CA" dirty="0"/>
              <a:t>˚</a:t>
            </a:r>
            <a:r>
              <a:rPr lang="en-CA" dirty="0" smtClean="0"/>
              <a:t>C</a:t>
            </a:r>
            <a:endParaRPr lang="en-CA" dirty="0"/>
          </a:p>
        </p:txBody>
      </p:sp>
      <p:sp>
        <p:nvSpPr>
          <p:cNvPr id="9" name="Content Placeholder 8"/>
          <p:cNvSpPr>
            <a:spLocks noGrp="1"/>
          </p:cNvSpPr>
          <p:nvPr>
            <p:ph sz="quarter" idx="4"/>
          </p:nvPr>
        </p:nvSpPr>
        <p:spPr/>
        <p:txBody>
          <a:bodyPr/>
          <a:lstStyle/>
          <a:p>
            <a:endParaRPr lang="en-CA"/>
          </a:p>
        </p:txBody>
      </p:sp>
    </p:spTree>
    <p:extLst>
      <p:ext uri="{BB962C8B-B14F-4D97-AF65-F5344CB8AC3E}">
        <p14:creationId xmlns:p14="http://schemas.microsoft.com/office/powerpoint/2010/main" val="109673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Use the previous Slide to Make some Conclusions</a:t>
            </a:r>
            <a:endParaRPr lang="en-CA" dirty="0"/>
          </a:p>
        </p:txBody>
      </p:sp>
      <p:sp>
        <p:nvSpPr>
          <p:cNvPr id="6" name="Text Placeholder 5"/>
          <p:cNvSpPr>
            <a:spLocks noGrp="1"/>
          </p:cNvSpPr>
          <p:nvPr>
            <p:ph type="body" idx="1"/>
          </p:nvPr>
        </p:nvSpPr>
        <p:spPr/>
        <p:txBody>
          <a:bodyPr/>
          <a:lstStyle/>
          <a:p>
            <a:r>
              <a:rPr lang="en-CA" dirty="0" smtClean="0"/>
              <a:t>At 400˚C</a:t>
            </a:r>
            <a:endParaRPr lang="en-CA" dirty="0"/>
          </a:p>
        </p:txBody>
      </p:sp>
      <p:sp>
        <p:nvSpPr>
          <p:cNvPr id="7" name="Content Placeholder 6"/>
          <p:cNvSpPr>
            <a:spLocks noGrp="1"/>
          </p:cNvSpPr>
          <p:nvPr>
            <p:ph sz="half" idx="2"/>
          </p:nvPr>
        </p:nvSpPr>
        <p:spPr/>
        <p:txBody>
          <a:bodyPr/>
          <a:lstStyle/>
          <a:p>
            <a:endParaRPr lang="en-CA"/>
          </a:p>
        </p:txBody>
      </p:sp>
      <p:sp>
        <p:nvSpPr>
          <p:cNvPr id="8" name="Text Placeholder 7"/>
          <p:cNvSpPr>
            <a:spLocks noGrp="1"/>
          </p:cNvSpPr>
          <p:nvPr>
            <p:ph type="body" sz="quarter" idx="3"/>
          </p:nvPr>
        </p:nvSpPr>
        <p:spPr/>
        <p:txBody>
          <a:bodyPr/>
          <a:lstStyle/>
          <a:p>
            <a:r>
              <a:rPr lang="en-CA" dirty="0" smtClean="0"/>
              <a:t>Overall</a:t>
            </a:r>
            <a:endParaRPr lang="en-CA" dirty="0"/>
          </a:p>
        </p:txBody>
      </p:sp>
      <p:sp>
        <p:nvSpPr>
          <p:cNvPr id="9" name="Content Placeholder 8"/>
          <p:cNvSpPr>
            <a:spLocks noGrp="1"/>
          </p:cNvSpPr>
          <p:nvPr>
            <p:ph sz="quarter" idx="4"/>
          </p:nvPr>
        </p:nvSpPr>
        <p:spPr>
          <a:xfrm>
            <a:off x="7573768" y="3702555"/>
            <a:ext cx="5486481" cy="4251000"/>
          </a:xfrm>
        </p:spPr>
        <p:txBody>
          <a:bodyPr>
            <a:normAutofit lnSpcReduction="10000"/>
          </a:bodyPr>
          <a:lstStyle/>
          <a:p>
            <a:r>
              <a:rPr lang="en-CA" sz="2600" dirty="0" smtClean="0"/>
              <a:t>Rate is increase due to temperature is not due just to increase collisions, but also to an overall increase in the number of molecules that have the minimum energy to react.</a:t>
            </a:r>
          </a:p>
          <a:p>
            <a:r>
              <a:rPr lang="en-CA" sz="2600" dirty="0" smtClean="0"/>
              <a:t>In general for a slow reaction:  A 10˚C INCREASE IN TEMPERATURE WILL DOUBLE THE REACTION RATE</a:t>
            </a:r>
            <a:endParaRPr lang="en-CA" sz="2600" dirty="0"/>
          </a:p>
          <a:p>
            <a:endParaRPr lang="en-CA" dirty="0"/>
          </a:p>
        </p:txBody>
      </p:sp>
    </p:spTree>
    <p:extLst>
      <p:ext uri="{BB962C8B-B14F-4D97-AF65-F5344CB8AC3E}">
        <p14:creationId xmlns:p14="http://schemas.microsoft.com/office/powerpoint/2010/main" val="8735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exercises</a:t>
            </a:r>
            <a:endParaRPr lang="en-CA" dirty="0"/>
          </a:p>
        </p:txBody>
      </p:sp>
      <p:sp>
        <p:nvSpPr>
          <p:cNvPr id="8" name="Content Placeholder 7"/>
          <p:cNvSpPr>
            <a:spLocks noGrp="1"/>
          </p:cNvSpPr>
          <p:nvPr>
            <p:ph idx="1"/>
          </p:nvPr>
        </p:nvSpPr>
        <p:spPr/>
        <p:txBody>
          <a:bodyPr>
            <a:normAutofit/>
          </a:bodyPr>
          <a:lstStyle/>
          <a:p>
            <a:r>
              <a:rPr lang="en-CA" sz="3200" dirty="0" smtClean="0"/>
              <a:t>Pg. 19 # 29-32</a:t>
            </a:r>
            <a:endParaRPr lang="en-CA" sz="3200" dirty="0"/>
          </a:p>
        </p:txBody>
      </p:sp>
    </p:spTree>
    <p:extLst>
      <p:ext uri="{BB962C8B-B14F-4D97-AF65-F5344CB8AC3E}">
        <p14:creationId xmlns:p14="http://schemas.microsoft.com/office/powerpoint/2010/main" val="3011497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Activation Energy</a:t>
            </a:r>
            <a:endParaRPr lang="en-CA" dirty="0"/>
          </a:p>
        </p:txBody>
      </p:sp>
      <p:sp>
        <p:nvSpPr>
          <p:cNvPr id="8" name="Content Placeholder 7"/>
          <p:cNvSpPr>
            <a:spLocks noGrp="1"/>
          </p:cNvSpPr>
          <p:nvPr>
            <p:ph idx="1"/>
          </p:nvPr>
        </p:nvSpPr>
        <p:spPr/>
        <p:txBody>
          <a:bodyPr/>
          <a:lstStyle/>
          <a:p>
            <a:r>
              <a:rPr lang="en-CA" sz="3200" dirty="0" smtClean="0"/>
              <a:t>This is the potential energy required for a </a:t>
            </a:r>
          </a:p>
          <a:p>
            <a:pPr marL="0" indent="0">
              <a:buNone/>
            </a:pPr>
            <a:r>
              <a:rPr lang="en-CA" sz="3200" dirty="0"/>
              <a:t> </a:t>
            </a:r>
            <a:r>
              <a:rPr lang="en-CA" sz="3200" dirty="0" smtClean="0"/>
              <a:t>   reaction to occur.</a:t>
            </a:r>
          </a:p>
          <a:p>
            <a:r>
              <a:rPr lang="en-CA" sz="3200" dirty="0" smtClean="0"/>
              <a:t>Keep this in mind:</a:t>
            </a:r>
          </a:p>
          <a:p>
            <a:pPr marL="0" indent="0">
              <a:buNone/>
            </a:pPr>
            <a:r>
              <a:rPr lang="en-CA" sz="3200" dirty="0" smtClean="0"/>
              <a:t>	</a:t>
            </a:r>
            <a:r>
              <a:rPr lang="en-CA" sz="3200" b="1" dirty="0" smtClean="0"/>
              <a:t>KE + PE = Total Energy</a:t>
            </a:r>
          </a:p>
          <a:p>
            <a:r>
              <a:rPr lang="en-CA" sz="3200" dirty="0" smtClean="0"/>
              <a:t>The total energy always stays constant… so if the </a:t>
            </a:r>
          </a:p>
          <a:p>
            <a:pPr marL="0" indent="0">
              <a:buNone/>
            </a:pPr>
            <a:r>
              <a:rPr lang="en-CA" sz="3200" dirty="0" smtClean="0"/>
              <a:t>KE goes down, what happens to the PE?</a:t>
            </a:r>
          </a:p>
          <a:p>
            <a:endParaRPr lang="en-CA" dirty="0"/>
          </a:p>
        </p:txBody>
      </p:sp>
      <p:pic>
        <p:nvPicPr>
          <p:cNvPr id="3076" name="Picture 4" descr="Image result for potential energy graph acti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416" y="295016"/>
            <a:ext cx="4988160" cy="539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Activation Energy</a:t>
            </a:r>
            <a:endParaRPr lang="en-CA" dirty="0"/>
          </a:p>
        </p:txBody>
      </p:sp>
      <p:sp>
        <p:nvSpPr>
          <p:cNvPr id="8" name="Content Placeholder 7"/>
          <p:cNvSpPr>
            <a:spLocks noGrp="1"/>
          </p:cNvSpPr>
          <p:nvPr>
            <p:ph idx="1"/>
          </p:nvPr>
        </p:nvSpPr>
        <p:spPr/>
        <p:txBody>
          <a:bodyPr/>
          <a:lstStyle/>
          <a:p>
            <a:r>
              <a:rPr lang="en-CA" sz="3200" dirty="0" smtClean="0"/>
              <a:t> A – Molecules </a:t>
            </a:r>
          </a:p>
          <a:p>
            <a:pPr marL="0" indent="0">
              <a:buNone/>
            </a:pPr>
            <a:r>
              <a:rPr lang="en-CA" sz="3200" dirty="0" smtClean="0"/>
              <a:t>approach each </a:t>
            </a:r>
          </a:p>
          <a:p>
            <a:pPr marL="0" indent="0">
              <a:buNone/>
            </a:pPr>
            <a:r>
              <a:rPr lang="en-CA" sz="3200" dirty="0" smtClean="0"/>
              <a:t>other, the like charges of </a:t>
            </a:r>
          </a:p>
          <a:p>
            <a:pPr marL="0" indent="0">
              <a:buNone/>
            </a:pPr>
            <a:r>
              <a:rPr lang="en-CA" sz="3200" dirty="0" smtClean="0"/>
              <a:t>their electrons create </a:t>
            </a:r>
          </a:p>
          <a:p>
            <a:pPr marL="0" indent="0">
              <a:buNone/>
            </a:pPr>
            <a:r>
              <a:rPr lang="en-CA" sz="3200" dirty="0" smtClean="0"/>
              <a:t>repulsive forces.</a:t>
            </a:r>
          </a:p>
          <a:p>
            <a:pPr marL="0" indent="0">
              <a:buNone/>
            </a:pPr>
            <a:endParaRPr lang="en-CA" dirty="0"/>
          </a:p>
        </p:txBody>
      </p:sp>
      <p:pic>
        <p:nvPicPr>
          <p:cNvPr id="2" name="Picture 1"/>
          <p:cNvPicPr>
            <a:picLocks noChangeAspect="1"/>
          </p:cNvPicPr>
          <p:nvPr/>
        </p:nvPicPr>
        <p:blipFill>
          <a:blip r:embed="rId3"/>
          <a:stretch>
            <a:fillRect/>
          </a:stretch>
        </p:blipFill>
        <p:spPr>
          <a:xfrm>
            <a:off x="6030572" y="2019579"/>
            <a:ext cx="8103530" cy="31995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301" y="5410443"/>
            <a:ext cx="5973092" cy="1982228"/>
          </a:xfrm>
          <a:prstGeom prst="rect">
            <a:avLst/>
          </a:prstGeom>
        </p:spPr>
      </p:pic>
    </p:spTree>
    <p:extLst>
      <p:ext uri="{BB962C8B-B14F-4D97-AF65-F5344CB8AC3E}">
        <p14:creationId xmlns:p14="http://schemas.microsoft.com/office/powerpoint/2010/main" val="206678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Activation Energy</a:t>
            </a:r>
            <a:endParaRPr lang="en-CA" dirty="0"/>
          </a:p>
        </p:txBody>
      </p:sp>
      <p:sp>
        <p:nvSpPr>
          <p:cNvPr id="8" name="Content Placeholder 7"/>
          <p:cNvSpPr>
            <a:spLocks noGrp="1"/>
          </p:cNvSpPr>
          <p:nvPr>
            <p:ph idx="1"/>
          </p:nvPr>
        </p:nvSpPr>
        <p:spPr/>
        <p:txBody>
          <a:bodyPr>
            <a:normAutofit/>
          </a:bodyPr>
          <a:lstStyle/>
          <a:p>
            <a:r>
              <a:rPr lang="en-CA" sz="3200" dirty="0" smtClean="0"/>
              <a:t>B – Repulsive forces </a:t>
            </a:r>
          </a:p>
          <a:p>
            <a:pPr marL="0" indent="0">
              <a:buNone/>
            </a:pPr>
            <a:r>
              <a:rPr lang="en-CA" sz="3200" dirty="0" smtClean="0"/>
              <a:t>slow the molecules </a:t>
            </a:r>
          </a:p>
          <a:p>
            <a:pPr marL="0" indent="0">
              <a:buNone/>
            </a:pPr>
            <a:r>
              <a:rPr lang="en-CA" sz="3200" dirty="0" smtClean="0"/>
              <a:t>down.</a:t>
            </a:r>
          </a:p>
          <a:p>
            <a:r>
              <a:rPr lang="en-CA" sz="3200" dirty="0" smtClean="0"/>
              <a:t>This decreases the KE, </a:t>
            </a:r>
          </a:p>
          <a:p>
            <a:pPr marL="0" indent="0">
              <a:buNone/>
            </a:pPr>
            <a:r>
              <a:rPr lang="en-CA" sz="3200" dirty="0" smtClean="0"/>
              <a:t>which is converted to PE!</a:t>
            </a:r>
          </a:p>
          <a:p>
            <a:r>
              <a:rPr lang="en-CA" sz="3200" dirty="0" smtClean="0"/>
              <a:t>If there is enough energy an Activated Complex is formed.</a:t>
            </a:r>
          </a:p>
          <a:p>
            <a:pPr marL="0" indent="0">
              <a:buNone/>
            </a:pPr>
            <a:endParaRPr lang="en-CA" dirty="0"/>
          </a:p>
        </p:txBody>
      </p:sp>
      <p:pic>
        <p:nvPicPr>
          <p:cNvPr id="2" name="Picture 1"/>
          <p:cNvPicPr>
            <a:picLocks noChangeAspect="1"/>
          </p:cNvPicPr>
          <p:nvPr/>
        </p:nvPicPr>
        <p:blipFill>
          <a:blip r:embed="rId3"/>
          <a:stretch>
            <a:fillRect/>
          </a:stretch>
        </p:blipFill>
        <p:spPr>
          <a:xfrm>
            <a:off x="6030572" y="2019579"/>
            <a:ext cx="8103530" cy="3199549"/>
          </a:xfrm>
          <a:prstGeom prst="rect">
            <a:avLst/>
          </a:prstGeom>
        </p:spPr>
      </p:pic>
    </p:spTree>
    <p:extLst>
      <p:ext uri="{BB962C8B-B14F-4D97-AF65-F5344CB8AC3E}">
        <p14:creationId xmlns:p14="http://schemas.microsoft.com/office/powerpoint/2010/main" val="19244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Activation Energy</a:t>
            </a:r>
            <a:endParaRPr lang="en-CA" dirty="0"/>
          </a:p>
        </p:txBody>
      </p:sp>
      <p:sp>
        <p:nvSpPr>
          <p:cNvPr id="8" name="Content Placeholder 7"/>
          <p:cNvSpPr>
            <a:spLocks noGrp="1"/>
          </p:cNvSpPr>
          <p:nvPr>
            <p:ph idx="1"/>
          </p:nvPr>
        </p:nvSpPr>
        <p:spPr/>
        <p:txBody>
          <a:bodyPr>
            <a:normAutofit fontScale="92500" lnSpcReduction="10000"/>
          </a:bodyPr>
          <a:lstStyle/>
          <a:p>
            <a:r>
              <a:rPr lang="en-CA" sz="3200" dirty="0"/>
              <a:t>C</a:t>
            </a:r>
            <a:r>
              <a:rPr lang="en-CA" sz="3200" dirty="0" smtClean="0"/>
              <a:t> – Activated Complex</a:t>
            </a:r>
          </a:p>
          <a:p>
            <a:r>
              <a:rPr lang="en-CA" sz="3200" dirty="0" smtClean="0"/>
              <a:t>Highest PE</a:t>
            </a:r>
          </a:p>
          <a:p>
            <a:r>
              <a:rPr lang="en-CA" sz="3200" dirty="0" smtClean="0"/>
              <a:t>Intermediate particle</a:t>
            </a:r>
          </a:p>
          <a:p>
            <a:r>
              <a:rPr lang="en-CA" sz="3200" dirty="0" smtClean="0"/>
              <a:t> Activation Energy (</a:t>
            </a:r>
            <a:r>
              <a:rPr lang="en-CA" sz="3200" dirty="0" err="1" smtClean="0"/>
              <a:t>Ea</a:t>
            </a:r>
            <a:r>
              <a:rPr lang="en-CA" sz="3200" dirty="0" smtClean="0"/>
              <a:t>) is</a:t>
            </a:r>
          </a:p>
          <a:p>
            <a:pPr marL="0" indent="0">
              <a:buNone/>
            </a:pPr>
            <a:r>
              <a:rPr lang="en-CA" sz="3200" dirty="0" smtClean="0"/>
              <a:t>the minimum energy required to convert the reactants into the activated complex</a:t>
            </a:r>
          </a:p>
          <a:p>
            <a:r>
              <a:rPr lang="en-CA" sz="3200" dirty="0" smtClean="0"/>
              <a:t>Bonds break and form</a:t>
            </a:r>
          </a:p>
          <a:p>
            <a:pPr marL="0" indent="0">
              <a:buNone/>
            </a:pPr>
            <a:endParaRPr lang="en-CA" dirty="0"/>
          </a:p>
        </p:txBody>
      </p:sp>
      <p:pic>
        <p:nvPicPr>
          <p:cNvPr id="2" name="Picture 1"/>
          <p:cNvPicPr>
            <a:picLocks noChangeAspect="1"/>
          </p:cNvPicPr>
          <p:nvPr/>
        </p:nvPicPr>
        <p:blipFill>
          <a:blip r:embed="rId3"/>
          <a:stretch>
            <a:fillRect/>
          </a:stretch>
        </p:blipFill>
        <p:spPr>
          <a:xfrm>
            <a:off x="6030572" y="2019579"/>
            <a:ext cx="8103530" cy="3199549"/>
          </a:xfrm>
          <a:prstGeom prst="rect">
            <a:avLst/>
          </a:prstGeom>
        </p:spPr>
      </p:pic>
    </p:spTree>
    <p:extLst>
      <p:ext uri="{BB962C8B-B14F-4D97-AF65-F5344CB8AC3E}">
        <p14:creationId xmlns:p14="http://schemas.microsoft.com/office/powerpoint/2010/main" val="18512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Activation Energy</a:t>
            </a:r>
            <a:endParaRPr lang="en-CA" dirty="0"/>
          </a:p>
        </p:txBody>
      </p:sp>
      <p:sp>
        <p:nvSpPr>
          <p:cNvPr id="8" name="Content Placeholder 7"/>
          <p:cNvSpPr>
            <a:spLocks noGrp="1"/>
          </p:cNvSpPr>
          <p:nvPr>
            <p:ph idx="1"/>
          </p:nvPr>
        </p:nvSpPr>
        <p:spPr/>
        <p:txBody>
          <a:bodyPr>
            <a:normAutofit/>
          </a:bodyPr>
          <a:lstStyle/>
          <a:p>
            <a:r>
              <a:rPr lang="en-CA" sz="3200" dirty="0" smtClean="0"/>
              <a:t>D – new products form</a:t>
            </a:r>
          </a:p>
          <a:p>
            <a:r>
              <a:rPr lang="en-CA" sz="3200" dirty="0" smtClean="0"/>
              <a:t>Electrons in the </a:t>
            </a:r>
          </a:p>
          <a:p>
            <a:pPr marL="0" indent="0">
              <a:buNone/>
            </a:pPr>
            <a:r>
              <a:rPr lang="en-CA" sz="3200" dirty="0" smtClean="0"/>
              <a:t>products outer shells </a:t>
            </a:r>
          </a:p>
          <a:p>
            <a:pPr marL="0" indent="0">
              <a:buNone/>
            </a:pPr>
            <a:r>
              <a:rPr lang="en-CA" sz="3200" dirty="0" smtClean="0"/>
              <a:t>starts to repel</a:t>
            </a:r>
          </a:p>
          <a:p>
            <a:r>
              <a:rPr lang="en-CA" sz="3200" dirty="0"/>
              <a:t>T</a:t>
            </a:r>
            <a:r>
              <a:rPr lang="en-CA" sz="3200" dirty="0" smtClean="0"/>
              <a:t>his forces them apart, PE gets converted to KE</a:t>
            </a:r>
            <a:endParaRPr lang="en-CA" sz="3200" dirty="0"/>
          </a:p>
        </p:txBody>
      </p:sp>
      <p:pic>
        <p:nvPicPr>
          <p:cNvPr id="2" name="Picture 1"/>
          <p:cNvPicPr>
            <a:picLocks noChangeAspect="1"/>
          </p:cNvPicPr>
          <p:nvPr/>
        </p:nvPicPr>
        <p:blipFill>
          <a:blip r:embed="rId3"/>
          <a:stretch>
            <a:fillRect/>
          </a:stretch>
        </p:blipFill>
        <p:spPr>
          <a:xfrm>
            <a:off x="6030572" y="2019579"/>
            <a:ext cx="8103530" cy="3199549"/>
          </a:xfrm>
          <a:prstGeom prst="rect">
            <a:avLst/>
          </a:prstGeom>
        </p:spPr>
      </p:pic>
    </p:spTree>
    <p:extLst>
      <p:ext uri="{BB962C8B-B14F-4D97-AF65-F5344CB8AC3E}">
        <p14:creationId xmlns:p14="http://schemas.microsoft.com/office/powerpoint/2010/main" val="23485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Measuring Reaction Rates</a:t>
            </a:r>
            <a:endParaRPr lang="en-CA" dirty="0"/>
          </a:p>
        </p:txBody>
      </p:sp>
      <p:sp>
        <p:nvSpPr>
          <p:cNvPr id="3" name="Content Placeholder 2"/>
          <p:cNvSpPr>
            <a:spLocks noGrp="1"/>
          </p:cNvSpPr>
          <p:nvPr>
            <p:ph idx="1"/>
          </p:nvPr>
        </p:nvSpPr>
        <p:spPr/>
        <p:txBody>
          <a:bodyPr/>
          <a:lstStyle/>
          <a:p>
            <a:r>
              <a:rPr lang="en-CA" sz="3200" dirty="0" smtClean="0"/>
              <a:t>How a property changes per unit of time</a:t>
            </a:r>
          </a:p>
          <a:p>
            <a:r>
              <a:rPr lang="en-CA" sz="3200" dirty="0" smtClean="0"/>
              <a:t>The property must be both observable and measurable.</a:t>
            </a:r>
          </a:p>
          <a:p>
            <a:endParaRPr lang="en-CA" dirty="0"/>
          </a:p>
        </p:txBody>
      </p:sp>
      <p:pic>
        <p:nvPicPr>
          <p:cNvPr id="4" name="Picture 3"/>
          <p:cNvPicPr>
            <a:picLocks noChangeAspect="1"/>
          </p:cNvPicPr>
          <p:nvPr/>
        </p:nvPicPr>
        <p:blipFill rotWithShape="1">
          <a:blip r:embed="rId3"/>
          <a:srcRect t="2239" b="1"/>
          <a:stretch/>
        </p:blipFill>
        <p:spPr>
          <a:xfrm>
            <a:off x="3943504" y="4209691"/>
            <a:ext cx="6450940" cy="2442395"/>
          </a:xfrm>
          <a:prstGeom prst="rect">
            <a:avLst/>
          </a:prstGeom>
        </p:spPr>
      </p:pic>
    </p:spTree>
    <p:extLst>
      <p:ext uri="{BB962C8B-B14F-4D97-AF65-F5344CB8AC3E}">
        <p14:creationId xmlns:p14="http://schemas.microsoft.com/office/powerpoint/2010/main" val="413129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Activation Energy Possibilities</a:t>
            </a:r>
            <a:br>
              <a:rPr lang="en-CA" dirty="0" smtClean="0"/>
            </a:br>
            <a:endParaRPr lang="en-CA" dirty="0"/>
          </a:p>
        </p:txBody>
      </p:sp>
      <p:sp>
        <p:nvSpPr>
          <p:cNvPr id="3" name="Content Placeholder 2"/>
          <p:cNvSpPr>
            <a:spLocks noGrp="1"/>
          </p:cNvSpPr>
          <p:nvPr>
            <p:ph idx="1"/>
          </p:nvPr>
        </p:nvSpPr>
        <p:spPr/>
        <p:txBody>
          <a:bodyPr>
            <a:normAutofit/>
          </a:bodyPr>
          <a:lstStyle/>
          <a:p>
            <a:r>
              <a:rPr lang="en-CA" sz="3200" dirty="0" smtClean="0"/>
              <a:t> PE &lt; </a:t>
            </a:r>
            <a:r>
              <a:rPr lang="en-CA" sz="3200" dirty="0" err="1" smtClean="0"/>
              <a:t>Ea</a:t>
            </a:r>
            <a:endParaRPr lang="en-CA" sz="3200" dirty="0" smtClean="0"/>
          </a:p>
          <a:p>
            <a:pPr marL="0" indent="0">
              <a:buNone/>
            </a:pPr>
            <a:endParaRPr lang="en-CA" sz="3200" dirty="0" smtClean="0"/>
          </a:p>
          <a:p>
            <a:r>
              <a:rPr lang="en-CA" sz="3200" dirty="0" smtClean="0"/>
              <a:t>PE = </a:t>
            </a:r>
            <a:r>
              <a:rPr lang="en-CA" sz="3200" dirty="0" err="1" smtClean="0"/>
              <a:t>Ea</a:t>
            </a:r>
            <a:endParaRPr lang="en-CA" sz="3200" dirty="0" smtClean="0"/>
          </a:p>
          <a:p>
            <a:pPr marL="0" indent="0">
              <a:buNone/>
            </a:pPr>
            <a:endParaRPr lang="en-CA" sz="3200" dirty="0" smtClean="0"/>
          </a:p>
          <a:p>
            <a:r>
              <a:rPr lang="en-CA" sz="3200" dirty="0" smtClean="0"/>
              <a:t>PE &gt; </a:t>
            </a:r>
            <a:r>
              <a:rPr lang="en-CA" sz="3200" dirty="0" err="1" smtClean="0"/>
              <a:t>Ea</a:t>
            </a:r>
            <a:endParaRPr lang="en-CA" sz="3200" dirty="0"/>
          </a:p>
        </p:txBody>
      </p:sp>
    </p:spTree>
    <p:extLst>
      <p:ext uri="{BB962C8B-B14F-4D97-AF65-F5344CB8AC3E}">
        <p14:creationId xmlns:p14="http://schemas.microsoft.com/office/powerpoint/2010/main" val="338444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 Distribution vs PE Diagram</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3667555" y="2429739"/>
            <a:ext cx="7065104" cy="4140061"/>
          </a:xfrm>
          <a:prstGeom prst="rect">
            <a:avLst/>
          </a:prstGeom>
        </p:spPr>
      </p:pic>
    </p:spTree>
    <p:extLst>
      <p:ext uri="{BB962C8B-B14F-4D97-AF65-F5344CB8AC3E}">
        <p14:creationId xmlns:p14="http://schemas.microsoft.com/office/powerpoint/2010/main" val="2729004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Conclusion</a:t>
            </a:r>
            <a:endParaRPr lang="en-CA" dirty="0"/>
          </a:p>
        </p:txBody>
      </p:sp>
      <p:sp>
        <p:nvSpPr>
          <p:cNvPr id="3" name="Content Placeholder 2"/>
          <p:cNvSpPr>
            <a:spLocks noGrp="1"/>
          </p:cNvSpPr>
          <p:nvPr>
            <p:ph idx="1"/>
          </p:nvPr>
        </p:nvSpPr>
        <p:spPr/>
        <p:txBody>
          <a:bodyPr/>
          <a:lstStyle/>
          <a:p>
            <a:r>
              <a:rPr lang="en-CA" sz="3200" dirty="0" smtClean="0"/>
              <a:t>When two species collide there are two requirement which must be met:</a:t>
            </a:r>
          </a:p>
          <a:p>
            <a:pPr marL="540039" indent="-540039">
              <a:buAutoNum type="arabicParenR"/>
            </a:pPr>
            <a:r>
              <a:rPr lang="en-CA" sz="3200" dirty="0" smtClean="0"/>
              <a:t>Sufficient KE (to get converted to PE)</a:t>
            </a:r>
          </a:p>
          <a:p>
            <a:pPr marL="540039" indent="-540039">
              <a:buAutoNum type="arabicParenR"/>
            </a:pPr>
            <a:r>
              <a:rPr lang="en-CA" sz="3200" dirty="0" smtClean="0"/>
              <a:t>Correct Alignment (this ensure the lowest amount of energy is required.</a:t>
            </a:r>
          </a:p>
          <a:p>
            <a:pPr marL="0" indent="0">
              <a:buNone/>
            </a:pPr>
            <a:endParaRPr lang="en-CA" dirty="0"/>
          </a:p>
        </p:txBody>
      </p:sp>
    </p:spTree>
    <p:extLst>
      <p:ext uri="{BB962C8B-B14F-4D97-AF65-F5344CB8AC3E}">
        <p14:creationId xmlns:p14="http://schemas.microsoft.com/office/powerpoint/2010/main" val="1907633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Brace </a:t>
            </a:r>
            <a:r>
              <a:rPr lang="en-CA" dirty="0" err="1" smtClean="0"/>
              <a:t>YourSelf</a:t>
            </a:r>
            <a:r>
              <a:rPr lang="en-CA" dirty="0" smtClean="0"/>
              <a:t>!!</a:t>
            </a:r>
            <a:endParaRPr lang="en-CA" dirty="0"/>
          </a:p>
        </p:txBody>
      </p:sp>
      <p:sp>
        <p:nvSpPr>
          <p:cNvPr id="3" name="Content Placeholder 2"/>
          <p:cNvSpPr>
            <a:spLocks noGrp="1"/>
          </p:cNvSpPr>
          <p:nvPr>
            <p:ph idx="1"/>
          </p:nvPr>
        </p:nvSpPr>
        <p:spPr/>
        <p:txBody>
          <a:bodyPr/>
          <a:lstStyle/>
          <a:p>
            <a:r>
              <a:rPr lang="en-CA" sz="3200" dirty="0" smtClean="0"/>
              <a:t>Many reactions can go in the forward or REVERSE direction… this we will talk much more about in the next unit (Equilibrium).</a:t>
            </a:r>
          </a:p>
          <a:p>
            <a:r>
              <a:rPr lang="en-CA" sz="3200" dirty="0" smtClean="0"/>
              <a:t>For now, study this graph:</a:t>
            </a:r>
          </a:p>
          <a:p>
            <a:r>
              <a:rPr lang="en-CA" sz="3200" dirty="0" smtClean="0"/>
              <a:t>Note the </a:t>
            </a:r>
            <a:r>
              <a:rPr lang="en-CA" sz="3200" dirty="0" err="1" smtClean="0"/>
              <a:t>Ea</a:t>
            </a:r>
            <a:r>
              <a:rPr lang="en-CA" sz="3200" dirty="0" smtClean="0"/>
              <a:t>(r), </a:t>
            </a:r>
            <a:r>
              <a:rPr lang="en-CA" sz="3200" dirty="0" err="1" smtClean="0"/>
              <a:t>Ea</a:t>
            </a:r>
            <a:r>
              <a:rPr lang="en-CA" sz="3200" dirty="0" smtClean="0"/>
              <a:t>(f)</a:t>
            </a:r>
          </a:p>
          <a:p>
            <a:r>
              <a:rPr lang="en-CA" sz="3200" dirty="0" smtClean="0"/>
              <a:t>Is ∆H different?</a:t>
            </a:r>
          </a:p>
          <a:p>
            <a:endParaRPr lang="en-CA" dirty="0"/>
          </a:p>
        </p:txBody>
      </p:sp>
      <p:pic>
        <p:nvPicPr>
          <p:cNvPr id="4" name="Picture 3"/>
          <p:cNvPicPr>
            <a:picLocks noChangeAspect="1"/>
          </p:cNvPicPr>
          <p:nvPr/>
        </p:nvPicPr>
        <p:blipFill>
          <a:blip r:embed="rId3"/>
          <a:stretch>
            <a:fillRect/>
          </a:stretch>
        </p:blipFill>
        <p:spPr>
          <a:xfrm>
            <a:off x="7138935" y="1345941"/>
            <a:ext cx="4072560" cy="506257"/>
          </a:xfrm>
          <a:prstGeom prst="rect">
            <a:avLst/>
          </a:prstGeom>
        </p:spPr>
      </p:pic>
      <p:pic>
        <p:nvPicPr>
          <p:cNvPr id="4098" name="Picture 2" descr="Image result for potential energy graph activation reve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26" y="4234013"/>
            <a:ext cx="3363799" cy="436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5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Try this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7735" y="3357908"/>
            <a:ext cx="5333418" cy="3330665"/>
          </a:xfrm>
        </p:spPr>
      </p:pic>
      <p:sp>
        <p:nvSpPr>
          <p:cNvPr id="5" name="Rectangle 4"/>
          <p:cNvSpPr/>
          <p:nvPr/>
        </p:nvSpPr>
        <p:spPr>
          <a:xfrm>
            <a:off x="452579" y="2702300"/>
            <a:ext cx="7794274" cy="4524315"/>
          </a:xfrm>
          <a:prstGeom prst="rect">
            <a:avLst/>
          </a:prstGeom>
        </p:spPr>
        <p:txBody>
          <a:bodyPr wrap="square">
            <a:spAutoFit/>
          </a:bodyPr>
          <a:lstStyle/>
          <a:p>
            <a:r>
              <a:rPr lang="en-US" sz="3200" dirty="0">
                <a:solidFill>
                  <a:srgbClr val="000000"/>
                </a:solidFill>
                <a:latin typeface="Century Gothic" panose="020B0502020202020204" pitchFamily="34" charset="0"/>
                <a:ea typeface="Times New Roman" panose="02020603050405020304" pitchFamily="18" charset="0"/>
              </a:rPr>
              <a:t> </a:t>
            </a:r>
            <a:r>
              <a:rPr lang="en-US" sz="3200" dirty="0" err="1">
                <a:solidFill>
                  <a:srgbClr val="000000"/>
                </a:solidFill>
                <a:latin typeface="Century Gothic" panose="020B0502020202020204" pitchFamily="34" charset="0"/>
                <a:ea typeface="Times New Roman" panose="02020603050405020304" pitchFamily="18" charset="0"/>
              </a:rPr>
              <a:t>Ea</a:t>
            </a:r>
            <a:r>
              <a:rPr lang="en-US" sz="3200" dirty="0">
                <a:solidFill>
                  <a:srgbClr val="000000"/>
                </a:solidFill>
                <a:latin typeface="Century Gothic" panose="020B0502020202020204" pitchFamily="34" charset="0"/>
                <a:ea typeface="Times New Roman" panose="02020603050405020304" pitchFamily="18" charset="0"/>
              </a:rPr>
              <a:t> (forward </a:t>
            </a:r>
            <a:r>
              <a:rPr lang="en-US" sz="3200" dirty="0" err="1">
                <a:solidFill>
                  <a:srgbClr val="000000"/>
                </a:solidFill>
                <a:latin typeface="Century Gothic" panose="020B0502020202020204" pitchFamily="34" charset="0"/>
                <a:ea typeface="Times New Roman" panose="02020603050405020304" pitchFamily="18" charset="0"/>
              </a:rPr>
              <a:t>rx</a:t>
            </a:r>
            <a:r>
              <a:rPr lang="en-US" sz="3200" dirty="0">
                <a:solidFill>
                  <a:srgbClr val="000000"/>
                </a:solidFill>
                <a:latin typeface="Century Gothic" panose="020B0502020202020204" pitchFamily="34" charset="0"/>
                <a:ea typeface="Times New Roman" panose="02020603050405020304" pitchFamily="18" charset="0"/>
              </a:rPr>
              <a:t>.) =  _________kJ     </a:t>
            </a:r>
          </a:p>
          <a:p>
            <a:r>
              <a:rPr lang="en-US" sz="3200" dirty="0">
                <a:solidFill>
                  <a:srgbClr val="000000"/>
                </a:solidFill>
                <a:latin typeface="Century Gothic" panose="020B0502020202020204" pitchFamily="34" charset="0"/>
                <a:ea typeface="Times New Roman" panose="02020603050405020304" pitchFamily="18" charset="0"/>
                <a:sym typeface="Symbol" panose="05050102010706020507" pitchFamily="18" charset="2"/>
              </a:rPr>
              <a:t>H</a:t>
            </a:r>
            <a:r>
              <a:rPr lang="en-US" sz="3200" dirty="0">
                <a:solidFill>
                  <a:srgbClr val="000000"/>
                </a:solidFill>
                <a:latin typeface="Century Gothic" panose="020B0502020202020204" pitchFamily="34" charset="0"/>
                <a:ea typeface="Times New Roman" panose="02020603050405020304" pitchFamily="18" charset="0"/>
              </a:rPr>
              <a:t> (forward </a:t>
            </a:r>
            <a:r>
              <a:rPr lang="en-US" sz="3200" dirty="0" err="1">
                <a:solidFill>
                  <a:srgbClr val="000000"/>
                </a:solidFill>
                <a:latin typeface="Century Gothic" panose="020B0502020202020204" pitchFamily="34" charset="0"/>
                <a:ea typeface="Times New Roman" panose="02020603050405020304" pitchFamily="18" charset="0"/>
              </a:rPr>
              <a:t>rx</a:t>
            </a:r>
            <a:r>
              <a:rPr lang="en-US" sz="3200" dirty="0">
                <a:solidFill>
                  <a:srgbClr val="000000"/>
                </a:solidFill>
                <a:latin typeface="Century Gothic" panose="020B0502020202020204" pitchFamily="34" charset="0"/>
                <a:ea typeface="Times New Roman" panose="02020603050405020304" pitchFamily="18" charset="0"/>
              </a:rPr>
              <a:t>. ) = _________kJ</a:t>
            </a:r>
            <a:endParaRPr lang="en-CA" sz="3200" dirty="0">
              <a:latin typeface="Times New Roman" panose="02020603050405020304" pitchFamily="18" charset="0"/>
              <a:ea typeface="Times New Roman" panose="02020603050405020304" pitchFamily="18" charset="0"/>
            </a:endParaRPr>
          </a:p>
          <a:p>
            <a:endParaRPr lang="en-CA" sz="3200" dirty="0">
              <a:latin typeface="Times New Roman" panose="02020603050405020304" pitchFamily="18" charset="0"/>
              <a:ea typeface="Times New Roman" panose="02020603050405020304" pitchFamily="18" charset="0"/>
            </a:endParaRPr>
          </a:p>
          <a:p>
            <a:r>
              <a:rPr lang="en-US"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This forward reaction is ______thermic</a:t>
            </a:r>
          </a:p>
          <a:p>
            <a:endParaRPr lang="en-US" sz="3200" dirty="0">
              <a:latin typeface="Century Gothic" panose="020B0502020202020204" pitchFamily="34" charset="0"/>
            </a:endParaRPr>
          </a:p>
          <a:p>
            <a:r>
              <a:rPr lang="en-US" sz="3200" dirty="0" err="1">
                <a:latin typeface="Century Gothic" panose="020B0502020202020204" pitchFamily="34" charset="0"/>
              </a:rPr>
              <a:t>Ea</a:t>
            </a:r>
            <a:r>
              <a:rPr lang="en-US" sz="3200" dirty="0">
                <a:latin typeface="Century Gothic" panose="020B0502020202020204" pitchFamily="34" charset="0"/>
              </a:rPr>
              <a:t> (reverse </a:t>
            </a:r>
            <a:r>
              <a:rPr lang="en-US" sz="3200" dirty="0" err="1">
                <a:latin typeface="Century Gothic" panose="020B0502020202020204" pitchFamily="34" charset="0"/>
              </a:rPr>
              <a:t>rx</a:t>
            </a:r>
            <a:r>
              <a:rPr lang="en-US" sz="3200" dirty="0">
                <a:latin typeface="Century Gothic" panose="020B0502020202020204" pitchFamily="34" charset="0"/>
              </a:rPr>
              <a:t>.) =  _________kJ              </a:t>
            </a:r>
          </a:p>
          <a:p>
            <a:r>
              <a:rPr lang="en-US" sz="3200" dirty="0">
                <a:latin typeface="Century Gothic" panose="020B0502020202020204" pitchFamily="34" charset="0"/>
                <a:sym typeface="Symbol" panose="05050102010706020507" pitchFamily="18" charset="2"/>
              </a:rPr>
              <a:t></a:t>
            </a:r>
            <a:r>
              <a:rPr lang="en-US" sz="3200" dirty="0">
                <a:latin typeface="Century Gothic" panose="020B0502020202020204" pitchFamily="34" charset="0"/>
              </a:rPr>
              <a:t>H  (reverse </a:t>
            </a:r>
            <a:r>
              <a:rPr lang="en-US" sz="3200" dirty="0" err="1">
                <a:latin typeface="Century Gothic" panose="020B0502020202020204" pitchFamily="34" charset="0"/>
              </a:rPr>
              <a:t>rx</a:t>
            </a:r>
            <a:r>
              <a:rPr lang="en-US" sz="3200" dirty="0">
                <a:latin typeface="Century Gothic" panose="020B0502020202020204" pitchFamily="34" charset="0"/>
              </a:rPr>
              <a:t>. ) = _________kJ</a:t>
            </a:r>
            <a:endParaRPr lang="en-CA" sz="3200" dirty="0">
              <a:latin typeface="Century Gothic" panose="020B0502020202020204" pitchFamily="34" charset="0"/>
            </a:endParaRPr>
          </a:p>
          <a:p>
            <a:r>
              <a:rPr lang="en-US" sz="3200" dirty="0">
                <a:latin typeface="Century Gothic" panose="020B0502020202020204" pitchFamily="34" charset="0"/>
              </a:rPr>
              <a:t> </a:t>
            </a:r>
            <a:endParaRPr lang="en-CA" sz="3200" dirty="0">
              <a:latin typeface="Century Gothic" panose="020B0502020202020204" pitchFamily="34" charset="0"/>
            </a:endParaRPr>
          </a:p>
          <a:p>
            <a:r>
              <a:rPr lang="en-US" sz="3200" dirty="0">
                <a:latin typeface="Century Gothic" panose="020B0502020202020204" pitchFamily="34" charset="0"/>
              </a:rPr>
              <a:t>This reverse reaction is ______thermic </a:t>
            </a:r>
            <a:r>
              <a:rPr lang="en-US" sz="2800" dirty="0"/>
              <a:t>	</a:t>
            </a:r>
            <a:endParaRPr lang="en-CA" sz="2800" dirty="0"/>
          </a:p>
        </p:txBody>
      </p:sp>
    </p:spTree>
    <p:extLst>
      <p:ext uri="{BB962C8B-B14F-4D97-AF65-F5344CB8AC3E}">
        <p14:creationId xmlns:p14="http://schemas.microsoft.com/office/powerpoint/2010/main" val="2444835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31863"/>
            <a:ext cx="11341100" cy="1239837"/>
          </a:xfrm>
        </p:spPr>
        <p:txBody>
          <a:bodyPr/>
          <a:lstStyle/>
          <a:p>
            <a:r>
              <a:rPr lang="en-CA" dirty="0" smtClean="0"/>
              <a:t>Another</a:t>
            </a:r>
            <a:endParaRPr lang="en-CA" dirty="0"/>
          </a:p>
        </p:txBody>
      </p:sp>
      <p:sp>
        <p:nvSpPr>
          <p:cNvPr id="3" name="Content Placeholder 2"/>
          <p:cNvSpPr>
            <a:spLocks noGrp="1"/>
          </p:cNvSpPr>
          <p:nvPr>
            <p:ph idx="4294967295"/>
          </p:nvPr>
        </p:nvSpPr>
        <p:spPr>
          <a:xfrm>
            <a:off x="0" y="1550988"/>
            <a:ext cx="15044468" cy="7213450"/>
          </a:xfrm>
        </p:spPr>
        <p:txBody>
          <a:bodyPr>
            <a:normAutofit fontScale="77500" lnSpcReduction="20000"/>
          </a:bodyPr>
          <a:lstStyle/>
          <a:p>
            <a:pPr marL="0" indent="0">
              <a:buNone/>
            </a:pPr>
            <a:r>
              <a:rPr lang="en-US" sz="3300" dirty="0"/>
              <a:t>Given the following Potential Energy Diagram for the Reaction:  	A</a:t>
            </a:r>
            <a:r>
              <a:rPr lang="en-US" sz="3300" baseline="-25000" dirty="0"/>
              <a:t>2  </a:t>
            </a:r>
            <a:r>
              <a:rPr lang="en-US" sz="3300" dirty="0"/>
              <a:t>+  B</a:t>
            </a:r>
            <a:r>
              <a:rPr lang="en-US" sz="3300" baseline="-25000" dirty="0"/>
              <a:t>2</a:t>
            </a:r>
            <a:r>
              <a:rPr lang="en-US" sz="3300" dirty="0"/>
              <a:t>     </a:t>
            </a:r>
            <a:r>
              <a:rPr lang="en-US" sz="3300" dirty="0">
                <a:sym typeface="Wingdings" panose="05000000000000000000" pitchFamily="2" charset="2"/>
              </a:rPr>
              <a:t></a:t>
            </a:r>
            <a:r>
              <a:rPr lang="en-US" sz="3300" dirty="0"/>
              <a:t>    2AB</a:t>
            </a:r>
            <a:endParaRPr lang="en-CA" sz="3300" dirty="0"/>
          </a:p>
          <a:p>
            <a:pPr marL="0" indent="0">
              <a:buNone/>
            </a:pPr>
            <a:r>
              <a:rPr lang="en-US" sz="3300" dirty="0" err="1"/>
              <a:t>Ea</a:t>
            </a:r>
            <a:r>
              <a:rPr lang="en-US" sz="3300" dirty="0"/>
              <a:t> (forward) = </a:t>
            </a:r>
            <a:r>
              <a:rPr lang="en-US" sz="3300" u="sng" dirty="0"/>
              <a:t>          </a:t>
            </a:r>
            <a:r>
              <a:rPr lang="en-US" sz="3300" u="sng" dirty="0" smtClean="0"/>
              <a:t>    </a:t>
            </a:r>
            <a:r>
              <a:rPr lang="en-US" sz="3300" dirty="0" smtClean="0"/>
              <a:t> </a:t>
            </a:r>
            <a:r>
              <a:rPr lang="en-US" sz="3300" dirty="0"/>
              <a:t>KJ</a:t>
            </a:r>
            <a:r>
              <a:rPr lang="en-CA" sz="3300" dirty="0"/>
              <a:t> </a:t>
            </a:r>
            <a:r>
              <a:rPr lang="en-US" sz="3300" dirty="0"/>
              <a:t>Energy needed to break bonds in  A</a:t>
            </a:r>
            <a:r>
              <a:rPr lang="en-US" sz="3300" baseline="-25000" dirty="0"/>
              <a:t>2</a:t>
            </a:r>
            <a:r>
              <a:rPr lang="en-US" sz="3300" dirty="0"/>
              <a:t>  &amp;  B</a:t>
            </a:r>
            <a:r>
              <a:rPr lang="en-US" sz="3300" baseline="-25000" dirty="0"/>
              <a:t>2</a:t>
            </a:r>
            <a:r>
              <a:rPr lang="en-US" sz="3300" dirty="0"/>
              <a:t>   </a:t>
            </a:r>
            <a:r>
              <a:rPr lang="en-US" sz="3300" u="sng" dirty="0" smtClean="0"/>
              <a:t>            </a:t>
            </a:r>
            <a:r>
              <a:rPr lang="en-US" sz="3300" dirty="0" smtClean="0"/>
              <a:t> </a:t>
            </a:r>
            <a:r>
              <a:rPr lang="en-US" sz="3300" dirty="0"/>
              <a:t>KJ</a:t>
            </a:r>
            <a:endParaRPr lang="en-CA" sz="3300" dirty="0"/>
          </a:p>
          <a:p>
            <a:pPr marL="0" indent="0">
              <a:buNone/>
            </a:pPr>
            <a:r>
              <a:rPr lang="en-US" sz="3300" dirty="0" err="1"/>
              <a:t>Ea</a:t>
            </a:r>
            <a:r>
              <a:rPr lang="en-US" sz="3300" dirty="0"/>
              <a:t> (reverse) = </a:t>
            </a:r>
            <a:r>
              <a:rPr lang="en-US" sz="3300" u="sng" dirty="0"/>
              <a:t>           </a:t>
            </a:r>
            <a:r>
              <a:rPr lang="en-US" sz="3300" u="sng" dirty="0" smtClean="0"/>
              <a:t>   </a:t>
            </a:r>
            <a:r>
              <a:rPr lang="en-US" sz="3300" dirty="0" smtClean="0"/>
              <a:t> </a:t>
            </a:r>
            <a:r>
              <a:rPr lang="en-US" sz="3300" dirty="0"/>
              <a:t>KJ</a:t>
            </a:r>
            <a:r>
              <a:rPr lang="en-CA" sz="3300" dirty="0"/>
              <a:t>  </a:t>
            </a:r>
            <a:r>
              <a:rPr lang="en-US" sz="3300" dirty="0"/>
              <a:t>Energy needed to break bonds in AB (A-B)  </a:t>
            </a:r>
            <a:r>
              <a:rPr lang="en-US" sz="3300" u="sng" dirty="0" smtClean="0"/>
              <a:t>            </a:t>
            </a:r>
            <a:r>
              <a:rPr lang="en-US" sz="3300" dirty="0" smtClean="0"/>
              <a:t> </a:t>
            </a:r>
            <a:r>
              <a:rPr lang="en-US" sz="3300" dirty="0"/>
              <a:t>KJ</a:t>
            </a:r>
            <a:endParaRPr lang="en-CA" sz="3300" dirty="0"/>
          </a:p>
          <a:p>
            <a:pPr marL="0" indent="0">
              <a:buNone/>
            </a:pPr>
            <a:r>
              <a:rPr lang="en-US" sz="3300" dirty="0"/>
              <a:t>Which has the stronger bonds A</a:t>
            </a:r>
            <a:r>
              <a:rPr lang="en-US" sz="3300" baseline="-25000" dirty="0"/>
              <a:t>2</a:t>
            </a:r>
            <a:r>
              <a:rPr lang="en-US" sz="3300" dirty="0"/>
              <a:t> &amp; B</a:t>
            </a:r>
            <a:r>
              <a:rPr lang="en-US" sz="3300" baseline="-25000" dirty="0"/>
              <a:t>2</a:t>
            </a:r>
            <a:r>
              <a:rPr lang="en-US" sz="3300" dirty="0"/>
              <a:t> or 2AB?  </a:t>
            </a:r>
            <a:r>
              <a:rPr lang="en-US" sz="3300" u="sng" dirty="0"/>
              <a:t>                       </a:t>
            </a:r>
            <a:endParaRPr lang="en-CA" sz="3300" dirty="0"/>
          </a:p>
          <a:p>
            <a:pPr marL="0" indent="0">
              <a:buNone/>
            </a:pPr>
            <a:r>
              <a:rPr lang="en-US" sz="3300" dirty="0"/>
              <a:t>On a PE diagram, species with stronger bonds (more stable) are</a:t>
            </a:r>
            <a:endParaRPr lang="en-CA" sz="3300" dirty="0"/>
          </a:p>
          <a:p>
            <a:pPr marL="0" indent="0">
              <a:buNone/>
            </a:pPr>
            <a:r>
              <a:rPr lang="en-US" sz="3300" dirty="0"/>
              <a:t>(low/high) on the graph.</a:t>
            </a:r>
            <a:endParaRPr lang="en-CA" sz="3300" dirty="0"/>
          </a:p>
          <a:p>
            <a:pPr marL="0" indent="0">
              <a:buNone/>
            </a:pPr>
            <a:r>
              <a:rPr lang="en-US" sz="3300" dirty="0"/>
              <a:t>Which set of species (A</a:t>
            </a:r>
            <a:r>
              <a:rPr lang="en-US" sz="3300" baseline="-25000" dirty="0"/>
              <a:t>2</a:t>
            </a:r>
            <a:r>
              <a:rPr lang="en-US" sz="3300" dirty="0"/>
              <a:t> &amp; B</a:t>
            </a:r>
            <a:r>
              <a:rPr lang="en-US" sz="3300" baseline="-25000" dirty="0"/>
              <a:t>2</a:t>
            </a:r>
            <a:r>
              <a:rPr lang="en-US" sz="3300" dirty="0"/>
              <a:t>,  A</a:t>
            </a:r>
            <a:r>
              <a:rPr lang="en-US" sz="3300" baseline="-25000" dirty="0"/>
              <a:t>2</a:t>
            </a:r>
            <a:r>
              <a:rPr lang="en-US" sz="3300" dirty="0"/>
              <a:t>B</a:t>
            </a:r>
            <a:r>
              <a:rPr lang="en-US" sz="3300" baseline="-25000" dirty="0"/>
              <a:t>2</a:t>
            </a:r>
            <a:r>
              <a:rPr lang="en-US" sz="3300" dirty="0"/>
              <a:t>, or 2AB) have the weakest bonds?</a:t>
            </a:r>
            <a:endParaRPr lang="en-CA" sz="3300" dirty="0"/>
          </a:p>
          <a:p>
            <a:pPr marL="0" indent="0">
              <a:buNone/>
            </a:pPr>
            <a:r>
              <a:rPr lang="en-US" sz="3300" dirty="0"/>
              <a:t>This species is the most </a:t>
            </a:r>
            <a:r>
              <a:rPr lang="en-US" sz="3300" u="sng" dirty="0"/>
              <a:t>        </a:t>
            </a:r>
            <a:r>
              <a:rPr lang="en-US" sz="3300" dirty="0"/>
              <a:t> stable. It is called the</a:t>
            </a:r>
            <a:endParaRPr lang="en-CA" sz="3300" dirty="0"/>
          </a:p>
          <a:p>
            <a:pPr marL="0" indent="0">
              <a:buNone/>
            </a:pPr>
            <a:r>
              <a:rPr lang="en-US" sz="3300" dirty="0"/>
              <a:t>_______________________  ___________________________</a:t>
            </a:r>
            <a:endParaRPr lang="en-CA" sz="3300" dirty="0"/>
          </a:p>
          <a:p>
            <a:pPr marL="0" indent="0">
              <a:buNone/>
            </a:pPr>
            <a:r>
              <a:rPr lang="en-US" sz="3300" dirty="0"/>
              <a:t>Which set of species has the highest  PE?_________________________</a:t>
            </a:r>
            <a:endParaRPr lang="en-CA" sz="3300" dirty="0"/>
          </a:p>
          <a:p>
            <a:pPr marL="0" indent="0">
              <a:buNone/>
            </a:pPr>
            <a:r>
              <a:rPr lang="en-US" sz="3300" dirty="0"/>
              <a:t>Which set of species has the highest KE?_________________________     	</a:t>
            </a:r>
            <a:endParaRPr lang="en-CA" sz="3300" dirty="0"/>
          </a:p>
          <a:p>
            <a:pPr marL="0" indent="0">
              <a:buNone/>
            </a:pPr>
            <a:r>
              <a:rPr lang="en-US" sz="3300" dirty="0"/>
              <a:t>Draw a graph of </a:t>
            </a:r>
            <a:r>
              <a:rPr lang="en-US" sz="3300" b="1" dirty="0"/>
              <a:t>KE</a:t>
            </a:r>
            <a:r>
              <a:rPr lang="en-US" sz="3300" dirty="0"/>
              <a:t> vs. reaction proceeds for the same forward </a:t>
            </a:r>
            <a:r>
              <a:rPr lang="en-US" sz="3300" dirty="0" err="1" smtClean="0"/>
              <a:t>rxn</a:t>
            </a:r>
            <a:r>
              <a:rPr lang="en-US" sz="3300" dirty="0" smtClean="0"/>
              <a:t>.</a:t>
            </a:r>
            <a:endParaRPr lang="en-CA" sz="3300" dirty="0"/>
          </a:p>
          <a:p>
            <a:pPr marL="0" indent="0">
              <a:buNone/>
            </a:pPr>
            <a:r>
              <a:rPr lang="en-US" dirty="0"/>
              <a:t>		</a:t>
            </a:r>
            <a:endParaRPr lang="en-CA" dirty="0"/>
          </a:p>
          <a:p>
            <a:pPr marL="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077" y="3560389"/>
            <a:ext cx="6366797" cy="3194648"/>
          </a:xfrm>
          <a:prstGeom prst="rect">
            <a:avLst/>
          </a:prstGeom>
        </p:spPr>
      </p:pic>
    </p:spTree>
    <p:extLst>
      <p:ext uri="{BB962C8B-B14F-4D97-AF65-F5344CB8AC3E}">
        <p14:creationId xmlns:p14="http://schemas.microsoft.com/office/powerpoint/2010/main" val="2167432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few more </a:t>
            </a:r>
            <a:r>
              <a:rPr lang="en-CA" dirty="0" smtClean="0">
                <a:sym typeface="Wingdings" panose="05000000000000000000" pitchFamily="2" charset="2"/>
              </a:rPr>
              <a:t></a:t>
            </a:r>
            <a:endParaRPr lang="en-CA" dirty="0"/>
          </a:p>
        </p:txBody>
      </p:sp>
      <p:pic>
        <p:nvPicPr>
          <p:cNvPr id="3" name="Picture 2"/>
          <p:cNvPicPr>
            <a:picLocks noChangeAspect="1"/>
          </p:cNvPicPr>
          <p:nvPr/>
        </p:nvPicPr>
        <p:blipFill>
          <a:blip r:embed="rId3"/>
          <a:stretch>
            <a:fillRect/>
          </a:stretch>
        </p:blipFill>
        <p:spPr>
          <a:xfrm>
            <a:off x="1714490" y="2856601"/>
            <a:ext cx="11416341" cy="4441345"/>
          </a:xfrm>
          <a:prstGeom prst="rect">
            <a:avLst/>
          </a:prstGeom>
        </p:spPr>
      </p:pic>
    </p:spTree>
    <p:extLst>
      <p:ext uri="{BB962C8B-B14F-4D97-AF65-F5344CB8AC3E}">
        <p14:creationId xmlns:p14="http://schemas.microsoft.com/office/powerpoint/2010/main" val="234791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Exercises</a:t>
            </a:r>
            <a:endParaRPr lang="en-CA" dirty="0"/>
          </a:p>
        </p:txBody>
      </p:sp>
      <p:sp>
        <p:nvSpPr>
          <p:cNvPr id="3" name="Content Placeholder 2"/>
          <p:cNvSpPr>
            <a:spLocks noGrp="1"/>
          </p:cNvSpPr>
          <p:nvPr>
            <p:ph idx="1"/>
          </p:nvPr>
        </p:nvSpPr>
        <p:spPr/>
        <p:txBody>
          <a:bodyPr>
            <a:normAutofit/>
          </a:bodyPr>
          <a:lstStyle/>
          <a:p>
            <a:r>
              <a:rPr lang="en-CA" sz="3200" dirty="0" smtClean="0"/>
              <a:t>Pg. 23 #33-40</a:t>
            </a:r>
          </a:p>
          <a:p>
            <a:r>
              <a:rPr lang="en-CA" sz="3200" dirty="0" smtClean="0"/>
              <a:t>Pg. 25 #41-45</a:t>
            </a:r>
            <a:endParaRPr lang="en-CA" sz="3200" dirty="0"/>
          </a:p>
        </p:txBody>
      </p:sp>
    </p:spTree>
    <p:extLst>
      <p:ext uri="{BB962C8B-B14F-4D97-AF65-F5344CB8AC3E}">
        <p14:creationId xmlns:p14="http://schemas.microsoft.com/office/powerpoint/2010/main" val="556115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Reaction Mechanisms</a:t>
            </a:r>
            <a:endParaRPr lang="en-CA" dirty="0"/>
          </a:p>
        </p:txBody>
      </p:sp>
      <p:sp>
        <p:nvSpPr>
          <p:cNvPr id="3" name="Content Placeholder 2"/>
          <p:cNvSpPr>
            <a:spLocks noGrp="1"/>
          </p:cNvSpPr>
          <p:nvPr>
            <p:ph idx="1"/>
          </p:nvPr>
        </p:nvSpPr>
        <p:spPr/>
        <p:txBody>
          <a:bodyPr>
            <a:noAutofit/>
          </a:bodyPr>
          <a:lstStyle/>
          <a:p>
            <a:r>
              <a:rPr lang="en-CA" sz="3200" dirty="0" smtClean="0"/>
              <a:t>The individual steps during a reaction</a:t>
            </a:r>
          </a:p>
          <a:p>
            <a:r>
              <a:rPr lang="en-CA" sz="3200" dirty="0" smtClean="0"/>
              <a:t>The odds of a reaction with more than two particles colliding with enough energy and the correct orientation is VERY LOW!</a:t>
            </a:r>
          </a:p>
          <a:p>
            <a:r>
              <a:rPr lang="en-CA" sz="3200" dirty="0" smtClean="0"/>
              <a:t>For example: </a:t>
            </a:r>
          </a:p>
          <a:p>
            <a:endParaRPr lang="en-CA" sz="3200" dirty="0"/>
          </a:p>
          <a:p>
            <a:pPr marL="0" indent="0">
              <a:buNone/>
            </a:pPr>
            <a:r>
              <a:rPr lang="en-CA" sz="3200" dirty="0" smtClean="0"/>
              <a:t>How many particles must come together for this reaction?</a:t>
            </a:r>
          </a:p>
          <a:p>
            <a:r>
              <a:rPr lang="en-CA" sz="3200" dirty="0" smtClean="0"/>
              <a:t>Therefore reactions must occur in a series of steps!</a:t>
            </a:r>
            <a:endParaRPr lang="en-CA" sz="3200" dirty="0"/>
          </a:p>
        </p:txBody>
      </p:sp>
      <p:pic>
        <p:nvPicPr>
          <p:cNvPr id="4" name="Picture 3"/>
          <p:cNvPicPr>
            <a:picLocks noChangeAspect="1"/>
          </p:cNvPicPr>
          <p:nvPr/>
        </p:nvPicPr>
        <p:blipFill>
          <a:blip r:embed="rId3"/>
          <a:stretch>
            <a:fillRect/>
          </a:stretch>
        </p:blipFill>
        <p:spPr>
          <a:xfrm>
            <a:off x="4312670" y="4868324"/>
            <a:ext cx="7754580" cy="744440"/>
          </a:xfrm>
          <a:prstGeom prst="rect">
            <a:avLst/>
          </a:prstGeom>
        </p:spPr>
      </p:pic>
    </p:spTree>
    <p:extLst>
      <p:ext uri="{BB962C8B-B14F-4D97-AF65-F5344CB8AC3E}">
        <p14:creationId xmlns:p14="http://schemas.microsoft.com/office/powerpoint/2010/main" val="36146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Reaction</a:t>
            </a:r>
            <a:endParaRPr lang="en-CA" dirty="0"/>
          </a:p>
        </p:txBody>
      </p:sp>
      <p:sp>
        <p:nvSpPr>
          <p:cNvPr id="3" name="Content Placeholder 2"/>
          <p:cNvSpPr>
            <a:spLocks noGrp="1"/>
          </p:cNvSpPr>
          <p:nvPr>
            <p:ph idx="1"/>
          </p:nvPr>
        </p:nvSpPr>
        <p:spPr>
          <a:xfrm>
            <a:off x="1714489" y="2645182"/>
            <a:ext cx="11915247" cy="5084086"/>
          </a:xfrm>
        </p:spPr>
        <p:txBody>
          <a:bodyPr>
            <a:normAutofit fontScale="92500"/>
          </a:bodyPr>
          <a:lstStyle/>
          <a:p>
            <a:r>
              <a:rPr lang="en-CA" sz="3200" dirty="0" smtClean="0"/>
              <a:t>This reaction occurs in three steps:</a:t>
            </a:r>
          </a:p>
          <a:p>
            <a:pPr marL="0" indent="0">
              <a:buNone/>
            </a:pPr>
            <a:endParaRPr lang="en-CA" sz="3200" dirty="0"/>
          </a:p>
          <a:p>
            <a:pPr marL="0" indent="0">
              <a:buNone/>
            </a:pPr>
            <a:endParaRPr lang="en-CA" sz="3200" dirty="0" smtClean="0"/>
          </a:p>
          <a:p>
            <a:pPr marL="0" indent="0">
              <a:buNone/>
            </a:pPr>
            <a:endParaRPr lang="en-CA" sz="3200" dirty="0"/>
          </a:p>
          <a:p>
            <a:pPr marL="0" indent="0">
              <a:buNone/>
            </a:pPr>
            <a:endParaRPr lang="en-CA" sz="3200" dirty="0" smtClean="0"/>
          </a:p>
          <a:p>
            <a:pPr marL="0" indent="0">
              <a:buNone/>
            </a:pPr>
            <a:endParaRPr lang="en-CA" sz="3200" dirty="0"/>
          </a:p>
          <a:p>
            <a:r>
              <a:rPr lang="en-CA" sz="3200" dirty="0" smtClean="0"/>
              <a:t>Can you see how the overall reaction can be determined from its steps?</a:t>
            </a:r>
          </a:p>
          <a:p>
            <a:endParaRPr lang="en-CA" dirty="0"/>
          </a:p>
        </p:txBody>
      </p:sp>
      <p:pic>
        <p:nvPicPr>
          <p:cNvPr id="6" name="Picture 5"/>
          <p:cNvPicPr>
            <a:picLocks noChangeAspect="1"/>
          </p:cNvPicPr>
          <p:nvPr/>
        </p:nvPicPr>
        <p:blipFill>
          <a:blip r:embed="rId3"/>
          <a:stretch>
            <a:fillRect/>
          </a:stretch>
        </p:blipFill>
        <p:spPr>
          <a:xfrm>
            <a:off x="6860999" y="1608786"/>
            <a:ext cx="6196108" cy="821583"/>
          </a:xfrm>
          <a:prstGeom prst="rect">
            <a:avLst/>
          </a:prstGeom>
        </p:spPr>
      </p:pic>
      <p:pic>
        <p:nvPicPr>
          <p:cNvPr id="7" name="Picture 6"/>
          <p:cNvPicPr>
            <a:picLocks noChangeAspect="1"/>
          </p:cNvPicPr>
          <p:nvPr/>
        </p:nvPicPr>
        <p:blipFill>
          <a:blip r:embed="rId4"/>
          <a:stretch>
            <a:fillRect/>
          </a:stretch>
        </p:blipFill>
        <p:spPr>
          <a:xfrm>
            <a:off x="2008476" y="3609027"/>
            <a:ext cx="7509562" cy="2518592"/>
          </a:xfrm>
          <a:prstGeom prst="rect">
            <a:avLst/>
          </a:prstGeom>
        </p:spPr>
      </p:pic>
    </p:spTree>
    <p:extLst>
      <p:ext uri="{BB962C8B-B14F-4D97-AF65-F5344CB8AC3E}">
        <p14:creationId xmlns:p14="http://schemas.microsoft.com/office/powerpoint/2010/main" val="1520957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65163"/>
            <a:ext cx="11342688" cy="1239837"/>
          </a:xfrm>
        </p:spPr>
        <p:txBody>
          <a:bodyPr/>
          <a:lstStyle/>
          <a:p>
            <a:r>
              <a:rPr lang="en-CA" dirty="0" smtClean="0"/>
              <a:t>Example</a:t>
            </a:r>
            <a:endParaRPr lang="en-CA" dirty="0"/>
          </a:p>
        </p:txBody>
      </p:sp>
      <p:pic>
        <p:nvPicPr>
          <p:cNvPr id="3" name="Picture 2"/>
          <p:cNvPicPr>
            <a:picLocks noChangeAspect="1"/>
          </p:cNvPicPr>
          <p:nvPr/>
        </p:nvPicPr>
        <p:blipFill>
          <a:blip r:embed="rId3"/>
          <a:stretch>
            <a:fillRect/>
          </a:stretch>
        </p:blipFill>
        <p:spPr>
          <a:xfrm>
            <a:off x="2252607" y="1284463"/>
            <a:ext cx="11664171" cy="6119380"/>
          </a:xfrm>
          <a:prstGeom prst="rect">
            <a:avLst/>
          </a:prstGeom>
        </p:spPr>
      </p:pic>
    </p:spTree>
    <p:extLst>
      <p:ext uri="{BB962C8B-B14F-4D97-AF65-F5344CB8AC3E}">
        <p14:creationId xmlns:p14="http://schemas.microsoft.com/office/powerpoint/2010/main" val="1375622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Notable Features of Reaction Mechanisms</a:t>
            </a:r>
            <a:endParaRPr lang="en-CA" dirty="0"/>
          </a:p>
        </p:txBody>
      </p:sp>
      <p:sp>
        <p:nvSpPr>
          <p:cNvPr id="3" name="Content Placeholder 2"/>
          <p:cNvSpPr>
            <a:spLocks noGrp="1"/>
          </p:cNvSpPr>
          <p:nvPr>
            <p:ph idx="1"/>
          </p:nvPr>
        </p:nvSpPr>
        <p:spPr>
          <a:xfrm>
            <a:off x="714061" y="2432624"/>
            <a:ext cx="13019192" cy="5710711"/>
          </a:xfrm>
        </p:spPr>
        <p:txBody>
          <a:bodyPr>
            <a:normAutofit fontScale="92500"/>
          </a:bodyPr>
          <a:lstStyle/>
          <a:p>
            <a:pPr marL="540039" indent="-540039">
              <a:buAutoNum type="arabicParenR"/>
            </a:pPr>
            <a:r>
              <a:rPr lang="en-CA" sz="3000" dirty="0" smtClean="0"/>
              <a:t>The slowest step is the RATE DETERMINING STEP (RDS)</a:t>
            </a:r>
          </a:p>
          <a:p>
            <a:pPr marL="540039" indent="-540039">
              <a:buAutoNum type="arabicParenR"/>
            </a:pPr>
            <a:r>
              <a:rPr lang="en-CA" sz="3000" dirty="0" smtClean="0"/>
              <a:t>To find the overall reaction the steps can be added, and species that appear on both sides can be cancelled.</a:t>
            </a:r>
          </a:p>
          <a:p>
            <a:pPr marL="540039" indent="-540039">
              <a:buAutoNum type="arabicParenR"/>
            </a:pPr>
            <a:endParaRPr lang="en-CA" sz="3000" dirty="0"/>
          </a:p>
          <a:p>
            <a:pPr marL="540039" indent="-540039">
              <a:buAutoNum type="arabicParenR"/>
            </a:pPr>
            <a:r>
              <a:rPr lang="en-CA" sz="3000" dirty="0" smtClean="0"/>
              <a:t>Those substances are produced and then react in later steps are called REACTION INTERMEDIATES.  These will never be in the overall reaction. (</a:t>
            </a:r>
            <a:r>
              <a:rPr lang="en-CA" sz="3000" dirty="0" err="1" smtClean="0"/>
              <a:t>eg</a:t>
            </a:r>
            <a:r>
              <a:rPr lang="en-CA" sz="3000" dirty="0" smtClean="0"/>
              <a:t>. </a:t>
            </a:r>
            <a:r>
              <a:rPr lang="en-CA" sz="3000" dirty="0" err="1" smtClean="0"/>
              <a:t>HOOBr</a:t>
            </a:r>
            <a:r>
              <a:rPr lang="en-CA" sz="3000" dirty="0" smtClean="0"/>
              <a:t>, </a:t>
            </a:r>
            <a:r>
              <a:rPr lang="en-CA" sz="3000" dirty="0" err="1" smtClean="0"/>
              <a:t>HOBr</a:t>
            </a:r>
            <a:r>
              <a:rPr lang="en-CA" sz="3000" dirty="0" smtClean="0"/>
              <a:t>)</a:t>
            </a:r>
          </a:p>
          <a:p>
            <a:pPr marL="540039" indent="-540039">
              <a:buAutoNum type="arabicParenR"/>
            </a:pPr>
            <a:r>
              <a:rPr lang="en-CA" sz="3000" dirty="0" smtClean="0"/>
              <a:t>Note reaction intermediates are not the same as the activated complex</a:t>
            </a:r>
          </a:p>
          <a:p>
            <a:pPr marL="540039" indent="-540039">
              <a:buAutoNum type="arabicParenR"/>
            </a:pPr>
            <a:r>
              <a:rPr lang="en-CA" sz="3000" dirty="0" smtClean="0"/>
              <a:t>Finally, if there is a reactant that is introduced and is produced in a later step and can be cancelled… it is a CATALYST.  Catalysts will not appear in the overall reactions.</a:t>
            </a:r>
          </a:p>
          <a:p>
            <a:pPr marL="540039" indent="-540039">
              <a:buAutoNum type="arabicParenR"/>
            </a:pPr>
            <a:endParaRPr lang="en-CA" dirty="0"/>
          </a:p>
        </p:txBody>
      </p:sp>
      <p:pic>
        <p:nvPicPr>
          <p:cNvPr id="4" name="Picture 3"/>
          <p:cNvPicPr>
            <a:picLocks noChangeAspect="1"/>
          </p:cNvPicPr>
          <p:nvPr/>
        </p:nvPicPr>
        <p:blipFill>
          <a:blip r:embed="rId3"/>
          <a:stretch>
            <a:fillRect/>
          </a:stretch>
        </p:blipFill>
        <p:spPr>
          <a:xfrm>
            <a:off x="5630708" y="4021637"/>
            <a:ext cx="3138797" cy="956264"/>
          </a:xfrm>
          <a:prstGeom prst="rect">
            <a:avLst/>
          </a:prstGeom>
        </p:spPr>
      </p:pic>
    </p:spTree>
    <p:extLst>
      <p:ext uri="{BB962C8B-B14F-4D97-AF65-F5344CB8AC3E}">
        <p14:creationId xmlns:p14="http://schemas.microsoft.com/office/powerpoint/2010/main" val="1024182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Reaction Mechanism – PE Diagrams</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sz="3200" dirty="0"/>
          </a:p>
          <a:p>
            <a:r>
              <a:rPr lang="en-CA" sz="3200" dirty="0" smtClean="0"/>
              <a:t>Each step has a “bump” with its own activation energy and activation complex</a:t>
            </a:r>
          </a:p>
          <a:p>
            <a:r>
              <a:rPr lang="en-CA" sz="3200" dirty="0" smtClean="0"/>
              <a:t>Notice the slow step (RDS) has the highest PE!</a:t>
            </a:r>
            <a:endParaRPr lang="en-CA" sz="3200" dirty="0"/>
          </a:p>
        </p:txBody>
      </p:sp>
      <p:pic>
        <p:nvPicPr>
          <p:cNvPr id="4" name="Picture 3"/>
          <p:cNvPicPr>
            <a:picLocks noChangeAspect="1"/>
          </p:cNvPicPr>
          <p:nvPr/>
        </p:nvPicPr>
        <p:blipFill>
          <a:blip r:embed="rId3"/>
          <a:stretch>
            <a:fillRect/>
          </a:stretch>
        </p:blipFill>
        <p:spPr>
          <a:xfrm>
            <a:off x="1840205" y="2830530"/>
            <a:ext cx="6335051" cy="1908384"/>
          </a:xfrm>
          <a:prstGeom prst="rect">
            <a:avLst/>
          </a:prstGeom>
        </p:spPr>
      </p:pic>
    </p:spTree>
    <p:extLst>
      <p:ext uri="{BB962C8B-B14F-4D97-AF65-F5344CB8AC3E}">
        <p14:creationId xmlns:p14="http://schemas.microsoft.com/office/powerpoint/2010/main" val="4094358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Determining a Missing Step</a:t>
            </a:r>
            <a:endParaRPr lang="en-CA" dirty="0"/>
          </a:p>
        </p:txBody>
      </p:sp>
      <p:pic>
        <p:nvPicPr>
          <p:cNvPr id="4" name="Content Placeholder 3"/>
          <p:cNvPicPr>
            <a:picLocks noGrp="1" noChangeAspect="1"/>
          </p:cNvPicPr>
          <p:nvPr>
            <p:ph idx="1"/>
          </p:nvPr>
        </p:nvPicPr>
        <p:blipFill>
          <a:blip r:embed="rId3"/>
          <a:stretch>
            <a:fillRect/>
          </a:stretch>
        </p:blipFill>
        <p:spPr>
          <a:xfrm>
            <a:off x="1714488" y="2743539"/>
            <a:ext cx="11650195" cy="4364627"/>
          </a:xfrm>
          <a:prstGeom prst="rect">
            <a:avLst/>
          </a:prstGeom>
        </p:spPr>
      </p:pic>
    </p:spTree>
    <p:extLst>
      <p:ext uri="{BB962C8B-B14F-4D97-AF65-F5344CB8AC3E}">
        <p14:creationId xmlns:p14="http://schemas.microsoft.com/office/powerpoint/2010/main" val="3404500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Examples/Exercises</a:t>
            </a:r>
            <a:endParaRPr lang="en-CA" dirty="0"/>
          </a:p>
        </p:txBody>
      </p:sp>
      <p:sp>
        <p:nvSpPr>
          <p:cNvPr id="3" name="Content Placeholder 2"/>
          <p:cNvSpPr>
            <a:spLocks noGrp="1"/>
          </p:cNvSpPr>
          <p:nvPr>
            <p:ph idx="1"/>
          </p:nvPr>
        </p:nvSpPr>
        <p:spPr/>
        <p:txBody>
          <a:bodyPr>
            <a:noAutofit/>
          </a:bodyPr>
          <a:lstStyle/>
          <a:p>
            <a:pPr marL="0" indent="0">
              <a:buNone/>
            </a:pPr>
            <a:r>
              <a:rPr lang="en-US" sz="2800" dirty="0" smtClean="0"/>
              <a:t>Three mechanism reaction</a:t>
            </a:r>
          </a:p>
          <a:p>
            <a:pPr marL="0" indent="0">
              <a:buNone/>
            </a:pPr>
            <a:r>
              <a:rPr lang="en-US" sz="2800" dirty="0" smtClean="0"/>
              <a:t>1</a:t>
            </a:r>
            <a:r>
              <a:rPr lang="en-US" sz="2800" dirty="0"/>
              <a:t>.)	A  +  2X  </a:t>
            </a:r>
            <a:r>
              <a:rPr lang="en-US" sz="2800" dirty="0">
                <a:sym typeface="Wingdings" panose="05000000000000000000" pitchFamily="2" charset="2"/>
              </a:rPr>
              <a:t></a:t>
            </a:r>
            <a:r>
              <a:rPr lang="en-US" sz="2800" dirty="0"/>
              <a:t> AX</a:t>
            </a:r>
            <a:r>
              <a:rPr lang="en-US" sz="2800" baseline="-25000" dirty="0"/>
              <a:t>2</a:t>
            </a:r>
            <a:endParaRPr lang="en-CA" sz="2800" baseline="-25000" dirty="0"/>
          </a:p>
          <a:p>
            <a:pPr marL="0" indent="0">
              <a:buNone/>
            </a:pPr>
            <a:r>
              <a:rPr lang="en-US" sz="2800" dirty="0" smtClean="0"/>
              <a:t>2</a:t>
            </a:r>
            <a:r>
              <a:rPr lang="en-US" sz="2800" dirty="0"/>
              <a:t>.)	AX</a:t>
            </a:r>
            <a:r>
              <a:rPr lang="en-US" sz="2800" baseline="-25000" dirty="0"/>
              <a:t>2</a:t>
            </a:r>
            <a:r>
              <a:rPr lang="en-US" sz="2800" dirty="0"/>
              <a:t> + X </a:t>
            </a:r>
            <a:r>
              <a:rPr lang="en-US" sz="2800" dirty="0">
                <a:sym typeface="Wingdings" panose="05000000000000000000" pitchFamily="2" charset="2"/>
              </a:rPr>
              <a:t></a:t>
            </a:r>
            <a:r>
              <a:rPr lang="en-US" sz="2800" dirty="0"/>
              <a:t> AX  +  X</a:t>
            </a:r>
            <a:r>
              <a:rPr lang="en-US" sz="2800" baseline="-25000" dirty="0"/>
              <a:t>2</a:t>
            </a:r>
            <a:endParaRPr lang="en-CA" sz="2800" baseline="-25000" dirty="0"/>
          </a:p>
          <a:p>
            <a:pPr marL="0" indent="0">
              <a:buNone/>
            </a:pPr>
            <a:r>
              <a:rPr lang="en-US" sz="2800" dirty="0" smtClean="0"/>
              <a:t>3</a:t>
            </a:r>
            <a:r>
              <a:rPr lang="en-US" sz="2800" dirty="0"/>
              <a:t>.)	AX + A  </a:t>
            </a:r>
            <a:r>
              <a:rPr lang="en-US" sz="2800" dirty="0">
                <a:sym typeface="Wingdings" panose="05000000000000000000" pitchFamily="2" charset="2"/>
              </a:rPr>
              <a:t></a:t>
            </a:r>
            <a:r>
              <a:rPr lang="en-US" sz="2800" dirty="0"/>
              <a:t> A</a:t>
            </a:r>
            <a:r>
              <a:rPr lang="en-US" sz="2800" baseline="-25000" dirty="0"/>
              <a:t>2</a:t>
            </a:r>
            <a:r>
              <a:rPr lang="en-US" sz="2800" dirty="0"/>
              <a:t> + X</a:t>
            </a:r>
            <a:endParaRPr lang="en-CA" sz="2800" dirty="0"/>
          </a:p>
          <a:p>
            <a:pPr marL="0" indent="0">
              <a:buNone/>
            </a:pPr>
            <a:r>
              <a:rPr lang="en-US" sz="2800" dirty="0" smtClean="0"/>
              <a:t>Overall </a:t>
            </a:r>
            <a:r>
              <a:rPr lang="en-US" sz="2800" dirty="0" err="1" smtClean="0"/>
              <a:t>Rxn</a:t>
            </a:r>
            <a:r>
              <a:rPr lang="en-US" sz="2800" dirty="0" smtClean="0"/>
              <a:t>:____________________________________________</a:t>
            </a:r>
            <a:endParaRPr lang="en-CA" sz="2800" dirty="0"/>
          </a:p>
          <a:p>
            <a:endParaRPr lang="en-CA" sz="2800" dirty="0" smtClean="0"/>
          </a:p>
          <a:p>
            <a:r>
              <a:rPr lang="en-CA" sz="2800" dirty="0" smtClean="0"/>
              <a:t>#46-55</a:t>
            </a:r>
            <a:endParaRPr lang="en-CA" sz="2800" dirty="0"/>
          </a:p>
        </p:txBody>
      </p:sp>
    </p:spTree>
    <p:extLst>
      <p:ext uri="{BB962C8B-B14F-4D97-AF65-F5344CB8AC3E}">
        <p14:creationId xmlns:p14="http://schemas.microsoft.com/office/powerpoint/2010/main" val="1760194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Effects of Catalysts</a:t>
            </a:r>
            <a:endParaRPr lang="en-CA" dirty="0"/>
          </a:p>
        </p:txBody>
      </p:sp>
      <p:sp>
        <p:nvSpPr>
          <p:cNvPr id="3" name="Content Placeholder 2"/>
          <p:cNvSpPr>
            <a:spLocks noGrp="1"/>
          </p:cNvSpPr>
          <p:nvPr>
            <p:ph idx="1"/>
          </p:nvPr>
        </p:nvSpPr>
        <p:spPr/>
        <p:txBody>
          <a:bodyPr>
            <a:normAutofit/>
          </a:bodyPr>
          <a:lstStyle/>
          <a:p>
            <a:r>
              <a:rPr lang="en-CA" sz="3200" dirty="0" smtClean="0"/>
              <a:t>A substance that speeds up a chemical reaction</a:t>
            </a:r>
          </a:p>
          <a:p>
            <a:r>
              <a:rPr lang="en-CA" sz="3200" dirty="0" smtClean="0"/>
              <a:t>The catalyst lowers the activation energy with an alternation mechanism</a:t>
            </a:r>
          </a:p>
          <a:p>
            <a:r>
              <a:rPr lang="en-CA" sz="3200" dirty="0" smtClean="0"/>
              <a:t>This alternate pathway included different intermediate steps with a lower overall Ea.</a:t>
            </a:r>
          </a:p>
          <a:p>
            <a:r>
              <a:rPr lang="en-CA" sz="3200" dirty="0" smtClean="0"/>
              <a:t>∆H is the same, reaction rate increases</a:t>
            </a:r>
            <a:endParaRPr lang="en-CA" sz="3200" dirty="0"/>
          </a:p>
        </p:txBody>
      </p:sp>
    </p:spTree>
    <p:extLst>
      <p:ext uri="{BB962C8B-B14F-4D97-AF65-F5344CB8AC3E}">
        <p14:creationId xmlns:p14="http://schemas.microsoft.com/office/powerpoint/2010/main" val="100192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5132" y="448574"/>
            <a:ext cx="12677190" cy="7522233"/>
          </a:xfrm>
        </p:spPr>
      </p:pic>
    </p:spTree>
    <p:extLst>
      <p:ext uri="{BB962C8B-B14F-4D97-AF65-F5344CB8AC3E}">
        <p14:creationId xmlns:p14="http://schemas.microsoft.com/office/powerpoint/2010/main" val="1753796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Forward and Reverse/Catalysts Everyday</a:t>
            </a:r>
            <a:endParaRPr lang="en-CA" dirty="0"/>
          </a:p>
        </p:txBody>
      </p:sp>
      <p:sp>
        <p:nvSpPr>
          <p:cNvPr id="3" name="Content Placeholder 2"/>
          <p:cNvSpPr>
            <a:spLocks noGrp="1"/>
          </p:cNvSpPr>
          <p:nvPr>
            <p:ph idx="1"/>
          </p:nvPr>
        </p:nvSpPr>
        <p:spPr/>
        <p:txBody>
          <a:bodyPr>
            <a:normAutofit/>
          </a:bodyPr>
          <a:lstStyle/>
          <a:p>
            <a:r>
              <a:rPr lang="en-CA" sz="3200" dirty="0" smtClean="0"/>
              <a:t>Catalysts lower the </a:t>
            </a:r>
            <a:r>
              <a:rPr lang="en-CA" sz="3200" dirty="0" err="1" smtClean="0"/>
              <a:t>Ea</a:t>
            </a:r>
            <a:r>
              <a:rPr lang="en-CA" sz="3200" dirty="0" smtClean="0"/>
              <a:t> in both directions (forward and reverse)</a:t>
            </a:r>
          </a:p>
          <a:p>
            <a:r>
              <a:rPr lang="en-CA" sz="3200" dirty="0" smtClean="0"/>
              <a:t>Complete exercises pg. 34 #56-61</a:t>
            </a:r>
          </a:p>
          <a:p>
            <a:r>
              <a:rPr lang="en-CA" sz="3200" dirty="0" smtClean="0"/>
              <a:t>Read pg. 34-36 and complete #62 </a:t>
            </a:r>
          </a:p>
          <a:p>
            <a:endParaRPr lang="en-CA" sz="3200" dirty="0"/>
          </a:p>
          <a:p>
            <a:r>
              <a:rPr lang="en-CA" sz="3200" dirty="0" smtClean="0"/>
              <a:t>This marks the end of unit 1!!!</a:t>
            </a:r>
            <a:endParaRPr lang="en-CA" sz="3200" dirty="0"/>
          </a:p>
        </p:txBody>
      </p:sp>
      <p:pic>
        <p:nvPicPr>
          <p:cNvPr id="1026" name="Picture 2" descr="Image result for praise hands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464" y="5201781"/>
            <a:ext cx="3204047" cy="320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7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Units</a:t>
            </a:r>
            <a:endParaRPr lang="en-CA" dirty="0"/>
          </a:p>
        </p:txBody>
      </p:sp>
      <p:sp>
        <p:nvSpPr>
          <p:cNvPr id="3" name="Content Placeholder 2"/>
          <p:cNvSpPr>
            <a:spLocks noGrp="1"/>
          </p:cNvSpPr>
          <p:nvPr>
            <p:ph sz="half" idx="1"/>
          </p:nvPr>
        </p:nvSpPr>
        <p:spPr/>
        <p:txBody>
          <a:bodyPr>
            <a:normAutofit/>
          </a:bodyPr>
          <a:lstStyle/>
          <a:p>
            <a:r>
              <a:rPr lang="en-CA" sz="3200" dirty="0" smtClean="0"/>
              <a:t>Always expressed as per unit of time</a:t>
            </a:r>
          </a:p>
          <a:p>
            <a:r>
              <a:rPr lang="en-CA" sz="3200" dirty="0" smtClean="0"/>
              <a:t>Many possible units</a:t>
            </a:r>
          </a:p>
          <a:p>
            <a:r>
              <a:rPr lang="en-CA" sz="3200" dirty="0" smtClean="0"/>
              <a:t>Any unit of time can be used, just pick one that is appropriate!</a:t>
            </a:r>
            <a:endParaRPr lang="en-CA" sz="3200" dirty="0"/>
          </a:p>
        </p:txBody>
      </p:sp>
      <p:sp>
        <p:nvSpPr>
          <p:cNvPr id="4" name="Content Placeholder 3"/>
          <p:cNvSpPr>
            <a:spLocks noGrp="1"/>
          </p:cNvSpPr>
          <p:nvPr>
            <p:ph sz="half" idx="2"/>
          </p:nvPr>
        </p:nvSpPr>
        <p:spPr/>
        <p:txBody>
          <a:bodyPr>
            <a:normAutofit/>
          </a:bodyPr>
          <a:lstStyle/>
          <a:p>
            <a:r>
              <a:rPr lang="en-CA" sz="2800" dirty="0" smtClean="0"/>
              <a:t>Make a list of possible units from the previous example:</a:t>
            </a:r>
            <a:endParaRPr lang="en-CA" sz="2800" dirty="0"/>
          </a:p>
        </p:txBody>
      </p:sp>
    </p:spTree>
    <p:extLst>
      <p:ext uri="{BB962C8B-B14F-4D97-AF65-F5344CB8AC3E}">
        <p14:creationId xmlns:p14="http://schemas.microsoft.com/office/powerpoint/2010/main" val="39214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Try These!</a:t>
            </a:r>
            <a:endParaRPr lang="en-CA" dirty="0"/>
          </a:p>
        </p:txBody>
      </p:sp>
      <p:sp>
        <p:nvSpPr>
          <p:cNvPr id="3" name="Content Placeholder 2"/>
          <p:cNvSpPr>
            <a:spLocks noGrp="1"/>
          </p:cNvSpPr>
          <p:nvPr>
            <p:ph idx="1"/>
          </p:nvPr>
        </p:nvSpPr>
        <p:spPr/>
        <p:txBody>
          <a:bodyPr>
            <a:normAutofit fontScale="92500" lnSpcReduction="10000"/>
          </a:bodyPr>
          <a:lstStyle/>
          <a:p>
            <a:r>
              <a:rPr lang="en-US" sz="3200" dirty="0"/>
              <a:t>I</a:t>
            </a:r>
            <a:r>
              <a:rPr lang="en-US" sz="3200" dirty="0" smtClean="0"/>
              <a:t>f </a:t>
            </a:r>
            <a:r>
              <a:rPr lang="en-US" sz="3200" dirty="0"/>
              <a:t>ethane is consumed at a rate of 0.066 </a:t>
            </a:r>
            <a:r>
              <a:rPr lang="en-US" sz="3200" dirty="0" err="1"/>
              <a:t>mol</a:t>
            </a:r>
            <a:r>
              <a:rPr lang="en-US" sz="3200" dirty="0"/>
              <a:t> /s, calculate the rate </a:t>
            </a:r>
            <a:r>
              <a:rPr lang="en-US" sz="3200" dirty="0" smtClean="0"/>
              <a:t>of consumption </a:t>
            </a:r>
            <a:r>
              <a:rPr lang="en-US" sz="3200" dirty="0"/>
              <a:t>of O</a:t>
            </a:r>
            <a:r>
              <a:rPr lang="en-US" sz="3200" baseline="-25000" dirty="0"/>
              <a:t>2</a:t>
            </a:r>
            <a:r>
              <a:rPr lang="en-US" sz="3200" dirty="0"/>
              <a:t> in </a:t>
            </a:r>
            <a:r>
              <a:rPr lang="en-US" sz="3200" dirty="0" err="1"/>
              <a:t>mol</a:t>
            </a:r>
            <a:r>
              <a:rPr lang="en-US" sz="3200" dirty="0"/>
              <a:t> /</a:t>
            </a:r>
            <a:r>
              <a:rPr lang="en-US" sz="3200" dirty="0" smtClean="0"/>
              <a:t>s?</a:t>
            </a:r>
            <a:r>
              <a:rPr lang="en-CA" sz="3200" dirty="0"/>
              <a:t>	</a:t>
            </a:r>
            <a:r>
              <a:rPr lang="en-US" sz="3200" dirty="0" smtClean="0"/>
              <a:t>2C</a:t>
            </a:r>
            <a:r>
              <a:rPr lang="en-US" sz="3200" baseline="-25000" dirty="0" smtClean="0"/>
              <a:t>2</a:t>
            </a:r>
            <a:r>
              <a:rPr lang="en-US" sz="3200" dirty="0" smtClean="0"/>
              <a:t>H</a:t>
            </a:r>
            <a:r>
              <a:rPr lang="en-US" sz="3200" baseline="-25000" dirty="0" smtClean="0"/>
              <a:t>6</a:t>
            </a:r>
            <a:r>
              <a:rPr lang="en-US" sz="3200" dirty="0" smtClean="0"/>
              <a:t> </a:t>
            </a:r>
            <a:r>
              <a:rPr lang="en-US" sz="3200" dirty="0"/>
              <a:t>+ 7O</a:t>
            </a:r>
            <a:r>
              <a:rPr lang="en-US" sz="3200" baseline="-25000" dirty="0"/>
              <a:t>2</a:t>
            </a:r>
            <a:r>
              <a:rPr lang="en-US" sz="3200" dirty="0"/>
              <a:t>   </a:t>
            </a:r>
            <a:r>
              <a:rPr lang="en-US" sz="3200" dirty="0">
                <a:sym typeface="Wingdings" panose="05000000000000000000" pitchFamily="2" charset="2"/>
              </a:rPr>
              <a:t></a:t>
            </a:r>
            <a:r>
              <a:rPr lang="en-US" sz="3200" dirty="0"/>
              <a:t>   4CO</a:t>
            </a:r>
            <a:r>
              <a:rPr lang="en-US" sz="3200" baseline="-25000" dirty="0"/>
              <a:t>2</a:t>
            </a:r>
            <a:r>
              <a:rPr lang="en-US" sz="3200" dirty="0"/>
              <a:t> + </a:t>
            </a:r>
            <a:r>
              <a:rPr lang="en-US" sz="3200" dirty="0" smtClean="0"/>
              <a:t>6H</a:t>
            </a:r>
            <a:r>
              <a:rPr lang="en-US" sz="3200" baseline="-25000" dirty="0" smtClean="0"/>
              <a:t>2</a:t>
            </a:r>
            <a:r>
              <a:rPr lang="en-US" sz="3200" dirty="0" smtClean="0"/>
              <a:t>O </a:t>
            </a:r>
          </a:p>
          <a:p>
            <a:pPr marL="0" indent="0">
              <a:buNone/>
            </a:pPr>
            <a:endParaRPr lang="en-US" sz="3200" dirty="0" smtClean="0"/>
          </a:p>
          <a:p>
            <a:r>
              <a:rPr lang="en-US" sz="3200" dirty="0" smtClean="0"/>
              <a:t>If </a:t>
            </a:r>
            <a:r>
              <a:rPr lang="en-US" sz="3200" dirty="0"/>
              <a:t>67.5 g of Al are consumed per second - calculate the rate of consumption of  Br</a:t>
            </a:r>
            <a:r>
              <a:rPr lang="en-US" sz="3200" baseline="-25000" dirty="0"/>
              <a:t>2</a:t>
            </a:r>
            <a:r>
              <a:rPr lang="en-US" sz="3200" dirty="0"/>
              <a:t> in g/s</a:t>
            </a:r>
            <a:r>
              <a:rPr lang="en-US" sz="3200" dirty="0" smtClean="0"/>
              <a:t>.</a:t>
            </a:r>
          </a:p>
          <a:p>
            <a:pPr marL="0" indent="0">
              <a:buNone/>
            </a:pPr>
            <a:r>
              <a:rPr lang="en-US" sz="3200" dirty="0" smtClean="0"/>
              <a:t>				2Al  </a:t>
            </a:r>
            <a:r>
              <a:rPr lang="en-US" sz="3200" dirty="0"/>
              <a:t>+  3Br</a:t>
            </a:r>
            <a:r>
              <a:rPr lang="en-US" sz="3200" baseline="-25000" dirty="0"/>
              <a:t>2</a:t>
            </a:r>
            <a:r>
              <a:rPr lang="en-US" sz="3200" dirty="0"/>
              <a:t>    </a:t>
            </a:r>
            <a:r>
              <a:rPr lang="en-US" sz="3200" dirty="0">
                <a:sym typeface="Wingdings" panose="05000000000000000000" pitchFamily="2" charset="2"/>
              </a:rPr>
              <a:t></a:t>
            </a:r>
            <a:r>
              <a:rPr lang="en-US" sz="3200" dirty="0"/>
              <a:t>    2AlBr</a:t>
            </a:r>
            <a:r>
              <a:rPr lang="en-US" sz="3200" baseline="-25000" dirty="0"/>
              <a:t>3</a:t>
            </a:r>
            <a:endParaRPr lang="en-CA" sz="3200" dirty="0"/>
          </a:p>
          <a:p>
            <a:endParaRPr lang="en-CA" baseline="-25000" dirty="0" smtClean="0"/>
          </a:p>
          <a:p>
            <a:pPr marL="0" indent="0">
              <a:buNone/>
            </a:pPr>
            <a:r>
              <a:rPr lang="en-CA" dirty="0" smtClean="0"/>
              <a:t>			</a:t>
            </a:r>
            <a:r>
              <a:rPr lang="en-CA" sz="2126" b="1" i="1" dirty="0"/>
              <a:t>***** </a:t>
            </a:r>
            <a:r>
              <a:rPr lang="en-CA" sz="2126" b="1" i="1" u="sng" dirty="0"/>
              <a:t>When in doubt mole it out</a:t>
            </a:r>
            <a:r>
              <a:rPr lang="en-CA" sz="2126" b="1" i="1" dirty="0"/>
              <a:t> *****</a:t>
            </a:r>
            <a:endParaRPr lang="en-CA" sz="2126" b="1" i="1" baseline="-25000" dirty="0"/>
          </a:p>
        </p:txBody>
      </p:sp>
    </p:spTree>
    <p:extLst>
      <p:ext uri="{BB962C8B-B14F-4D97-AF65-F5344CB8AC3E}">
        <p14:creationId xmlns:p14="http://schemas.microsoft.com/office/powerpoint/2010/main" val="4265638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149" y="402772"/>
            <a:ext cx="10610640" cy="6622749"/>
          </a:xfrm>
          <a:prstGeom prst="rect">
            <a:avLst/>
          </a:prstGeom>
        </p:spPr>
      </p:pic>
      <p:sp>
        <p:nvSpPr>
          <p:cNvPr id="8" name="Content Placeholder 7"/>
          <p:cNvSpPr>
            <a:spLocks noGrp="1"/>
          </p:cNvSpPr>
          <p:nvPr>
            <p:ph sz="half" idx="4294967295"/>
          </p:nvPr>
        </p:nvSpPr>
        <p:spPr>
          <a:xfrm>
            <a:off x="8913813" y="6913563"/>
            <a:ext cx="5486400" cy="4064000"/>
          </a:xfrm>
        </p:spPr>
        <p:txBody>
          <a:bodyPr/>
          <a:lstStyle/>
          <a:p>
            <a:r>
              <a:rPr lang="en-CA" dirty="0" smtClean="0"/>
              <a:t>Answer: -0.1 g/min NaHCO</a:t>
            </a:r>
            <a:r>
              <a:rPr lang="en-CA" baseline="-25000" dirty="0" smtClean="0"/>
              <a:t>3</a:t>
            </a:r>
            <a:endParaRPr lang="en-CA" baseline="-25000" dirty="0"/>
          </a:p>
        </p:txBody>
      </p:sp>
    </p:spTree>
    <p:extLst>
      <p:ext uri="{BB962C8B-B14F-4D97-AF65-F5344CB8AC3E}">
        <p14:creationId xmlns:p14="http://schemas.microsoft.com/office/powerpoint/2010/main" val="3887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Graphing</a:t>
            </a:r>
            <a:endParaRPr lang="en-CA" dirty="0"/>
          </a:p>
        </p:txBody>
      </p:sp>
      <p:sp>
        <p:nvSpPr>
          <p:cNvPr id="3" name="Content Placeholder 2"/>
          <p:cNvSpPr>
            <a:spLocks noGrp="1"/>
          </p:cNvSpPr>
          <p:nvPr>
            <p:ph idx="1"/>
          </p:nvPr>
        </p:nvSpPr>
        <p:spPr/>
        <p:txBody>
          <a:bodyPr/>
          <a:lstStyle/>
          <a:p>
            <a:r>
              <a:rPr lang="en-CA" sz="2800" dirty="0" smtClean="0"/>
              <a:t>The rate is the slope of a property vs time graph.  Here is a graph of the reaction between hydrofluoric acid and potassium cyanide.  The concentration of HF is on the Y-axis</a:t>
            </a:r>
          </a:p>
          <a:p>
            <a:r>
              <a:rPr lang="en-CA" sz="2800" dirty="0" smtClean="0"/>
              <a:t>What do you notice about the graph at </a:t>
            </a:r>
          </a:p>
          <a:p>
            <a:pPr marL="0" indent="0">
              <a:buNone/>
            </a:pPr>
            <a:r>
              <a:rPr lang="en-CA" sz="2800" dirty="0" smtClean="0"/>
              <a:t>Point 1 and Point 2?</a:t>
            </a:r>
          </a:p>
          <a:p>
            <a:endParaRPr lang="en-CA" dirty="0"/>
          </a:p>
        </p:txBody>
      </p:sp>
      <p:pic>
        <p:nvPicPr>
          <p:cNvPr id="5" name="Picture 4"/>
          <p:cNvPicPr>
            <a:picLocks noChangeAspect="1"/>
          </p:cNvPicPr>
          <p:nvPr/>
        </p:nvPicPr>
        <p:blipFill>
          <a:blip r:embed="rId3"/>
          <a:stretch>
            <a:fillRect/>
          </a:stretch>
        </p:blipFill>
        <p:spPr>
          <a:xfrm>
            <a:off x="8202484" y="3836212"/>
            <a:ext cx="5710102" cy="3798350"/>
          </a:xfrm>
          <a:prstGeom prst="rect">
            <a:avLst/>
          </a:prstGeom>
        </p:spPr>
      </p:pic>
    </p:spTree>
    <p:extLst>
      <p:ext uri="{BB962C8B-B14F-4D97-AF65-F5344CB8AC3E}">
        <p14:creationId xmlns:p14="http://schemas.microsoft.com/office/powerpoint/2010/main" val="102719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Exercises</a:t>
            </a:r>
            <a:br>
              <a:rPr lang="en-CA" dirty="0" smtClean="0"/>
            </a:br>
            <a:endParaRPr lang="en-CA" dirty="0"/>
          </a:p>
        </p:txBody>
      </p:sp>
      <p:sp>
        <p:nvSpPr>
          <p:cNvPr id="3" name="Content Placeholder 2"/>
          <p:cNvSpPr>
            <a:spLocks noGrp="1"/>
          </p:cNvSpPr>
          <p:nvPr>
            <p:ph idx="1"/>
          </p:nvPr>
        </p:nvSpPr>
        <p:spPr/>
        <p:txBody>
          <a:bodyPr>
            <a:normAutofit/>
          </a:bodyPr>
          <a:lstStyle/>
          <a:p>
            <a:r>
              <a:rPr lang="en-CA" sz="3200" dirty="0" err="1" smtClean="0"/>
              <a:t>Hebden</a:t>
            </a:r>
            <a:r>
              <a:rPr lang="en-CA" sz="3200" dirty="0" smtClean="0"/>
              <a:t> Student Workbook (Textbook)</a:t>
            </a:r>
          </a:p>
          <a:p>
            <a:pPr lvl="1"/>
            <a:r>
              <a:rPr lang="en-CA" sz="3200" dirty="0" err="1" smtClean="0"/>
              <a:t>pg</a:t>
            </a:r>
            <a:r>
              <a:rPr lang="en-CA" sz="3200" dirty="0" smtClean="0"/>
              <a:t> 2 #1-5</a:t>
            </a:r>
          </a:p>
          <a:p>
            <a:pPr lvl="1"/>
            <a:r>
              <a:rPr lang="en-CA" sz="3200" dirty="0" err="1" smtClean="0"/>
              <a:t>pg</a:t>
            </a:r>
            <a:r>
              <a:rPr lang="en-CA" sz="3200" dirty="0" smtClean="0"/>
              <a:t> 3 #6</a:t>
            </a:r>
          </a:p>
          <a:p>
            <a:pPr lvl="1"/>
            <a:r>
              <a:rPr lang="en-CA" sz="3200" dirty="0" err="1" smtClean="0"/>
              <a:t>pg</a:t>
            </a:r>
            <a:r>
              <a:rPr lang="en-CA" sz="3200" dirty="0" smtClean="0"/>
              <a:t> 5 #7-9</a:t>
            </a:r>
            <a:endParaRPr lang="en-CA" sz="3200" dirty="0"/>
          </a:p>
        </p:txBody>
      </p:sp>
    </p:spTree>
    <p:extLst>
      <p:ext uri="{BB962C8B-B14F-4D97-AF65-F5344CB8AC3E}">
        <p14:creationId xmlns:p14="http://schemas.microsoft.com/office/powerpoint/2010/main" val="1999823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813</TotalTime>
  <Words>1310</Words>
  <Application>Microsoft Office PowerPoint</Application>
  <PresentationFormat>Custom</PresentationFormat>
  <Paragraphs>273</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Century Gothic</vt:lpstr>
      <vt:lpstr>Gill Sans MT</vt:lpstr>
      <vt:lpstr>Symbol</vt:lpstr>
      <vt:lpstr>Times New Roman</vt:lpstr>
      <vt:lpstr>Wingdings</vt:lpstr>
      <vt:lpstr>Gallery</vt:lpstr>
      <vt:lpstr>Unit 1 Reaction Kinetics</vt:lpstr>
      <vt:lpstr>Introduction</vt:lpstr>
      <vt:lpstr>Measuring Reaction Rates</vt:lpstr>
      <vt:lpstr>Example</vt:lpstr>
      <vt:lpstr>Units</vt:lpstr>
      <vt:lpstr>Try These!</vt:lpstr>
      <vt:lpstr>PowerPoint Presentation</vt:lpstr>
      <vt:lpstr>Graphing</vt:lpstr>
      <vt:lpstr>Exercises </vt:lpstr>
      <vt:lpstr>What Factors affect Reaction Rate?</vt:lpstr>
      <vt:lpstr>Factors that Affect Reaction Rate</vt:lpstr>
      <vt:lpstr>Try this one!</vt:lpstr>
      <vt:lpstr>Collision Theory</vt:lpstr>
      <vt:lpstr>Question</vt:lpstr>
      <vt:lpstr>Energy in Chemical Reactions</vt:lpstr>
      <vt:lpstr>Change in Enthalpy (∆H)</vt:lpstr>
      <vt:lpstr>PowerPoint Presentation</vt:lpstr>
      <vt:lpstr>Exercises</vt:lpstr>
      <vt:lpstr>Kinetic Energy Distributions</vt:lpstr>
      <vt:lpstr>Lets explain this in terms of Kinetic Energy</vt:lpstr>
      <vt:lpstr>When the temperature is increased it increases the average KE of the entire System</vt:lpstr>
      <vt:lpstr>Use the previous Slide to Make some Conclusions</vt:lpstr>
      <vt:lpstr>Use the previous Slide to Make some Conclusions</vt:lpstr>
      <vt:lpstr>exercises</vt:lpstr>
      <vt:lpstr>Activation Energy</vt:lpstr>
      <vt:lpstr>Activation Energy</vt:lpstr>
      <vt:lpstr>Activation Energy</vt:lpstr>
      <vt:lpstr>Activation Energy</vt:lpstr>
      <vt:lpstr>Activation Energy</vt:lpstr>
      <vt:lpstr>Activation Energy Possibilities </vt:lpstr>
      <vt:lpstr>KE Distribution vs PE Diagram</vt:lpstr>
      <vt:lpstr>In Conclusion</vt:lpstr>
      <vt:lpstr>Brace YourSelf!!</vt:lpstr>
      <vt:lpstr>Try this</vt:lpstr>
      <vt:lpstr>Another</vt:lpstr>
      <vt:lpstr>A few more </vt:lpstr>
      <vt:lpstr>Exercises</vt:lpstr>
      <vt:lpstr>Reaction Mechanisms</vt:lpstr>
      <vt:lpstr>Sample Reaction</vt:lpstr>
      <vt:lpstr>Notable Features of Reaction Mechanisms</vt:lpstr>
      <vt:lpstr>Reaction Mechanism – PE Diagrams</vt:lpstr>
      <vt:lpstr>Determining a Missing Step</vt:lpstr>
      <vt:lpstr>Examples/Exercises</vt:lpstr>
      <vt:lpstr>The Effects of Catalysts</vt:lpstr>
      <vt:lpstr>PowerPoint Presentation</vt:lpstr>
      <vt:lpstr>Forward and Reverse/Catalysts Everyday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Reaction Kinetics</dc:title>
  <dc:creator>Windows User</dc:creator>
  <cp:lastModifiedBy>Windows User</cp:lastModifiedBy>
  <cp:revision>49</cp:revision>
  <cp:lastPrinted>2018-01-31T18:48:11Z</cp:lastPrinted>
  <dcterms:created xsi:type="dcterms:W3CDTF">2018-01-30T19:56:48Z</dcterms:created>
  <dcterms:modified xsi:type="dcterms:W3CDTF">2019-01-25T22:55:23Z</dcterms:modified>
</cp:coreProperties>
</file>