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6FBFA-9CBB-443E-9593-0D608BDE5255}" type="datetimeFigureOut">
              <a:rPr lang="en-CA" smtClean="0"/>
              <a:t>2019-04-23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6E8E8-8CB2-4B18-B9C7-EDA0A8046F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071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0" y="0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93700" ty="-8255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Acids and Bases III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Relative Strengths</a:t>
            </a:r>
          </a:p>
          <a:p>
            <a:r>
              <a:rPr lang="en-CA" dirty="0" smtClean="0"/>
              <a:t>pH/pOH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887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Relative Strengths of Acids and Bases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CA" dirty="0"/>
              <a:t> </a:t>
            </a:r>
            <a:r>
              <a:rPr lang="en-CA" dirty="0" smtClean="0"/>
              <a:t>According to </a:t>
            </a:r>
            <a:r>
              <a:rPr lang="en-CA" dirty="0" err="1" smtClean="0"/>
              <a:t>Bronsted</a:t>
            </a:r>
            <a:r>
              <a:rPr lang="en-CA" dirty="0" smtClean="0"/>
              <a:t>-Lowry Theory we always have equilibrium like this: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	acid + base </a:t>
            </a:r>
            <a:r>
              <a:rPr lang="en-CA" dirty="0" smtClean="0">
                <a:latin typeface="Calibri" panose="020F0502020204030204" pitchFamily="34" charset="0"/>
                <a:cs typeface="Calibri" panose="020F0502020204030204" pitchFamily="34" charset="0"/>
              </a:rPr>
              <a:t>↔ </a:t>
            </a:r>
            <a:r>
              <a:rPr lang="en-CA" dirty="0" smtClean="0">
                <a:cs typeface="Calibri" panose="020F0502020204030204" pitchFamily="34" charset="0"/>
              </a:rPr>
              <a:t>acid + base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When we have two acids in equilibrium they “compete” to donate a proton.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CA" dirty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For example if you combine H</a:t>
            </a:r>
            <a:r>
              <a:rPr lang="en-CA" baseline="-25000" dirty="0" smtClean="0">
                <a:cs typeface="Calibri" panose="020F0502020204030204" pitchFamily="34" charset="0"/>
              </a:rPr>
              <a:t>2</a:t>
            </a:r>
            <a:r>
              <a:rPr lang="en-CA" dirty="0" smtClean="0">
                <a:cs typeface="Calibri" panose="020F0502020204030204" pitchFamily="34" charset="0"/>
              </a:rPr>
              <a:t>CO</a:t>
            </a:r>
            <a:r>
              <a:rPr lang="en-CA" baseline="-25000" dirty="0" smtClean="0">
                <a:cs typeface="Calibri" panose="020F0502020204030204" pitchFamily="34" charset="0"/>
              </a:rPr>
              <a:t>3</a:t>
            </a:r>
            <a:r>
              <a:rPr lang="en-CA" dirty="0" smtClean="0">
                <a:cs typeface="Calibri" panose="020F0502020204030204" pitchFamily="34" charset="0"/>
              </a:rPr>
              <a:t> and SO</a:t>
            </a:r>
            <a:r>
              <a:rPr lang="en-CA" baseline="-25000" dirty="0" smtClean="0">
                <a:cs typeface="Calibri" panose="020F0502020204030204" pitchFamily="34" charset="0"/>
              </a:rPr>
              <a:t>3</a:t>
            </a:r>
            <a:r>
              <a:rPr lang="en-CA" baseline="30000" dirty="0" smtClean="0">
                <a:cs typeface="Calibri" panose="020F0502020204030204" pitchFamily="34" charset="0"/>
              </a:rPr>
              <a:t>2-</a:t>
            </a:r>
            <a:r>
              <a:rPr lang="en-CA" dirty="0" smtClean="0">
                <a:cs typeface="Calibri" panose="020F0502020204030204" pitchFamily="34" charset="0"/>
              </a:rPr>
              <a:t> who will serve as the acid? Write the equilibrium to show this:</a:t>
            </a:r>
          </a:p>
          <a:p>
            <a:pPr marL="0" indent="0">
              <a:buNone/>
            </a:pPr>
            <a:endParaRPr lang="en-CA" dirty="0" smtClean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CA" dirty="0">
                <a:cs typeface="Calibri" panose="020F0502020204030204" pitchFamily="34" charset="0"/>
              </a:rPr>
              <a:t> </a:t>
            </a:r>
            <a:r>
              <a:rPr lang="en-CA" dirty="0" smtClean="0">
                <a:cs typeface="Calibri" panose="020F0502020204030204" pitchFamily="34" charset="0"/>
              </a:rPr>
              <a:t>What about if you have HCO</a:t>
            </a:r>
            <a:r>
              <a:rPr lang="en-CA" baseline="-25000" dirty="0" smtClean="0">
                <a:cs typeface="Calibri" panose="020F0502020204030204" pitchFamily="34" charset="0"/>
              </a:rPr>
              <a:t>3</a:t>
            </a:r>
            <a:r>
              <a:rPr lang="en-CA" baseline="30000" dirty="0" smtClean="0">
                <a:cs typeface="Calibri" panose="020F0502020204030204" pitchFamily="34" charset="0"/>
              </a:rPr>
              <a:t>-</a:t>
            </a:r>
            <a:r>
              <a:rPr lang="en-CA" dirty="0" smtClean="0">
                <a:cs typeface="Calibri" panose="020F0502020204030204" pitchFamily="34" charset="0"/>
              </a:rPr>
              <a:t> and H</a:t>
            </a:r>
            <a:r>
              <a:rPr lang="en-CA" baseline="-25000" dirty="0" smtClean="0">
                <a:cs typeface="Calibri" panose="020F0502020204030204" pitchFamily="34" charset="0"/>
              </a:rPr>
              <a:t>2</a:t>
            </a:r>
            <a:r>
              <a:rPr lang="en-CA" dirty="0" smtClean="0">
                <a:cs typeface="Calibri" panose="020F0502020204030204" pitchFamily="34" charset="0"/>
              </a:rPr>
              <a:t>PO</a:t>
            </a:r>
            <a:r>
              <a:rPr lang="en-CA" baseline="-25000" dirty="0" smtClean="0">
                <a:cs typeface="Calibri" panose="020F0502020204030204" pitchFamily="34" charset="0"/>
              </a:rPr>
              <a:t>4</a:t>
            </a:r>
            <a:r>
              <a:rPr lang="en-CA" baseline="30000" dirty="0" smtClean="0">
                <a:cs typeface="Calibri" panose="020F0502020204030204" pitchFamily="34" charset="0"/>
              </a:rPr>
              <a:t>-</a:t>
            </a:r>
            <a:r>
              <a:rPr lang="en-CA" dirty="0" smtClean="0">
                <a:cs typeface="Calibri" panose="020F050202020403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q"/>
            </a:pPr>
            <a:endParaRPr lang="en-CA" dirty="0"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CA" dirty="0" smtClean="0">
                <a:cs typeface="Calibri" panose="020F0502020204030204" pitchFamily="34" charset="0"/>
              </a:rPr>
              <a:t> Which side of the equilibrium will be favoured?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5663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RULE!!!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In a </a:t>
            </a:r>
            <a:r>
              <a:rPr lang="en-CA" dirty="0" err="1" smtClean="0"/>
              <a:t>Bronsted</a:t>
            </a:r>
            <a:r>
              <a:rPr lang="en-CA" dirty="0" smtClean="0"/>
              <a:t>-Lowry acid/base equilibrium, the side of the equilibrium with the weaker acid will be favoured. </a:t>
            </a:r>
          </a:p>
          <a:p>
            <a:r>
              <a:rPr lang="en-CA" dirty="0" smtClean="0"/>
              <a:t>This can also be done by comparing the relative </a:t>
            </a:r>
            <a:r>
              <a:rPr lang="en-CA" dirty="0" err="1" smtClean="0"/>
              <a:t>Ka</a:t>
            </a:r>
            <a:r>
              <a:rPr lang="en-CA" dirty="0" smtClean="0"/>
              <a:t> values.  Like in the example below: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4128" y="3900351"/>
            <a:ext cx="7733394" cy="230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9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Pg</a:t>
            </a:r>
            <a:r>
              <a:rPr lang="en-CA" dirty="0" smtClean="0"/>
              <a:t> 133 # 38-46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804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cap="none" dirty="0" smtClean="0"/>
              <a:t>pH/pOH</a:t>
            </a:r>
            <a:endParaRPr lang="en-CA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87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of pH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First…. For a neutral solution at 25˚C what is the [H</a:t>
            </a:r>
            <a:r>
              <a:rPr lang="en-CA" baseline="-25000" dirty="0" smtClean="0"/>
              <a:t>3</a:t>
            </a:r>
            <a:r>
              <a:rPr lang="en-CA" dirty="0" smtClean="0"/>
              <a:t>O</a:t>
            </a:r>
            <a:r>
              <a:rPr lang="en-CA" baseline="30000" dirty="0" smtClean="0"/>
              <a:t>+</a:t>
            </a:r>
            <a:r>
              <a:rPr lang="en-CA" dirty="0" smtClean="0"/>
              <a:t>] and [OH</a:t>
            </a:r>
            <a:r>
              <a:rPr lang="en-CA" baseline="30000" dirty="0" smtClean="0"/>
              <a:t>-</a:t>
            </a:r>
            <a:r>
              <a:rPr lang="en-CA" dirty="0" smtClean="0"/>
              <a:t>]?</a:t>
            </a:r>
          </a:p>
          <a:p>
            <a:endParaRPr lang="en-CA" dirty="0"/>
          </a:p>
          <a:p>
            <a:r>
              <a:rPr lang="en-CA" dirty="0" smtClean="0"/>
              <a:t>Hint: 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-1" r="48249" b="-26198"/>
          <a:stretch/>
        </p:blipFill>
        <p:spPr>
          <a:xfrm>
            <a:off x="1985554" y="3256112"/>
            <a:ext cx="5683998" cy="44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956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Definition </a:t>
            </a:r>
            <a:r>
              <a:rPr lang="en-CA" dirty="0" err="1" smtClean="0"/>
              <a:t>Con’t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pH= -log</a:t>
            </a:r>
            <a:r>
              <a:rPr lang="en-US" b="1" baseline="-25000" dirty="0"/>
              <a:t>10</a:t>
            </a:r>
            <a:r>
              <a:rPr lang="en-US" b="1" dirty="0"/>
              <a:t> [H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30000" dirty="0" smtClean="0"/>
              <a:t>+</a:t>
            </a:r>
            <a:r>
              <a:rPr lang="en-US" b="1" dirty="0" smtClean="0"/>
              <a:t>]</a:t>
            </a:r>
          </a:p>
          <a:p>
            <a:endParaRPr lang="en-US" b="1" dirty="0"/>
          </a:p>
          <a:p>
            <a:r>
              <a:rPr lang="en-US" b="1" dirty="0" smtClean="0"/>
              <a:t>- Assume that log = log</a:t>
            </a:r>
            <a:r>
              <a:rPr lang="en-US" b="1" baseline="-25000" dirty="0" smtClean="0"/>
              <a:t>10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- Try this one:</a:t>
            </a:r>
          </a:p>
          <a:p>
            <a:pPr marL="128016" lvl="1" indent="0">
              <a:buNone/>
            </a:pPr>
            <a:r>
              <a:rPr lang="en-US" dirty="0" smtClean="0"/>
              <a:t>	If </a:t>
            </a:r>
            <a:r>
              <a:rPr lang="en-US" dirty="0"/>
              <a:t>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1.0 x 10</a:t>
            </a:r>
            <a:r>
              <a:rPr lang="en-US" baseline="30000" dirty="0"/>
              <a:t>-7</a:t>
            </a:r>
            <a:endParaRPr lang="en-CA" dirty="0"/>
          </a:p>
          <a:p>
            <a:r>
              <a:rPr lang="en-US" dirty="0"/>
              <a:t> </a:t>
            </a:r>
            <a:endParaRPr lang="en-CA" dirty="0"/>
          </a:p>
          <a:p>
            <a:r>
              <a:rPr lang="en-US" dirty="0"/>
              <a:t>pH = -log (1.0 x 10</a:t>
            </a:r>
            <a:r>
              <a:rPr lang="en-US" baseline="30000" dirty="0"/>
              <a:t>-7 </a:t>
            </a:r>
            <a:r>
              <a:rPr lang="en-US" dirty="0" smtClean="0"/>
              <a:t>) =</a:t>
            </a:r>
          </a:p>
          <a:p>
            <a:endParaRPr lang="en-US" dirty="0"/>
          </a:p>
          <a:p>
            <a:r>
              <a:rPr lang="en-US" dirty="0" smtClean="0"/>
              <a:t>TRY THIS IN YOUR CALCULATOR NOW!!!!!!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8134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Note on Sig Figs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Sig Figs in pH start at the decimal point!</a:t>
            </a:r>
          </a:p>
          <a:p>
            <a:endParaRPr lang="en-CA" dirty="0"/>
          </a:p>
          <a:p>
            <a:r>
              <a:rPr lang="en-CA" dirty="0" smtClean="0"/>
              <a:t>Find the pH of 0.030M </a:t>
            </a:r>
            <a:r>
              <a:rPr lang="en-CA" dirty="0" err="1" smtClean="0"/>
              <a:t>HCl</a:t>
            </a:r>
            <a:endParaRPr lang="en-CA" dirty="0" smtClean="0"/>
          </a:p>
          <a:p>
            <a:r>
              <a:rPr lang="en-US" dirty="0"/>
              <a:t>[H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30000" dirty="0"/>
              <a:t>+</a:t>
            </a:r>
            <a:r>
              <a:rPr lang="en-US" dirty="0"/>
              <a:t>] = 0.030 M </a:t>
            </a:r>
            <a:endParaRPr lang="en-CA" dirty="0"/>
          </a:p>
          <a:p>
            <a:r>
              <a:rPr lang="en-US" dirty="0"/>
              <a:t> </a:t>
            </a:r>
            <a:r>
              <a:rPr lang="en-US" dirty="0" smtClean="0"/>
              <a:t>pH</a:t>
            </a:r>
            <a:r>
              <a:rPr lang="en-US" dirty="0"/>
              <a:t>= -log (0.030) = 1.522878745</a:t>
            </a:r>
            <a:endParaRPr lang="en-CA" dirty="0"/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round off</a:t>
            </a:r>
            <a:r>
              <a:rPr lang="en-US" dirty="0" smtClean="0"/>
              <a:t>?? Answer: 1.52</a:t>
            </a:r>
          </a:p>
          <a:p>
            <a:pPr algn="ctr"/>
            <a:r>
              <a:rPr lang="en-US" i="1" dirty="0" smtClean="0"/>
              <a:t>Note that pH has NO units.</a:t>
            </a:r>
            <a:endParaRPr lang="en-CA" i="1" dirty="0"/>
          </a:p>
          <a:p>
            <a:endParaRPr lang="en-CA" dirty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29070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one</a:t>
            </a: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0153" y="2431019"/>
            <a:ext cx="14617444" cy="191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259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10117</TotalTime>
  <Words>140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</vt:lpstr>
      <vt:lpstr>Wingdings 3</vt:lpstr>
      <vt:lpstr>Integral</vt:lpstr>
      <vt:lpstr>Acids and Bases III</vt:lpstr>
      <vt:lpstr>The Relative Strengths of Acids and Bases</vt:lpstr>
      <vt:lpstr>RULE!!!</vt:lpstr>
      <vt:lpstr>Homework!</vt:lpstr>
      <vt:lpstr>pH/pOH</vt:lpstr>
      <vt:lpstr>Definition of pH</vt:lpstr>
      <vt:lpstr>Definition Con’t</vt:lpstr>
      <vt:lpstr>Note on Sig Figs</vt:lpstr>
      <vt:lpstr>Another one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 III</dc:title>
  <dc:creator>Windows User</dc:creator>
  <cp:lastModifiedBy>Windows User</cp:lastModifiedBy>
  <cp:revision>10</cp:revision>
  <cp:lastPrinted>2018-04-19T21:52:13Z</cp:lastPrinted>
  <dcterms:created xsi:type="dcterms:W3CDTF">2018-04-19T20:36:14Z</dcterms:created>
  <dcterms:modified xsi:type="dcterms:W3CDTF">2019-04-30T19:57:41Z</dcterms:modified>
</cp:coreProperties>
</file>