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58" r:id="rId5"/>
    <p:sldId id="259" r:id="rId6"/>
    <p:sldId id="260" r:id="rId7"/>
    <p:sldId id="261" r:id="rId8"/>
    <p:sldId id="263" r:id="rId9"/>
    <p:sldId id="269" r:id="rId10"/>
    <p:sldId id="264" r:id="rId11"/>
    <p:sldId id="265" r:id="rId12"/>
    <p:sldId id="266" r:id="rId13"/>
    <p:sldId id="267" r:id="rId14"/>
    <p:sldId id="268"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88" autoAdjust="0"/>
    <p:restoredTop sz="94660"/>
  </p:normalViewPr>
  <p:slideViewPr>
    <p:cSldViewPr>
      <p:cViewPr varScale="1">
        <p:scale>
          <a:sx n="68" d="100"/>
          <a:sy n="68" d="100"/>
        </p:scale>
        <p:origin x="-8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C3C06AF6-32A5-4ACC-B321-B6D55CEAB787}" type="datetimeFigureOut">
              <a:rPr lang="en-CA" smtClean="0"/>
              <a:t>15/11/2010</a:t>
            </a:fld>
            <a:endParaRPr lang="en-CA"/>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CA"/>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E99F6A0-4599-49EA-A031-9FB738F9DEED}"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C06AF6-32A5-4ACC-B321-B6D55CEAB787}" type="datetimeFigureOut">
              <a:rPr lang="en-CA" smtClean="0"/>
              <a:t>15/11/2010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E99F6A0-4599-49EA-A031-9FB738F9DEED}"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C06AF6-32A5-4ACC-B321-B6D55CEAB787}" type="datetimeFigureOut">
              <a:rPr lang="en-CA" smtClean="0"/>
              <a:t>15/11/2010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E99F6A0-4599-49EA-A031-9FB738F9DEED}"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3C06AF6-32A5-4ACC-B321-B6D55CEAB787}" type="datetimeFigureOut">
              <a:rPr lang="en-CA" smtClean="0"/>
              <a:t>15/11/2010</a:t>
            </a:fld>
            <a:endParaRPr lang="en-CA"/>
          </a:p>
        </p:txBody>
      </p:sp>
      <p:sp>
        <p:nvSpPr>
          <p:cNvPr id="9" name="Slide Number Placeholder 8"/>
          <p:cNvSpPr>
            <a:spLocks noGrp="1"/>
          </p:cNvSpPr>
          <p:nvPr>
            <p:ph type="sldNum" sz="quarter" idx="15"/>
          </p:nvPr>
        </p:nvSpPr>
        <p:spPr/>
        <p:txBody>
          <a:bodyPr rtlCol="0"/>
          <a:lstStyle/>
          <a:p>
            <a:fld id="{EE99F6A0-4599-49EA-A031-9FB738F9DEED}" type="slidenum">
              <a:rPr lang="en-CA" smtClean="0"/>
              <a:t>‹#›</a:t>
            </a:fld>
            <a:endParaRPr lang="en-CA"/>
          </a:p>
        </p:txBody>
      </p:sp>
      <p:sp>
        <p:nvSpPr>
          <p:cNvPr id="10" name="Footer Placeholder 9"/>
          <p:cNvSpPr>
            <a:spLocks noGrp="1"/>
          </p:cNvSpPr>
          <p:nvPr>
            <p:ph type="ftr" sz="quarter" idx="16"/>
          </p:nvPr>
        </p:nvSpPr>
        <p:spPr/>
        <p:txBody>
          <a:bodyPr rtlCol="0"/>
          <a:lstStyle/>
          <a:p>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3C06AF6-32A5-4ACC-B321-B6D55CEAB787}" type="datetimeFigureOut">
              <a:rPr lang="en-CA" smtClean="0"/>
              <a:t>15/11/2010</a:t>
            </a:fld>
            <a:endParaRPr lang="en-CA"/>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CA"/>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E99F6A0-4599-49EA-A031-9FB738F9DEED}"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3C06AF6-32A5-4ACC-B321-B6D55CEAB787}" type="datetimeFigureOut">
              <a:rPr lang="en-CA" smtClean="0"/>
              <a:t>15/11/2010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E99F6A0-4599-49EA-A031-9FB738F9DEED}" type="slidenum">
              <a:rPr lang="en-CA" smtClean="0"/>
              <a:t>‹#›</a:t>
            </a:fld>
            <a:endParaRPr lang="en-C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3C06AF6-32A5-4ACC-B321-B6D55CEAB787}" type="datetimeFigureOut">
              <a:rPr lang="en-CA" smtClean="0"/>
              <a:t>15/11/2010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E99F6A0-4599-49EA-A031-9FB738F9DEED}" type="slidenum">
              <a:rPr lang="en-CA" smtClean="0"/>
              <a:t>‹#›</a:t>
            </a:fld>
            <a:endParaRPr lang="en-C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3C06AF6-32A5-4ACC-B321-B6D55CEAB787}" type="datetimeFigureOut">
              <a:rPr lang="en-CA" smtClean="0"/>
              <a:t>15/11/2010</a:t>
            </a:fld>
            <a:endParaRPr lang="en-CA"/>
          </a:p>
        </p:txBody>
      </p:sp>
      <p:sp>
        <p:nvSpPr>
          <p:cNvPr id="7" name="Slide Number Placeholder 6"/>
          <p:cNvSpPr>
            <a:spLocks noGrp="1"/>
          </p:cNvSpPr>
          <p:nvPr>
            <p:ph type="sldNum" sz="quarter" idx="11"/>
          </p:nvPr>
        </p:nvSpPr>
        <p:spPr/>
        <p:txBody>
          <a:bodyPr rtlCol="0"/>
          <a:lstStyle/>
          <a:p>
            <a:fld id="{EE99F6A0-4599-49EA-A031-9FB738F9DEED}" type="slidenum">
              <a:rPr lang="en-CA" smtClean="0"/>
              <a:t>‹#›</a:t>
            </a:fld>
            <a:endParaRPr lang="en-CA"/>
          </a:p>
        </p:txBody>
      </p:sp>
      <p:sp>
        <p:nvSpPr>
          <p:cNvPr id="8" name="Footer Placeholder 7"/>
          <p:cNvSpPr>
            <a:spLocks noGrp="1"/>
          </p:cNvSpPr>
          <p:nvPr>
            <p:ph type="ftr" sz="quarter" idx="12"/>
          </p:nvPr>
        </p:nvSpPr>
        <p:spPr/>
        <p:txBody>
          <a:bodyPr rtlCol="0"/>
          <a:lstStyle/>
          <a:p>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C06AF6-32A5-4ACC-B321-B6D55CEAB787}" type="datetimeFigureOut">
              <a:rPr lang="en-CA" smtClean="0"/>
              <a:t>15/11/2010</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E99F6A0-4599-49EA-A031-9FB738F9DEED}"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C3C06AF6-32A5-4ACC-B321-B6D55CEAB787}" type="datetimeFigureOut">
              <a:rPr lang="en-CA" smtClean="0"/>
              <a:t>15/11/2010</a:t>
            </a:fld>
            <a:endParaRPr lang="en-CA"/>
          </a:p>
        </p:txBody>
      </p:sp>
      <p:sp>
        <p:nvSpPr>
          <p:cNvPr id="22" name="Slide Number Placeholder 21"/>
          <p:cNvSpPr>
            <a:spLocks noGrp="1"/>
          </p:cNvSpPr>
          <p:nvPr>
            <p:ph type="sldNum" sz="quarter" idx="15"/>
          </p:nvPr>
        </p:nvSpPr>
        <p:spPr/>
        <p:txBody>
          <a:bodyPr rtlCol="0"/>
          <a:lstStyle/>
          <a:p>
            <a:fld id="{EE99F6A0-4599-49EA-A031-9FB738F9DEED}" type="slidenum">
              <a:rPr lang="en-CA" smtClean="0"/>
              <a:t>‹#›</a:t>
            </a:fld>
            <a:endParaRPr lang="en-CA"/>
          </a:p>
        </p:txBody>
      </p:sp>
      <p:sp>
        <p:nvSpPr>
          <p:cNvPr id="23" name="Footer Placeholder 22"/>
          <p:cNvSpPr>
            <a:spLocks noGrp="1"/>
          </p:cNvSpPr>
          <p:nvPr>
            <p:ph type="ftr" sz="quarter" idx="16"/>
          </p:nvPr>
        </p:nvSpPr>
        <p:spPr/>
        <p:txBody>
          <a:bodyPr rtlCol="0"/>
          <a:lstStyle/>
          <a:p>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3C06AF6-32A5-4ACC-B321-B6D55CEAB787}" type="datetimeFigureOut">
              <a:rPr lang="en-CA" smtClean="0"/>
              <a:t>15/11/2010</a:t>
            </a:fld>
            <a:endParaRPr lang="en-CA"/>
          </a:p>
        </p:txBody>
      </p:sp>
      <p:sp>
        <p:nvSpPr>
          <p:cNvPr id="18" name="Slide Number Placeholder 17"/>
          <p:cNvSpPr>
            <a:spLocks noGrp="1"/>
          </p:cNvSpPr>
          <p:nvPr>
            <p:ph type="sldNum" sz="quarter" idx="11"/>
          </p:nvPr>
        </p:nvSpPr>
        <p:spPr/>
        <p:txBody>
          <a:bodyPr rtlCol="0"/>
          <a:lstStyle/>
          <a:p>
            <a:fld id="{EE99F6A0-4599-49EA-A031-9FB738F9DEED}" type="slidenum">
              <a:rPr lang="en-CA" smtClean="0"/>
              <a:t>‹#›</a:t>
            </a:fld>
            <a:endParaRPr lang="en-CA"/>
          </a:p>
        </p:txBody>
      </p:sp>
      <p:sp>
        <p:nvSpPr>
          <p:cNvPr id="21" name="Footer Placeholder 20"/>
          <p:cNvSpPr>
            <a:spLocks noGrp="1"/>
          </p:cNvSpPr>
          <p:nvPr>
            <p:ph type="ftr" sz="quarter" idx="12"/>
          </p:nvPr>
        </p:nvSpPr>
        <p:spPr/>
        <p:txBody>
          <a:bodyPr rtlCol="0"/>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3C06AF6-32A5-4ACC-B321-B6D55CEAB787}" type="datetimeFigureOut">
              <a:rPr lang="en-CA" smtClean="0"/>
              <a:t>15/11/2010</a:t>
            </a:fld>
            <a:endParaRPr lang="en-C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CA"/>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E99F6A0-4599-49EA-A031-9FB738F9DEED}"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youtube.com/watch?v=1MeIgaRfyD4&amp;feature=player_embedde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creativecommons.org/licenses/by/2.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creativecommons.org/licenses/by/2.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Structure</a:t>
            </a:r>
            <a:endParaRPr lang="en-CA" dirty="0"/>
          </a:p>
        </p:txBody>
      </p:sp>
      <p:sp>
        <p:nvSpPr>
          <p:cNvPr id="3" name="Content Placeholder 2"/>
          <p:cNvSpPr>
            <a:spLocks noGrp="1"/>
          </p:cNvSpPr>
          <p:nvPr>
            <p:ph sz="quarter" idx="1"/>
          </p:nvPr>
        </p:nvSpPr>
        <p:spPr/>
        <p:txBody>
          <a:bodyPr/>
          <a:lstStyle/>
          <a:p>
            <a:r>
              <a:rPr lang="en-US" dirty="0" smtClean="0"/>
              <a:t>The </a:t>
            </a:r>
            <a:r>
              <a:rPr lang="en-US" dirty="0" smtClean="0"/>
              <a:t>body portion of an algae is called a THALLUS. The </a:t>
            </a:r>
            <a:r>
              <a:rPr lang="en-US" dirty="0" err="1" smtClean="0"/>
              <a:t>thallus</a:t>
            </a:r>
            <a:r>
              <a:rPr lang="en-US" dirty="0" smtClean="0"/>
              <a:t> can consist of a single cell, or made up of many cells in varying arrangements. </a:t>
            </a:r>
            <a:endParaRPr lang="en-CA" dirty="0" smtClean="0"/>
          </a:p>
          <a:p>
            <a:pPr>
              <a:buNone/>
            </a:pPr>
            <a:r>
              <a:rPr lang="en-US" dirty="0" smtClean="0"/>
              <a:t>		</a:t>
            </a:r>
            <a:endParaRPr lang="en-CA" dirty="0" smtClean="0"/>
          </a:p>
          <a:p>
            <a:r>
              <a:rPr lang="en-US" dirty="0" smtClean="0"/>
              <a:t>FOUR </a:t>
            </a:r>
            <a:r>
              <a:rPr lang="en-US" dirty="0" smtClean="0"/>
              <a:t>types of algae are recognized, based on the following body structures: UNICELLULAR, COLONIAL, FILAMENTOUS, and MULTICELLULAR. </a:t>
            </a:r>
            <a:endParaRPr lang="en-CA" dirty="0" smtClean="0"/>
          </a:p>
          <a:p>
            <a:pPr>
              <a:buNone/>
            </a:pPr>
            <a:r>
              <a:rPr lang="en-US" dirty="0" smtClean="0"/>
              <a:t> </a:t>
            </a:r>
            <a:endParaRPr lang="en-CA" dirty="0" smtClean="0"/>
          </a:p>
          <a:p>
            <a:endParaRPr lang="en-C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Unicellular</a:t>
            </a:r>
            <a:endParaRPr lang="en-CA" dirty="0"/>
          </a:p>
        </p:txBody>
      </p:sp>
      <p:sp>
        <p:nvSpPr>
          <p:cNvPr id="3" name="Content Placeholder 2"/>
          <p:cNvSpPr>
            <a:spLocks noGrp="1"/>
          </p:cNvSpPr>
          <p:nvPr>
            <p:ph sz="quarter" idx="1"/>
          </p:nvPr>
        </p:nvSpPr>
        <p:spPr/>
        <p:txBody>
          <a:bodyPr/>
          <a:lstStyle/>
          <a:p>
            <a:pPr lvl="1"/>
            <a:r>
              <a:rPr lang="en-US" sz="2400" dirty="0" smtClean="0"/>
              <a:t>consist of a SINGLE CELL</a:t>
            </a:r>
            <a:endParaRPr lang="en-CA" sz="1800" dirty="0" smtClean="0"/>
          </a:p>
          <a:p>
            <a:pPr lvl="1"/>
            <a:r>
              <a:rPr lang="en-US" sz="2400" dirty="0" smtClean="0"/>
              <a:t>most are aquatic organisms</a:t>
            </a:r>
            <a:endParaRPr lang="en-CA" sz="1800" dirty="0" smtClean="0"/>
          </a:p>
          <a:p>
            <a:pPr lvl="1"/>
            <a:r>
              <a:rPr lang="en-US" sz="2400" dirty="0" smtClean="0"/>
              <a:t>form the foundation of the food chain</a:t>
            </a:r>
            <a:endParaRPr lang="en-CA" sz="1800" dirty="0" smtClean="0"/>
          </a:p>
          <a:p>
            <a:pPr lvl="1"/>
            <a:r>
              <a:rPr lang="en-US" sz="2400" dirty="0" smtClean="0"/>
              <a:t>produce half of the world’s carbohydrates </a:t>
            </a:r>
            <a:endParaRPr lang="en-CA" sz="1800" dirty="0" smtClean="0"/>
          </a:p>
          <a:p>
            <a:pPr lvl="1"/>
            <a:r>
              <a:rPr lang="en-US" sz="2400" dirty="0" smtClean="0"/>
              <a:t>among the major producers of oxygen in the atmosphere</a:t>
            </a:r>
            <a:endParaRPr lang="en-CA" sz="1800" dirty="0" smtClean="0"/>
          </a:p>
          <a:p>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Colonial</a:t>
            </a:r>
            <a:endParaRPr lang="en-CA" dirty="0"/>
          </a:p>
        </p:txBody>
      </p:sp>
      <p:sp>
        <p:nvSpPr>
          <p:cNvPr id="3" name="Content Placeholder 2"/>
          <p:cNvSpPr>
            <a:spLocks noGrp="1"/>
          </p:cNvSpPr>
          <p:nvPr>
            <p:ph sz="quarter" idx="1"/>
          </p:nvPr>
        </p:nvSpPr>
        <p:spPr/>
        <p:txBody>
          <a:bodyPr/>
          <a:lstStyle/>
          <a:p>
            <a:pPr lvl="0"/>
            <a:r>
              <a:rPr lang="en-US" dirty="0" smtClean="0"/>
              <a:t>consist of GROUPS OF CELLS acting in a coordinated manner</a:t>
            </a:r>
            <a:endParaRPr lang="en-CA" dirty="0" smtClean="0"/>
          </a:p>
          <a:p>
            <a:pPr lvl="0"/>
            <a:r>
              <a:rPr lang="en-US" dirty="0" smtClean="0"/>
              <a:t>some of these cells become specialized</a:t>
            </a:r>
            <a:endParaRPr lang="en-CA" dirty="0" smtClean="0"/>
          </a:p>
          <a:p>
            <a:pPr lvl="0"/>
            <a:r>
              <a:rPr lang="en-US" dirty="0" smtClean="0"/>
              <a:t>this division of labor allows colonial algae to move, feed, and reproduce efficiently</a:t>
            </a:r>
            <a:endParaRPr lang="en-CA" dirty="0" smtClean="0"/>
          </a:p>
          <a:p>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Filamentous</a:t>
            </a:r>
            <a:endParaRPr lang="en-CA" dirty="0"/>
          </a:p>
        </p:txBody>
      </p:sp>
      <p:sp>
        <p:nvSpPr>
          <p:cNvPr id="3" name="Content Placeholder 2"/>
          <p:cNvSpPr>
            <a:spLocks noGrp="1"/>
          </p:cNvSpPr>
          <p:nvPr>
            <p:ph sz="quarter" idx="1"/>
          </p:nvPr>
        </p:nvSpPr>
        <p:spPr/>
        <p:txBody>
          <a:bodyPr/>
          <a:lstStyle/>
          <a:p>
            <a:pPr lvl="0"/>
            <a:r>
              <a:rPr lang="en-US" dirty="0" smtClean="0"/>
              <a:t>have a slender, rod-shaped </a:t>
            </a:r>
            <a:r>
              <a:rPr lang="en-US" dirty="0" err="1" smtClean="0"/>
              <a:t>Thallus</a:t>
            </a:r>
            <a:endParaRPr lang="en-CA" dirty="0" smtClean="0"/>
          </a:p>
          <a:p>
            <a:pPr lvl="0"/>
            <a:r>
              <a:rPr lang="en-US" dirty="0" smtClean="0"/>
              <a:t>composed of rows of cells joined END TO END</a:t>
            </a:r>
            <a:endParaRPr lang="en-CA" dirty="0" smtClean="0"/>
          </a:p>
          <a:p>
            <a:pPr lvl="0"/>
            <a:r>
              <a:rPr lang="en-US" dirty="0" smtClean="0"/>
              <a:t>some have specialized structures called HOLDFASTS that anchor the </a:t>
            </a:r>
            <a:r>
              <a:rPr lang="en-US" dirty="0" err="1" smtClean="0"/>
              <a:t>thallus</a:t>
            </a:r>
            <a:r>
              <a:rPr lang="en-US" dirty="0" smtClean="0"/>
              <a:t> to the ocean bottom. </a:t>
            </a:r>
            <a:endParaRPr lang="en-CA" dirty="0" smtClean="0"/>
          </a:p>
          <a:p>
            <a:pPr lvl="0"/>
            <a:r>
              <a:rPr lang="en-US" dirty="0" smtClean="0"/>
              <a:t>this adaptation secures the algae in one place as it grows toward the sunlight at the water's surface</a:t>
            </a:r>
            <a:endParaRPr lang="en-CA" dirty="0" smtClean="0"/>
          </a:p>
          <a:p>
            <a:pPr>
              <a:buNone/>
            </a:pPr>
            <a:r>
              <a:rPr lang="en-US" dirty="0" smtClean="0"/>
              <a:t> </a:t>
            </a:r>
            <a:endParaRPr lang="en-CA" dirty="0" smtClean="0"/>
          </a:p>
          <a:p>
            <a:pPr>
              <a:buNone/>
            </a:pP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Multicellular</a:t>
            </a:r>
            <a:endParaRPr lang="en-CA" dirty="0"/>
          </a:p>
        </p:txBody>
      </p:sp>
      <p:sp>
        <p:nvSpPr>
          <p:cNvPr id="3" name="Content Placeholder 2"/>
          <p:cNvSpPr>
            <a:spLocks noGrp="1"/>
          </p:cNvSpPr>
          <p:nvPr>
            <p:ph sz="quarter" idx="1"/>
          </p:nvPr>
        </p:nvSpPr>
        <p:spPr/>
        <p:txBody>
          <a:bodyPr/>
          <a:lstStyle/>
          <a:p>
            <a:pPr lvl="0"/>
            <a:r>
              <a:rPr lang="en-US" dirty="0" smtClean="0"/>
              <a:t>have a large, complex </a:t>
            </a:r>
            <a:r>
              <a:rPr lang="en-US" dirty="0" err="1" smtClean="0"/>
              <a:t>thallus</a:t>
            </a:r>
            <a:endParaRPr lang="en-CA" dirty="0" smtClean="0"/>
          </a:p>
          <a:p>
            <a:pPr lvl="0"/>
            <a:r>
              <a:rPr lang="en-US" dirty="0" smtClean="0"/>
              <a:t>LEAF-LIKE </a:t>
            </a:r>
            <a:r>
              <a:rPr lang="en-US" dirty="0" err="1" smtClean="0"/>
              <a:t>thallus</a:t>
            </a:r>
            <a:r>
              <a:rPr lang="en-US" dirty="0" smtClean="0"/>
              <a:t> may be several centimeters wide but only TWO CELLS THICK. </a:t>
            </a:r>
            <a:endParaRPr lang="en-CA" dirty="0" smtClean="0"/>
          </a:p>
          <a:p>
            <a:pPr lvl="0"/>
            <a:r>
              <a:rPr lang="en-US" dirty="0" smtClean="0"/>
              <a:t>some have rubbery leaf-like portions, stem-like regions, and enlarged air bladders </a:t>
            </a:r>
            <a:endParaRPr lang="en-CA" dirty="0" smtClean="0"/>
          </a:p>
          <a:p>
            <a:pPr>
              <a:buNone/>
            </a:pP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Assignment</a:t>
            </a:r>
            <a:endParaRPr lang="en-CA" dirty="0"/>
          </a:p>
        </p:txBody>
      </p:sp>
      <p:sp>
        <p:nvSpPr>
          <p:cNvPr id="3" name="Content Placeholder 2"/>
          <p:cNvSpPr>
            <a:spLocks noGrp="1"/>
          </p:cNvSpPr>
          <p:nvPr>
            <p:ph sz="quarter" idx="1"/>
          </p:nvPr>
        </p:nvSpPr>
        <p:spPr/>
        <p:txBody>
          <a:bodyPr/>
          <a:lstStyle/>
          <a:p>
            <a:r>
              <a:rPr lang="en-CA" dirty="0" smtClean="0"/>
              <a:t>Complete remainder of worksheet on the Alternation of Generations</a:t>
            </a:r>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is Algae</a:t>
            </a:r>
            <a:endParaRPr lang="en-CA" dirty="0"/>
          </a:p>
        </p:txBody>
      </p:sp>
      <p:sp>
        <p:nvSpPr>
          <p:cNvPr id="3" name="Content Placeholder 2"/>
          <p:cNvSpPr>
            <a:spLocks noGrp="1"/>
          </p:cNvSpPr>
          <p:nvPr>
            <p:ph sz="quarter" idx="1"/>
          </p:nvPr>
        </p:nvSpPr>
        <p:spPr/>
        <p:txBody>
          <a:bodyPr>
            <a:normAutofit fontScale="85000" lnSpcReduction="20000"/>
          </a:bodyPr>
          <a:lstStyle/>
          <a:p>
            <a:r>
              <a:rPr lang="en-CA" dirty="0" smtClean="0"/>
              <a:t>Algae </a:t>
            </a:r>
            <a:r>
              <a:rPr lang="en-CA" dirty="0" smtClean="0"/>
              <a:t>are the most important life forms on Earth. Still, many can't answer the question, "What is algae?" </a:t>
            </a:r>
          </a:p>
          <a:p>
            <a:r>
              <a:rPr lang="en-CA" dirty="0" smtClean="0"/>
              <a:t>First of all, "algae" is plural, so it is better to ask "</a:t>
            </a:r>
            <a:r>
              <a:rPr lang="en-CA" b="1" dirty="0" smtClean="0"/>
              <a:t>What are algae?</a:t>
            </a:r>
            <a:r>
              <a:rPr lang="en-CA" dirty="0" smtClean="0"/>
              <a:t>"</a:t>
            </a:r>
          </a:p>
          <a:p>
            <a:r>
              <a:rPr lang="en-CA" dirty="0" smtClean="0"/>
              <a:t>The word “algae” embraces a huge variety of life forms, and scientists don’t always agree on which organisms are algae, and which ones aren’t. </a:t>
            </a:r>
          </a:p>
          <a:p>
            <a:r>
              <a:rPr lang="en-CA" dirty="0" smtClean="0"/>
              <a:t>You may think of algae as plants that float in the water, but that’s not exactly correct. Like plants, algae make their own food by photosynthesis. But algae aren’t planted in the ground, so they aren’t really plants. </a:t>
            </a:r>
          </a:p>
          <a:p>
            <a:r>
              <a:rPr lang="en-CA" dirty="0" smtClean="0"/>
              <a:t>Furthermore, some algae don’t live in the water, they might live in the soil or in the snow, and some algae have even been found floating in clouds. So you can think of algae as photosynthetic life forms that usually float in the water.</a:t>
            </a:r>
          </a:p>
          <a:p>
            <a:r>
              <a:rPr lang="en-CA" dirty="0" smtClean="0"/>
              <a:t>There are huge numbers of algae. Everything from the tiniest photosynthetic bacterium to a giant kelp that grows 200 feet tall are considered algae. </a:t>
            </a:r>
          </a:p>
          <a:p>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Future of Fuel?</a:t>
            </a:r>
            <a:endParaRPr lang="en-CA" dirty="0"/>
          </a:p>
        </p:txBody>
      </p:sp>
      <p:sp>
        <p:nvSpPr>
          <p:cNvPr id="3" name="Content Placeholder 2"/>
          <p:cNvSpPr>
            <a:spLocks noGrp="1"/>
          </p:cNvSpPr>
          <p:nvPr>
            <p:ph sz="quarter" idx="1"/>
          </p:nvPr>
        </p:nvSpPr>
        <p:spPr/>
        <p:txBody>
          <a:bodyPr/>
          <a:lstStyle/>
          <a:p>
            <a:r>
              <a:rPr lang="en-CA" u="sng" dirty="0" smtClean="0">
                <a:hlinkClick r:id="rId2"/>
              </a:rPr>
              <a:t>http://www.youtube.com/watch?v=1MeIgaRfyD4&amp;feature=player_embedded</a:t>
            </a:r>
            <a:r>
              <a:rPr lang="en-CA" dirty="0" smtClean="0"/>
              <a:t> </a:t>
            </a:r>
          </a:p>
          <a:p>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Algae Facts</a:t>
            </a:r>
            <a:endParaRPr lang="en-CA" dirty="0"/>
          </a:p>
        </p:txBody>
      </p:sp>
      <p:sp>
        <p:nvSpPr>
          <p:cNvPr id="3" name="Content Placeholder 2"/>
          <p:cNvSpPr>
            <a:spLocks noGrp="1"/>
          </p:cNvSpPr>
          <p:nvPr>
            <p:ph sz="quarter" idx="1"/>
          </p:nvPr>
        </p:nvSpPr>
        <p:spPr/>
        <p:txBody>
          <a:bodyPr/>
          <a:lstStyle/>
          <a:p>
            <a:pPr marL="457200" indent="-457200">
              <a:buNone/>
            </a:pPr>
            <a:r>
              <a:rPr lang="en-CA" dirty="0" smtClean="0"/>
              <a:t>	The </a:t>
            </a:r>
            <a:r>
              <a:rPr lang="en-CA" dirty="0" smtClean="0"/>
              <a:t>oceans cover about 71% of the Earth’s surface, yet algae produce more than 71% of the Earth’s oxygen; in fact, some scientists believe that algae produce 87% of the world’s oxygen. They also help remove huge amounts of Carbon Dioxide</a:t>
            </a:r>
            <a:r>
              <a:rPr lang="en-CA" dirty="0" smtClean="0"/>
              <a:t>.</a:t>
            </a:r>
            <a:endParaRPr lang="en-CA"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Algae Facts</a:t>
            </a:r>
            <a:endParaRPr lang="en-CA" dirty="0"/>
          </a:p>
        </p:txBody>
      </p:sp>
      <p:sp>
        <p:nvSpPr>
          <p:cNvPr id="3" name="Content Placeholder 2"/>
          <p:cNvSpPr>
            <a:spLocks noGrp="1"/>
          </p:cNvSpPr>
          <p:nvPr>
            <p:ph sz="quarter" idx="1"/>
          </p:nvPr>
        </p:nvSpPr>
        <p:spPr/>
        <p:txBody>
          <a:bodyPr/>
          <a:lstStyle/>
          <a:p>
            <a:pPr marL="457200" indent="-457200">
              <a:buNone/>
            </a:pPr>
            <a:r>
              <a:rPr lang="en-CA" dirty="0" smtClean="0"/>
              <a:t>	</a:t>
            </a:r>
            <a:r>
              <a:rPr lang="en-CA" dirty="0" smtClean="0"/>
              <a:t>Some </a:t>
            </a:r>
            <a:r>
              <a:rPr lang="en-CA" dirty="0" smtClean="0"/>
              <a:t>algae are so cool, they can live in the snow, just like the pink-</a:t>
            </a:r>
            <a:r>
              <a:rPr lang="en-CA" dirty="0" err="1" smtClean="0"/>
              <a:t>colored</a:t>
            </a:r>
            <a:r>
              <a:rPr lang="en-CA" dirty="0" smtClean="0"/>
              <a:t> algae in the picture below</a:t>
            </a:r>
            <a:r>
              <a:rPr lang="en-CA" dirty="0" smtClean="0"/>
              <a:t>.</a:t>
            </a:r>
          </a:p>
          <a:p>
            <a:pPr marL="457200" indent="-457200">
              <a:buNone/>
            </a:pPr>
            <a:r>
              <a:rPr lang="en-CA" dirty="0" smtClean="0"/>
              <a:t> </a:t>
            </a:r>
            <a:endParaRPr lang="en-CA" dirty="0" smtClean="0"/>
          </a:p>
          <a:p>
            <a:pPr marL="457200" indent="-457200">
              <a:buNone/>
            </a:pPr>
            <a:endParaRPr lang="en-CA" dirty="0" smtClean="0"/>
          </a:p>
        </p:txBody>
      </p:sp>
      <p:pic>
        <p:nvPicPr>
          <p:cNvPr id="4" name="Picture 3" descr="Cyanobacteria in snow">
            <a:hlinkClick r:id="rId2"/>
          </p:cNvPr>
          <p:cNvPicPr/>
          <p:nvPr/>
        </p:nvPicPr>
        <p:blipFill>
          <a:blip r:embed="rId3" cstate="print"/>
          <a:srcRect/>
          <a:stretch>
            <a:fillRect/>
          </a:stretch>
        </p:blipFill>
        <p:spPr bwMode="auto">
          <a:xfrm>
            <a:off x="1763688" y="2852936"/>
            <a:ext cx="5472608" cy="3312368"/>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Algae Facts</a:t>
            </a:r>
            <a:endParaRPr lang="en-CA" dirty="0"/>
          </a:p>
        </p:txBody>
      </p:sp>
      <p:sp>
        <p:nvSpPr>
          <p:cNvPr id="3" name="Content Placeholder 2"/>
          <p:cNvSpPr>
            <a:spLocks noGrp="1"/>
          </p:cNvSpPr>
          <p:nvPr>
            <p:ph sz="quarter" idx="1"/>
          </p:nvPr>
        </p:nvSpPr>
        <p:spPr/>
        <p:txBody>
          <a:bodyPr/>
          <a:lstStyle/>
          <a:p>
            <a:pPr>
              <a:buNone/>
            </a:pPr>
            <a:r>
              <a:rPr lang="en-CA" dirty="0" smtClean="0"/>
              <a:t>	Some </a:t>
            </a:r>
            <a:r>
              <a:rPr lang="en-CA" dirty="0" smtClean="0"/>
              <a:t>algae can live in boiling hot water, like these yellow, green, and orange algae in Yellowstone National Park.</a:t>
            </a:r>
          </a:p>
          <a:p>
            <a:endParaRPr lang="en-CA" dirty="0"/>
          </a:p>
        </p:txBody>
      </p:sp>
      <p:pic>
        <p:nvPicPr>
          <p:cNvPr id="4" name="Picture 3" descr="Algae in Hot Sprints">
            <a:hlinkClick r:id="rId2"/>
          </p:cNvPr>
          <p:cNvPicPr/>
          <p:nvPr/>
        </p:nvPicPr>
        <p:blipFill>
          <a:blip r:embed="rId3" cstate="print"/>
          <a:srcRect/>
          <a:stretch>
            <a:fillRect/>
          </a:stretch>
        </p:blipFill>
        <p:spPr bwMode="auto">
          <a:xfrm>
            <a:off x="3203848" y="2636912"/>
            <a:ext cx="4764252" cy="384382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More Algae Facts</a:t>
            </a:r>
            <a:endParaRPr lang="en-CA" dirty="0"/>
          </a:p>
        </p:txBody>
      </p:sp>
      <p:sp>
        <p:nvSpPr>
          <p:cNvPr id="3" name="Content Placeholder 2"/>
          <p:cNvSpPr>
            <a:spLocks noGrp="1"/>
          </p:cNvSpPr>
          <p:nvPr>
            <p:ph sz="quarter" idx="1"/>
          </p:nvPr>
        </p:nvSpPr>
        <p:spPr/>
        <p:txBody>
          <a:bodyPr>
            <a:normAutofit fontScale="92500" lnSpcReduction="10000"/>
          </a:bodyPr>
          <a:lstStyle/>
          <a:p>
            <a:pPr>
              <a:buNone/>
            </a:pPr>
            <a:r>
              <a:rPr lang="en-CA" dirty="0" smtClean="0"/>
              <a:t>	</a:t>
            </a:r>
            <a:r>
              <a:rPr lang="en-CA" dirty="0" smtClean="0"/>
              <a:t>Oxygen </a:t>
            </a:r>
            <a:r>
              <a:rPr lang="en-CA" dirty="0" smtClean="0"/>
              <a:t>was poisonous to the organisms that populated the early Earth. By producing oxygen, the first algae may have created the greatest toxic waste crisis in history.</a:t>
            </a:r>
          </a:p>
          <a:p>
            <a:pPr>
              <a:buNone/>
            </a:pPr>
            <a:r>
              <a:rPr lang="en-CA" dirty="0" smtClean="0"/>
              <a:t>	</a:t>
            </a:r>
          </a:p>
          <a:p>
            <a:pPr>
              <a:buNone/>
            </a:pPr>
            <a:r>
              <a:rPr lang="en-CA" dirty="0" smtClean="0"/>
              <a:t>	</a:t>
            </a:r>
            <a:r>
              <a:rPr lang="en-CA" dirty="0" smtClean="0"/>
              <a:t>The </a:t>
            </a:r>
            <a:r>
              <a:rPr lang="en-CA" dirty="0" smtClean="0"/>
              <a:t>descendants of some of the first algae probably live inside your cells.</a:t>
            </a:r>
          </a:p>
          <a:p>
            <a:pPr>
              <a:buNone/>
            </a:pPr>
            <a:r>
              <a:rPr lang="en-CA" dirty="0" smtClean="0"/>
              <a:t>	</a:t>
            </a:r>
          </a:p>
          <a:p>
            <a:pPr>
              <a:buNone/>
            </a:pPr>
            <a:r>
              <a:rPr lang="en-CA" dirty="0" smtClean="0"/>
              <a:t>	</a:t>
            </a:r>
            <a:r>
              <a:rPr lang="en-CA" dirty="0" smtClean="0"/>
              <a:t>Some </a:t>
            </a:r>
            <a:r>
              <a:rPr lang="en-CA" dirty="0" smtClean="0"/>
              <a:t>algae seem more like animals than plants.</a:t>
            </a:r>
          </a:p>
          <a:p>
            <a:pPr>
              <a:buNone/>
            </a:pPr>
            <a:r>
              <a:rPr lang="en-CA" dirty="0" smtClean="0"/>
              <a:t>	</a:t>
            </a:r>
            <a:endParaRPr lang="en-CA" dirty="0" smtClean="0"/>
          </a:p>
          <a:p>
            <a:pPr>
              <a:buNone/>
            </a:pPr>
            <a:r>
              <a:rPr lang="en-CA" dirty="0" smtClean="0"/>
              <a:t>	Some </a:t>
            </a:r>
            <a:r>
              <a:rPr lang="en-CA" dirty="0" smtClean="0"/>
              <a:t>algae even hunt and kill fish for </a:t>
            </a:r>
            <a:r>
              <a:rPr lang="en-CA" dirty="0" smtClean="0"/>
              <a:t>food!</a:t>
            </a:r>
          </a:p>
          <a:p>
            <a:pPr>
              <a:buNone/>
            </a:pPr>
            <a:r>
              <a:rPr lang="en-CA" dirty="0" smtClean="0"/>
              <a:t>	</a:t>
            </a:r>
            <a:endParaRPr lang="en-CA" dirty="0" smtClean="0"/>
          </a:p>
          <a:p>
            <a:pPr>
              <a:buNone/>
            </a:pPr>
            <a:r>
              <a:rPr lang="en-CA" dirty="0" smtClean="0"/>
              <a:t>	</a:t>
            </a:r>
            <a:r>
              <a:rPr lang="en-CA" dirty="0" smtClean="0"/>
              <a:t>Fossilized </a:t>
            </a:r>
            <a:r>
              <a:rPr lang="en-CA" dirty="0" smtClean="0"/>
              <a:t>Algae are used to make dynamite.</a:t>
            </a:r>
          </a:p>
          <a:p>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Key Points</a:t>
            </a:r>
            <a:endParaRPr lang="en-CA" dirty="0"/>
          </a:p>
        </p:txBody>
      </p:sp>
      <p:sp>
        <p:nvSpPr>
          <p:cNvPr id="3" name="Content Placeholder 2"/>
          <p:cNvSpPr>
            <a:spLocks noGrp="1"/>
          </p:cNvSpPr>
          <p:nvPr>
            <p:ph sz="quarter" idx="1"/>
          </p:nvPr>
        </p:nvSpPr>
        <p:spPr/>
        <p:txBody>
          <a:bodyPr/>
          <a:lstStyle/>
          <a:p>
            <a:r>
              <a:rPr lang="en-CA" dirty="0" smtClean="0"/>
              <a:t>Algae include both members of </a:t>
            </a:r>
            <a:r>
              <a:rPr lang="en-CA" dirty="0" err="1" smtClean="0"/>
              <a:t>protista</a:t>
            </a:r>
            <a:r>
              <a:rPr lang="en-CA" dirty="0" smtClean="0"/>
              <a:t> and </a:t>
            </a:r>
            <a:r>
              <a:rPr lang="en-CA" dirty="0" err="1" smtClean="0"/>
              <a:t>plantae</a:t>
            </a:r>
            <a:endParaRPr lang="en-CA" dirty="0" smtClean="0"/>
          </a:p>
          <a:p>
            <a:r>
              <a:rPr lang="en-CA" dirty="0" smtClean="0"/>
              <a:t>Photosynthetic, autotrophic producers</a:t>
            </a:r>
          </a:p>
          <a:p>
            <a:r>
              <a:rPr lang="en-CA" dirty="0" smtClean="0"/>
              <a:t>Lack true roots, stems, and leaves</a:t>
            </a:r>
          </a:p>
          <a:p>
            <a:r>
              <a:rPr lang="en-CA" dirty="0" smtClean="0"/>
              <a:t>Have analogous structures.... See diagram </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Pigments</a:t>
            </a:r>
            <a:endParaRPr lang="en-CA" dirty="0"/>
          </a:p>
        </p:txBody>
      </p:sp>
      <p:sp>
        <p:nvSpPr>
          <p:cNvPr id="3" name="Content Placeholder 2"/>
          <p:cNvSpPr>
            <a:spLocks noGrp="1"/>
          </p:cNvSpPr>
          <p:nvPr>
            <p:ph sz="quarter" idx="1"/>
          </p:nvPr>
        </p:nvSpPr>
        <p:spPr/>
        <p:txBody>
          <a:bodyPr/>
          <a:lstStyle/>
          <a:p>
            <a:r>
              <a:rPr lang="en-CA" dirty="0" smtClean="0"/>
              <a:t>Visible light has a spectrum of colours</a:t>
            </a:r>
          </a:p>
          <a:p>
            <a:r>
              <a:rPr lang="en-CA" dirty="0" smtClean="0"/>
              <a:t>Green plants contain chlorophyll – pigment that absorbs red and blue wavelengths of light</a:t>
            </a:r>
          </a:p>
          <a:p>
            <a:r>
              <a:rPr lang="en-CA" dirty="0" smtClean="0"/>
              <a:t>Other pigments absorb light of other wavelengths</a:t>
            </a:r>
          </a:p>
          <a:p>
            <a:r>
              <a:rPr lang="en-CA" dirty="0" smtClean="0"/>
              <a:t>Complete chart</a:t>
            </a:r>
            <a:endParaRPr lang="en-C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59</TotalTime>
  <Words>458</Words>
  <Application>Microsoft Office PowerPoint</Application>
  <PresentationFormat>On-screen Show (4:3)</PresentationFormat>
  <Paragraphs>63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Oriel</vt:lpstr>
      <vt:lpstr>Slide 1</vt:lpstr>
      <vt:lpstr>What is Algae</vt:lpstr>
      <vt:lpstr>The Future of Fuel?</vt:lpstr>
      <vt:lpstr>Algae Facts</vt:lpstr>
      <vt:lpstr>Algae Facts</vt:lpstr>
      <vt:lpstr>Algae Facts</vt:lpstr>
      <vt:lpstr>More Algae Facts</vt:lpstr>
      <vt:lpstr>Key Points</vt:lpstr>
      <vt:lpstr>Pigments</vt:lpstr>
      <vt:lpstr>Structure</vt:lpstr>
      <vt:lpstr>Unicellular</vt:lpstr>
      <vt:lpstr>Colonial</vt:lpstr>
      <vt:lpstr>Filamentous</vt:lpstr>
      <vt:lpstr>Multicellular</vt:lpstr>
      <vt:lpstr>Assignment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Freya Vos</dc:creator>
  <cp:lastModifiedBy>Freya Vos</cp:lastModifiedBy>
  <cp:revision>10</cp:revision>
  <dcterms:created xsi:type="dcterms:W3CDTF">2010-11-16T04:55:01Z</dcterms:created>
  <dcterms:modified xsi:type="dcterms:W3CDTF">2010-11-16T05:54:41Z</dcterms:modified>
</cp:coreProperties>
</file>