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1" r:id="rId2"/>
    <p:sldId id="272" r:id="rId3"/>
    <p:sldId id="265" r:id="rId4"/>
    <p:sldId id="266" r:id="rId5"/>
    <p:sldId id="267" r:id="rId6"/>
    <p:sldId id="268" r:id="rId7"/>
    <p:sldId id="269" r:id="rId8"/>
    <p:sldId id="270" r:id="rId9"/>
    <p:sldId id="264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9BF3D-4688-46C3-8EF9-2ED8EF3935B5}" type="doc">
      <dgm:prSet loTypeId="urn:microsoft.com/office/officeart/2005/8/layout/process4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n-CA"/>
        </a:p>
      </dgm:t>
    </dgm:pt>
    <dgm:pt modelId="{1C0DB5A3-F4C3-4338-95C3-E464D17DCD83}">
      <dgm:prSet phldrT="[Text]"/>
      <dgm:spPr/>
      <dgm:t>
        <a:bodyPr/>
        <a:lstStyle/>
        <a:p>
          <a:r>
            <a:rPr lang="en-CA" dirty="0" smtClean="0"/>
            <a:t>Blood</a:t>
          </a:r>
          <a:endParaRPr lang="en-CA" dirty="0"/>
        </a:p>
      </dgm:t>
    </dgm:pt>
    <dgm:pt modelId="{E9767C10-E89A-407D-91B9-D1FFEDB3B285}" type="parTrans" cxnId="{78978DDA-97FC-46B4-9E5D-60A3DFC1ADB9}">
      <dgm:prSet/>
      <dgm:spPr/>
      <dgm:t>
        <a:bodyPr/>
        <a:lstStyle/>
        <a:p>
          <a:endParaRPr lang="en-CA"/>
        </a:p>
      </dgm:t>
    </dgm:pt>
    <dgm:pt modelId="{8901E4C6-18FB-4BFB-8BBE-76075FA2041B}" type="sibTrans" cxnId="{78978DDA-97FC-46B4-9E5D-60A3DFC1ADB9}">
      <dgm:prSet/>
      <dgm:spPr/>
      <dgm:t>
        <a:bodyPr/>
        <a:lstStyle/>
        <a:p>
          <a:endParaRPr lang="en-CA"/>
        </a:p>
      </dgm:t>
    </dgm:pt>
    <dgm:pt modelId="{4D6C753A-894D-4099-A0A8-2347D5B18CC1}">
      <dgm:prSet phldrT="[Text]"/>
      <dgm:spPr/>
      <dgm:t>
        <a:bodyPr/>
        <a:lstStyle/>
        <a:p>
          <a:r>
            <a:rPr lang="en-CA" dirty="0" smtClean="0"/>
            <a:t>Plasma</a:t>
          </a:r>
          <a:endParaRPr lang="en-CA" dirty="0"/>
        </a:p>
      </dgm:t>
    </dgm:pt>
    <dgm:pt modelId="{5AF11A8B-3D9F-4C99-831D-2C58998D402D}" type="parTrans" cxnId="{62368289-B024-4160-B1C6-0BC83A6A7610}">
      <dgm:prSet/>
      <dgm:spPr/>
      <dgm:t>
        <a:bodyPr/>
        <a:lstStyle/>
        <a:p>
          <a:endParaRPr lang="en-CA"/>
        </a:p>
      </dgm:t>
    </dgm:pt>
    <dgm:pt modelId="{F8F5A3FE-60F1-4CA2-AEFA-E125D70C221D}" type="sibTrans" cxnId="{62368289-B024-4160-B1C6-0BC83A6A7610}">
      <dgm:prSet/>
      <dgm:spPr/>
      <dgm:t>
        <a:bodyPr/>
        <a:lstStyle/>
        <a:p>
          <a:endParaRPr lang="en-CA"/>
        </a:p>
      </dgm:t>
    </dgm:pt>
    <dgm:pt modelId="{25E2C3B7-709F-4A9F-9F0E-33C0ED98B572}">
      <dgm:prSet phldrT="[Text]"/>
      <dgm:spPr/>
      <dgm:t>
        <a:bodyPr/>
        <a:lstStyle/>
        <a:p>
          <a:r>
            <a:rPr lang="en-CA" dirty="0" smtClean="0"/>
            <a:t>Red Blood Cells</a:t>
          </a:r>
          <a:endParaRPr lang="en-CA" dirty="0"/>
        </a:p>
      </dgm:t>
    </dgm:pt>
    <dgm:pt modelId="{AFA008B1-B97A-4DB5-817E-8BCFE76CCDF8}" type="parTrans" cxnId="{402B926C-D3FF-44FE-82FD-8B23143CFEED}">
      <dgm:prSet/>
      <dgm:spPr/>
      <dgm:t>
        <a:bodyPr/>
        <a:lstStyle/>
        <a:p>
          <a:endParaRPr lang="en-CA"/>
        </a:p>
      </dgm:t>
    </dgm:pt>
    <dgm:pt modelId="{F778E37B-15D6-4F28-B649-0E74435D6EBE}" type="sibTrans" cxnId="{402B926C-D3FF-44FE-82FD-8B23143CFEED}">
      <dgm:prSet/>
      <dgm:spPr/>
      <dgm:t>
        <a:bodyPr/>
        <a:lstStyle/>
        <a:p>
          <a:endParaRPr lang="en-CA"/>
        </a:p>
      </dgm:t>
    </dgm:pt>
    <dgm:pt modelId="{78191C73-8E91-40F4-B3B9-D6B242003DBC}">
      <dgm:prSet phldrT="[Text]"/>
      <dgm:spPr/>
      <dgm:t>
        <a:bodyPr/>
        <a:lstStyle/>
        <a:p>
          <a:r>
            <a:rPr lang="en-CA" dirty="0" smtClean="0"/>
            <a:t>White Blood Cells</a:t>
          </a:r>
          <a:endParaRPr lang="en-CA" dirty="0"/>
        </a:p>
      </dgm:t>
    </dgm:pt>
    <dgm:pt modelId="{57307ACF-A46A-45AF-962F-EF7FAEA01C1A}" type="parTrans" cxnId="{3DE3B071-6824-4FFF-885D-D51B17FFDB63}">
      <dgm:prSet/>
      <dgm:spPr/>
      <dgm:t>
        <a:bodyPr/>
        <a:lstStyle/>
        <a:p>
          <a:endParaRPr lang="en-CA"/>
        </a:p>
      </dgm:t>
    </dgm:pt>
    <dgm:pt modelId="{A90D0CC2-5452-4898-A80A-0EBC396B9561}" type="sibTrans" cxnId="{3DE3B071-6824-4FFF-885D-D51B17FFDB63}">
      <dgm:prSet/>
      <dgm:spPr/>
      <dgm:t>
        <a:bodyPr/>
        <a:lstStyle/>
        <a:p>
          <a:endParaRPr lang="en-CA"/>
        </a:p>
      </dgm:t>
    </dgm:pt>
    <dgm:pt modelId="{255481F5-23BF-4EFF-9025-98E40350BBD4}">
      <dgm:prSet phldrT="[Text]"/>
      <dgm:spPr/>
      <dgm:t>
        <a:bodyPr/>
        <a:lstStyle/>
        <a:p>
          <a:r>
            <a:rPr lang="en-CA" dirty="0" smtClean="0"/>
            <a:t>Platelets</a:t>
          </a:r>
          <a:endParaRPr lang="en-CA" dirty="0"/>
        </a:p>
      </dgm:t>
    </dgm:pt>
    <dgm:pt modelId="{01621956-458A-4A46-9FAB-CD065D3B75A5}" type="parTrans" cxnId="{24C01C30-BF48-41EF-8865-EA7A2372892D}">
      <dgm:prSet/>
      <dgm:spPr/>
      <dgm:t>
        <a:bodyPr/>
        <a:lstStyle/>
        <a:p>
          <a:endParaRPr lang="en-CA"/>
        </a:p>
      </dgm:t>
    </dgm:pt>
    <dgm:pt modelId="{90CACC36-CB5D-4EE0-AB3C-B59B077415EA}" type="sibTrans" cxnId="{24C01C30-BF48-41EF-8865-EA7A2372892D}">
      <dgm:prSet/>
      <dgm:spPr/>
      <dgm:t>
        <a:bodyPr/>
        <a:lstStyle/>
        <a:p>
          <a:endParaRPr lang="en-CA"/>
        </a:p>
      </dgm:t>
    </dgm:pt>
    <dgm:pt modelId="{2F4246A6-EF5D-4F0F-A2B3-A8F321456CFE}" type="pres">
      <dgm:prSet presAssocID="{D0E9BF3D-4688-46C3-8EF9-2ED8EF3935B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2EAE8D5D-6114-4DB0-8762-5F3A7EFC2700}" type="pres">
      <dgm:prSet presAssocID="{1C0DB5A3-F4C3-4338-95C3-E464D17DCD83}" presName="boxAndChildren" presStyleCnt="0"/>
      <dgm:spPr/>
      <dgm:t>
        <a:bodyPr/>
        <a:lstStyle/>
        <a:p>
          <a:endParaRPr lang="en-CA"/>
        </a:p>
      </dgm:t>
    </dgm:pt>
    <dgm:pt modelId="{8AFDD3A8-ED8C-4226-9CA4-41D605D1AAE9}" type="pres">
      <dgm:prSet presAssocID="{1C0DB5A3-F4C3-4338-95C3-E464D17DCD83}" presName="parentTextBox" presStyleLbl="node1" presStyleIdx="0" presStyleCnt="1"/>
      <dgm:spPr/>
      <dgm:t>
        <a:bodyPr/>
        <a:lstStyle/>
        <a:p>
          <a:endParaRPr lang="en-CA"/>
        </a:p>
      </dgm:t>
    </dgm:pt>
    <dgm:pt modelId="{8BBF17FD-46D5-4F0D-AA50-4D5156583CF2}" type="pres">
      <dgm:prSet presAssocID="{1C0DB5A3-F4C3-4338-95C3-E464D17DCD83}" presName="entireBox" presStyleLbl="node1" presStyleIdx="0" presStyleCnt="1"/>
      <dgm:spPr/>
      <dgm:t>
        <a:bodyPr/>
        <a:lstStyle/>
        <a:p>
          <a:endParaRPr lang="en-CA"/>
        </a:p>
      </dgm:t>
    </dgm:pt>
    <dgm:pt modelId="{633443F8-E020-4D8E-8F52-31ED47AE5B0D}" type="pres">
      <dgm:prSet presAssocID="{1C0DB5A3-F4C3-4338-95C3-E464D17DCD83}" presName="descendantBox" presStyleCnt="0"/>
      <dgm:spPr/>
      <dgm:t>
        <a:bodyPr/>
        <a:lstStyle/>
        <a:p>
          <a:endParaRPr lang="en-CA"/>
        </a:p>
      </dgm:t>
    </dgm:pt>
    <dgm:pt modelId="{648C6D71-8EDD-4CB1-816C-8C1BBD924D07}" type="pres">
      <dgm:prSet presAssocID="{4D6C753A-894D-4099-A0A8-2347D5B18CC1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F235A22-3B8F-4E9D-8D3F-BBE50734D579}" type="pres">
      <dgm:prSet presAssocID="{25E2C3B7-709F-4A9F-9F0E-33C0ED98B572}" presName="childTextBox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064EF06-9A96-4E6F-80F7-CC5227ACEC4B}" type="pres">
      <dgm:prSet presAssocID="{78191C73-8E91-40F4-B3B9-D6B242003DBC}" presName="childTextBox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175093DB-FDC3-4344-A1E6-6A3BC716B2BE}" type="pres">
      <dgm:prSet presAssocID="{255481F5-23BF-4EFF-9025-98E40350BBD4}" presName="childTextBox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96293464-2C91-4E7F-A3DB-6B155ED24AD0}" type="presOf" srcId="{25E2C3B7-709F-4A9F-9F0E-33C0ED98B572}" destId="{EF235A22-3B8F-4E9D-8D3F-BBE50734D579}" srcOrd="0" destOrd="0" presId="urn:microsoft.com/office/officeart/2005/8/layout/process4"/>
    <dgm:cxn modelId="{C6F13579-B1F1-4CDB-A3F2-9AC743535BD6}" type="presOf" srcId="{78191C73-8E91-40F4-B3B9-D6B242003DBC}" destId="{E064EF06-9A96-4E6F-80F7-CC5227ACEC4B}" srcOrd="0" destOrd="0" presId="urn:microsoft.com/office/officeart/2005/8/layout/process4"/>
    <dgm:cxn modelId="{CE67E1D3-144F-479C-B9C0-BFBB7BB9A227}" type="presOf" srcId="{D0E9BF3D-4688-46C3-8EF9-2ED8EF3935B5}" destId="{2F4246A6-EF5D-4F0F-A2B3-A8F321456CFE}" srcOrd="0" destOrd="0" presId="urn:microsoft.com/office/officeart/2005/8/layout/process4"/>
    <dgm:cxn modelId="{24C01C30-BF48-41EF-8865-EA7A2372892D}" srcId="{1C0DB5A3-F4C3-4338-95C3-E464D17DCD83}" destId="{255481F5-23BF-4EFF-9025-98E40350BBD4}" srcOrd="3" destOrd="0" parTransId="{01621956-458A-4A46-9FAB-CD065D3B75A5}" sibTransId="{90CACC36-CB5D-4EE0-AB3C-B59B077415EA}"/>
    <dgm:cxn modelId="{3DE3B071-6824-4FFF-885D-D51B17FFDB63}" srcId="{1C0DB5A3-F4C3-4338-95C3-E464D17DCD83}" destId="{78191C73-8E91-40F4-B3B9-D6B242003DBC}" srcOrd="2" destOrd="0" parTransId="{57307ACF-A46A-45AF-962F-EF7FAEA01C1A}" sibTransId="{A90D0CC2-5452-4898-A80A-0EBC396B9561}"/>
    <dgm:cxn modelId="{7C0F71AA-D225-4015-9300-C3465E88665A}" type="presOf" srcId="{255481F5-23BF-4EFF-9025-98E40350BBD4}" destId="{175093DB-FDC3-4344-A1E6-6A3BC716B2BE}" srcOrd="0" destOrd="0" presId="urn:microsoft.com/office/officeart/2005/8/layout/process4"/>
    <dgm:cxn modelId="{78978DDA-97FC-46B4-9E5D-60A3DFC1ADB9}" srcId="{D0E9BF3D-4688-46C3-8EF9-2ED8EF3935B5}" destId="{1C0DB5A3-F4C3-4338-95C3-E464D17DCD83}" srcOrd="0" destOrd="0" parTransId="{E9767C10-E89A-407D-91B9-D1FFEDB3B285}" sibTransId="{8901E4C6-18FB-4BFB-8BBE-76075FA2041B}"/>
    <dgm:cxn modelId="{E92EDEA7-102F-4031-BF0D-B32A973B9B04}" type="presOf" srcId="{4D6C753A-894D-4099-A0A8-2347D5B18CC1}" destId="{648C6D71-8EDD-4CB1-816C-8C1BBD924D07}" srcOrd="0" destOrd="0" presId="urn:microsoft.com/office/officeart/2005/8/layout/process4"/>
    <dgm:cxn modelId="{F40A9E2A-81DB-4A00-BA58-9F8786247568}" type="presOf" srcId="{1C0DB5A3-F4C3-4338-95C3-E464D17DCD83}" destId="{8BBF17FD-46D5-4F0D-AA50-4D5156583CF2}" srcOrd="1" destOrd="0" presId="urn:microsoft.com/office/officeart/2005/8/layout/process4"/>
    <dgm:cxn modelId="{62368289-B024-4160-B1C6-0BC83A6A7610}" srcId="{1C0DB5A3-F4C3-4338-95C3-E464D17DCD83}" destId="{4D6C753A-894D-4099-A0A8-2347D5B18CC1}" srcOrd="0" destOrd="0" parTransId="{5AF11A8B-3D9F-4C99-831D-2C58998D402D}" sibTransId="{F8F5A3FE-60F1-4CA2-AEFA-E125D70C221D}"/>
    <dgm:cxn modelId="{402B926C-D3FF-44FE-82FD-8B23143CFEED}" srcId="{1C0DB5A3-F4C3-4338-95C3-E464D17DCD83}" destId="{25E2C3B7-709F-4A9F-9F0E-33C0ED98B572}" srcOrd="1" destOrd="0" parTransId="{AFA008B1-B97A-4DB5-817E-8BCFE76CCDF8}" sibTransId="{F778E37B-15D6-4F28-B649-0E74435D6EBE}"/>
    <dgm:cxn modelId="{1EB362BE-2A0D-4049-AFF1-AD79297282DC}" type="presOf" srcId="{1C0DB5A3-F4C3-4338-95C3-E464D17DCD83}" destId="{8AFDD3A8-ED8C-4226-9CA4-41D605D1AAE9}" srcOrd="0" destOrd="0" presId="urn:microsoft.com/office/officeart/2005/8/layout/process4"/>
    <dgm:cxn modelId="{E8601A54-0F47-4376-8A57-2A42454434A0}" type="presParOf" srcId="{2F4246A6-EF5D-4F0F-A2B3-A8F321456CFE}" destId="{2EAE8D5D-6114-4DB0-8762-5F3A7EFC2700}" srcOrd="0" destOrd="0" presId="urn:microsoft.com/office/officeart/2005/8/layout/process4"/>
    <dgm:cxn modelId="{96D36ABB-5325-4075-BAEA-53A30BCC87F7}" type="presParOf" srcId="{2EAE8D5D-6114-4DB0-8762-5F3A7EFC2700}" destId="{8AFDD3A8-ED8C-4226-9CA4-41D605D1AAE9}" srcOrd="0" destOrd="0" presId="urn:microsoft.com/office/officeart/2005/8/layout/process4"/>
    <dgm:cxn modelId="{07747C35-C226-403D-85A0-582DE5FD7584}" type="presParOf" srcId="{2EAE8D5D-6114-4DB0-8762-5F3A7EFC2700}" destId="{8BBF17FD-46D5-4F0D-AA50-4D5156583CF2}" srcOrd="1" destOrd="0" presId="urn:microsoft.com/office/officeart/2005/8/layout/process4"/>
    <dgm:cxn modelId="{71100FFF-E2D2-4756-A6CB-609860AC2825}" type="presParOf" srcId="{2EAE8D5D-6114-4DB0-8762-5F3A7EFC2700}" destId="{633443F8-E020-4D8E-8F52-31ED47AE5B0D}" srcOrd="2" destOrd="0" presId="urn:microsoft.com/office/officeart/2005/8/layout/process4"/>
    <dgm:cxn modelId="{FE855A36-777B-4332-83F0-E98E8F37183A}" type="presParOf" srcId="{633443F8-E020-4D8E-8F52-31ED47AE5B0D}" destId="{648C6D71-8EDD-4CB1-816C-8C1BBD924D07}" srcOrd="0" destOrd="0" presId="urn:microsoft.com/office/officeart/2005/8/layout/process4"/>
    <dgm:cxn modelId="{A54322D0-D807-4074-B188-9D91344D409C}" type="presParOf" srcId="{633443F8-E020-4D8E-8F52-31ED47AE5B0D}" destId="{EF235A22-3B8F-4E9D-8D3F-BBE50734D579}" srcOrd="1" destOrd="0" presId="urn:microsoft.com/office/officeart/2005/8/layout/process4"/>
    <dgm:cxn modelId="{14395408-FE7C-40BC-88F3-18E1EECF08FA}" type="presParOf" srcId="{633443F8-E020-4D8E-8F52-31ED47AE5B0D}" destId="{E064EF06-9A96-4E6F-80F7-CC5227ACEC4B}" srcOrd="2" destOrd="0" presId="urn:microsoft.com/office/officeart/2005/8/layout/process4"/>
    <dgm:cxn modelId="{AE977AB0-E1C6-46AC-957F-00043F16C30E}" type="presParOf" srcId="{633443F8-E020-4D8E-8F52-31ED47AE5B0D}" destId="{175093DB-FDC3-4344-A1E6-6A3BC716B2BE}" srcOrd="3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BF17FD-46D5-4F0D-AA50-4D5156583CF2}">
      <dsp:nvSpPr>
        <dsp:cNvPr id="0" name=""/>
        <dsp:cNvSpPr/>
      </dsp:nvSpPr>
      <dsp:spPr>
        <a:xfrm>
          <a:off x="0" y="0"/>
          <a:ext cx="8229600" cy="6215106"/>
        </a:xfrm>
        <a:prstGeom prst="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6500" kern="1200" dirty="0" smtClean="0"/>
            <a:t>Blood</a:t>
          </a:r>
          <a:endParaRPr lang="en-CA" sz="6500" kern="1200" dirty="0"/>
        </a:p>
      </dsp:txBody>
      <dsp:txXfrm>
        <a:off x="0" y="0"/>
        <a:ext cx="8229600" cy="3356157"/>
      </dsp:txXfrm>
    </dsp:sp>
    <dsp:sp modelId="{648C6D71-8EDD-4CB1-816C-8C1BBD924D07}">
      <dsp:nvSpPr>
        <dsp:cNvPr id="0" name=""/>
        <dsp:cNvSpPr/>
      </dsp:nvSpPr>
      <dsp:spPr>
        <a:xfrm>
          <a:off x="0" y="3231855"/>
          <a:ext cx="2057399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Plasma</a:t>
          </a:r>
          <a:endParaRPr lang="en-CA" sz="3100" kern="1200" dirty="0"/>
        </a:p>
      </dsp:txBody>
      <dsp:txXfrm>
        <a:off x="0" y="3231855"/>
        <a:ext cx="2057399" cy="2858948"/>
      </dsp:txXfrm>
    </dsp:sp>
    <dsp:sp modelId="{EF235A22-3B8F-4E9D-8D3F-BBE50734D579}">
      <dsp:nvSpPr>
        <dsp:cNvPr id="0" name=""/>
        <dsp:cNvSpPr/>
      </dsp:nvSpPr>
      <dsp:spPr>
        <a:xfrm>
          <a:off x="2057400" y="3231855"/>
          <a:ext cx="2057399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13333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Red Blood Cells</a:t>
          </a:r>
          <a:endParaRPr lang="en-CA" sz="3100" kern="1200" dirty="0"/>
        </a:p>
      </dsp:txBody>
      <dsp:txXfrm>
        <a:off x="2057400" y="3231855"/>
        <a:ext cx="2057399" cy="2858948"/>
      </dsp:txXfrm>
    </dsp:sp>
    <dsp:sp modelId="{E064EF06-9A96-4E6F-80F7-CC5227ACEC4B}">
      <dsp:nvSpPr>
        <dsp:cNvPr id="0" name=""/>
        <dsp:cNvSpPr/>
      </dsp:nvSpPr>
      <dsp:spPr>
        <a:xfrm>
          <a:off x="4114800" y="3231855"/>
          <a:ext cx="2057399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26667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White Blood Cells</a:t>
          </a:r>
          <a:endParaRPr lang="en-CA" sz="3100" kern="1200" dirty="0"/>
        </a:p>
      </dsp:txBody>
      <dsp:txXfrm>
        <a:off x="4114800" y="3231855"/>
        <a:ext cx="2057399" cy="2858948"/>
      </dsp:txXfrm>
    </dsp:sp>
    <dsp:sp modelId="{175093DB-FDC3-4344-A1E6-6A3BC716B2BE}">
      <dsp:nvSpPr>
        <dsp:cNvPr id="0" name=""/>
        <dsp:cNvSpPr/>
      </dsp:nvSpPr>
      <dsp:spPr>
        <a:xfrm>
          <a:off x="6172199" y="3231855"/>
          <a:ext cx="2057399" cy="285894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-4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100" kern="1200" dirty="0" smtClean="0"/>
            <a:t>Platelets</a:t>
          </a:r>
          <a:endParaRPr lang="en-CA" sz="3100" kern="1200" dirty="0"/>
        </a:p>
      </dsp:txBody>
      <dsp:txXfrm>
        <a:off x="6172199" y="3231855"/>
        <a:ext cx="2057399" cy="2858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21701-3CBC-474D-89B3-DDE0DEED702B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E95BB-313D-4783-B42D-CC537CBD8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Liver and Kidneys</a:t>
            </a:r>
            <a:r>
              <a:rPr lang="en-CA" baseline="0" dirty="0" smtClean="0"/>
              <a:t> are sensitive to the amount of oxygen that is delivered to them – if O2 levels drop the liver produces a globulin and kidney produces REF which combine to form erythropoietin which causes the red bone marrow to increase RBC production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8402-511C-44B3-A9F1-15D58B369E25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Liver and Kidneys</a:t>
            </a:r>
            <a:r>
              <a:rPr lang="en-CA" baseline="0" dirty="0" smtClean="0"/>
              <a:t> are sensitive to the amount of oxygen that is delivered to them – if O2 levels drop the liver produces a globulin and kidney produces REF which combine to form erythropoietin which causes the red bone marrow to increase </a:t>
            </a:r>
            <a:r>
              <a:rPr lang="en-CA" baseline="0" smtClean="0"/>
              <a:t>RBC production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8402-511C-44B3-A9F1-15D58B369E25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Liver and Kidneys</a:t>
            </a:r>
            <a:r>
              <a:rPr lang="en-CA" baseline="0" dirty="0" smtClean="0"/>
              <a:t> are sensitive to the amount of oxygen that is delivered to them – if O2 levels drop the liver produces a globulin and kidney produces REF which combine to form erythropoietin which causes the red bone marrow to increase RBC production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8402-511C-44B3-A9F1-15D58B369E25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E2021-2620-4E46-9935-1B6BDD254547}" type="datetimeFigureOut">
              <a:rPr lang="en-US" smtClean="0"/>
              <a:pPr/>
              <a:t>11/18/2010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9FA6-4C8A-459F-9E54-38A47EC58B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v2GFIISzHOU/R-rA-3E5LrI/AAAAAAAAAIE/CPQCfmSLwR8/s400/Blood+that+is+not+just+red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 Today...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 the components of blood.</a:t>
            </a:r>
            <a:endParaRPr lang="en-CA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Goal Today...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Describe the components of blood.</a:t>
            </a:r>
            <a:endParaRPr lang="en-CA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Complex tissue</a:t>
            </a:r>
          </a:p>
          <a:p>
            <a:r>
              <a:rPr lang="en-CA" dirty="0" smtClean="0"/>
              <a:t>Helps combat </a:t>
            </a:r>
          </a:p>
          <a:p>
            <a:pPr>
              <a:buNone/>
            </a:pPr>
            <a:r>
              <a:rPr lang="en-CA" dirty="0" smtClean="0"/>
              <a:t>	infection</a:t>
            </a:r>
          </a:p>
          <a:p>
            <a:r>
              <a:rPr lang="en-CA" dirty="0" smtClean="0"/>
              <a:t>Regulates body </a:t>
            </a:r>
          </a:p>
          <a:p>
            <a:pPr>
              <a:buNone/>
            </a:pPr>
            <a:r>
              <a:rPr lang="en-CA" dirty="0" smtClean="0"/>
              <a:t>	temperature</a:t>
            </a:r>
          </a:p>
          <a:p>
            <a:r>
              <a:rPr lang="en-CA" dirty="0" smtClean="0"/>
              <a:t>Transports gases, </a:t>
            </a:r>
          </a:p>
          <a:p>
            <a:pPr>
              <a:buNone/>
            </a:pPr>
            <a:r>
              <a:rPr lang="en-CA" dirty="0" smtClean="0"/>
              <a:t>	nutrients and wastes to and from cells</a:t>
            </a:r>
          </a:p>
          <a:p>
            <a:pPr>
              <a:buNone/>
            </a:pPr>
            <a:endParaRPr lang="en-CA" dirty="0"/>
          </a:p>
        </p:txBody>
      </p:sp>
      <p:pic>
        <p:nvPicPr>
          <p:cNvPr id="19458" name="Picture 2" descr="http://stearn.ca/blog/wp-content/uploads/2009/05/red-blood-cells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500174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Blood Makeup</a:t>
            </a:r>
            <a:endParaRPr lang="en-CA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Plasma (55%)</a:t>
            </a:r>
          </a:p>
          <a:p>
            <a:r>
              <a:rPr lang="en-CA" sz="1800" dirty="0" smtClean="0"/>
              <a:t> - water and globulins (proteins)</a:t>
            </a:r>
          </a:p>
          <a:p>
            <a:r>
              <a:rPr lang="en-CA" sz="1800" dirty="0" smtClean="0"/>
              <a:t>Formed Elements  (45%)</a:t>
            </a:r>
          </a:p>
          <a:p>
            <a:r>
              <a:rPr lang="en-CA" sz="1800" dirty="0" smtClean="0"/>
              <a:t> - blood cells</a:t>
            </a:r>
          </a:p>
          <a:p>
            <a:endParaRPr lang="en-CA" sz="1800" dirty="0"/>
          </a:p>
        </p:txBody>
      </p:sp>
      <p:pic>
        <p:nvPicPr>
          <p:cNvPr id="18434" name="Picture 2" descr="hematocr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1000108"/>
            <a:ext cx="2714644" cy="414435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Blood Cells</a:t>
            </a:r>
            <a:endParaRPr lang="en-CA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Made in bone marrow</a:t>
            </a:r>
          </a:p>
          <a:p>
            <a:r>
              <a:rPr lang="en-CA" dirty="0" smtClean="0"/>
              <a:t>Similar parent stem cells mature in different ways to become a variety of  blood cells</a:t>
            </a:r>
          </a:p>
          <a:p>
            <a:r>
              <a:rPr lang="en-CA" dirty="0" smtClean="0"/>
              <a:t>Red Blood Cells, White Blood Cells and Platelets</a:t>
            </a:r>
            <a:endParaRPr lang="en-CA" dirty="0"/>
          </a:p>
        </p:txBody>
      </p:sp>
      <p:pic>
        <p:nvPicPr>
          <p:cNvPr id="8194" name="Picture 2" descr="http://bp0.blogger.com/_v2GFIISzHOU/R-rA-3E5LrI/AAAAAAAAAIE/CPQCfmSLwR8/s400/Blood+that+is+not+just+r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48" y="1500174"/>
            <a:ext cx="4589350" cy="442915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214810" y="5929330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sz="1000" dirty="0" smtClean="0">
                <a:hlinkClick r:id="rId3"/>
              </a:rPr>
              <a:t>http://1.bp.blogspot.com/_v2GFIISzHOU/R-rA-3E5LrI/AAAAAAAAAIE/CPQCfmSLwR8/s400/Blood%2Bthat%2Bis%2Bnot%2Bjust%2Bred.jpg</a:t>
            </a:r>
            <a:r>
              <a:rPr lang="en-CA" sz="1000" dirty="0" smtClean="0"/>
              <a:t> </a:t>
            </a:r>
            <a:endParaRPr lang="en-CA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Red Blood Cells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6"/>
            <a:ext cx="5111750" cy="5853113"/>
          </a:xfrm>
        </p:spPr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accent2">
                    <a:lumMod val="75000"/>
                  </a:schemeClr>
                </a:solidFill>
              </a:rPr>
              <a:t>Biconcave</a:t>
            </a:r>
            <a:r>
              <a:rPr lang="en-CA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– </a:t>
            </a:r>
            <a:r>
              <a:rPr lang="en-CA" dirty="0" smtClean="0"/>
              <a:t>lose their nuclei</a:t>
            </a:r>
          </a:p>
          <a:p>
            <a:r>
              <a:rPr lang="en-CA" dirty="0" smtClean="0"/>
              <a:t>Specialized for transport</a:t>
            </a:r>
          </a:p>
          <a:p>
            <a:r>
              <a:rPr lang="en-CA" dirty="0" smtClean="0"/>
              <a:t>Contain special proteins</a:t>
            </a:r>
          </a:p>
          <a:p>
            <a:pPr lvl="1">
              <a:buNone/>
            </a:pPr>
            <a:r>
              <a:rPr lang="en-CA" dirty="0" smtClean="0"/>
              <a:t>(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err="1" smtClean="0"/>
              <a:t>Hemoglobin</a:t>
            </a:r>
            <a:r>
              <a:rPr lang="en-CA" dirty="0" smtClean="0"/>
              <a:t>)</a:t>
            </a:r>
          </a:p>
          <a:p>
            <a:r>
              <a:rPr lang="en-CA" dirty="0" smtClean="0"/>
              <a:t>Made in bone marrow</a:t>
            </a:r>
          </a:p>
          <a:p>
            <a:r>
              <a:rPr lang="en-CA" dirty="0" smtClean="0"/>
              <a:t>Liver and Kidneys can stimulate an increase in RBC production when oxygen levels drop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RBC’s</a:t>
            </a:r>
          </a:p>
          <a:p>
            <a:r>
              <a:rPr lang="en-CA" sz="1800" dirty="0" smtClean="0"/>
              <a:t>Erythrocytes</a:t>
            </a:r>
            <a:endParaRPr lang="en-CA" sz="1800" dirty="0"/>
          </a:p>
        </p:txBody>
      </p:sp>
      <p:pic>
        <p:nvPicPr>
          <p:cNvPr id="16386" name="Picture 2" descr="http://www.fi.edu/learn/heart/blood/images/red-blood-cells.jpg"/>
          <p:cNvPicPr>
            <a:picLocks noChangeAspect="1" noChangeArrowheads="1"/>
          </p:cNvPicPr>
          <p:nvPr/>
        </p:nvPicPr>
        <p:blipFill>
          <a:blip r:embed="rId3" cstate="print"/>
          <a:srcRect r="24999"/>
          <a:stretch>
            <a:fillRect/>
          </a:stretch>
        </p:blipFill>
        <p:spPr bwMode="auto">
          <a:xfrm>
            <a:off x="500034" y="2571744"/>
            <a:ext cx="2857520" cy="2571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White Blood Cells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3306" y="1785926"/>
            <a:ext cx="5111750" cy="4214842"/>
          </a:xfrm>
        </p:spPr>
        <p:txBody>
          <a:bodyPr>
            <a:normAutofit/>
          </a:bodyPr>
          <a:lstStyle/>
          <a:p>
            <a:r>
              <a:rPr lang="en-CA" dirty="0" smtClean="0"/>
              <a:t>Work to combat infection</a:t>
            </a:r>
          </a:p>
          <a:p>
            <a:r>
              <a:rPr lang="en-CA" dirty="0" smtClean="0"/>
              <a:t>Made both in the bone marrow and lymphoid tissue</a:t>
            </a:r>
          </a:p>
          <a:p>
            <a:r>
              <a:rPr lang="en-CA" dirty="0" smtClean="0"/>
              <a:t>Several types with various functions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Leukocytes</a:t>
            </a:r>
            <a:endParaRPr lang="en-CA" sz="1800" dirty="0"/>
          </a:p>
        </p:txBody>
      </p:sp>
      <p:pic>
        <p:nvPicPr>
          <p:cNvPr id="14338" name="Picture 2" descr="http://www.bio.miami.edu/~cmallery/150/physiol/c43x0lymphocy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928802"/>
            <a:ext cx="3067050" cy="40481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4000496" y="528638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fibrinogen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Platelets</a:t>
            </a:r>
            <a:endParaRPr lang="en-C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1868" y="714357"/>
            <a:ext cx="5111750" cy="2928958"/>
          </a:xfrm>
        </p:spPr>
        <p:txBody>
          <a:bodyPr>
            <a:normAutofit/>
          </a:bodyPr>
          <a:lstStyle/>
          <a:p>
            <a:r>
              <a:rPr lang="en-CA" dirty="0" smtClean="0"/>
              <a:t>Very small cell fragments</a:t>
            </a:r>
          </a:p>
          <a:p>
            <a:r>
              <a:rPr lang="en-CA" dirty="0" smtClean="0"/>
              <a:t>Made in the bone marrow</a:t>
            </a:r>
          </a:p>
          <a:p>
            <a:r>
              <a:rPr lang="en-CA" dirty="0" smtClean="0"/>
              <a:t>Initiate blood clots</a:t>
            </a:r>
          </a:p>
          <a:p>
            <a:endParaRPr lang="en-CA" dirty="0" smtClean="0"/>
          </a:p>
          <a:p>
            <a:endParaRPr lang="en-CA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1279520"/>
          </a:xfrm>
        </p:spPr>
        <p:txBody>
          <a:bodyPr>
            <a:normAutofit/>
          </a:bodyPr>
          <a:lstStyle/>
          <a:p>
            <a:r>
              <a:rPr lang="en-CA" sz="1800" dirty="0" err="1" smtClean="0"/>
              <a:t>Thromobocytes</a:t>
            </a:r>
            <a:endParaRPr lang="en-CA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378619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Platelets Damaged</a:t>
            </a:r>
            <a:endParaRPr lang="en-CA" dirty="0"/>
          </a:p>
        </p:txBody>
      </p:sp>
      <p:grpSp>
        <p:nvGrpSpPr>
          <p:cNvPr id="2" name="Group 30"/>
          <p:cNvGrpSpPr/>
          <p:nvPr/>
        </p:nvGrpSpPr>
        <p:grpSpPr>
          <a:xfrm>
            <a:off x="785786" y="4357694"/>
            <a:ext cx="977035" cy="552776"/>
            <a:chOff x="785786" y="4357694"/>
            <a:chExt cx="977035" cy="552776"/>
          </a:xfrm>
        </p:grpSpPr>
        <p:sp>
          <p:nvSpPr>
            <p:cNvPr id="12" name="Freeform 11"/>
            <p:cNvSpPr/>
            <p:nvPr/>
          </p:nvSpPr>
          <p:spPr>
            <a:xfrm>
              <a:off x="1107583" y="4662934"/>
              <a:ext cx="375866" cy="194633"/>
            </a:xfrm>
            <a:custGeom>
              <a:avLst/>
              <a:gdLst>
                <a:gd name="connsiteX0" fmla="*/ 141668 w 375866"/>
                <a:gd name="connsiteY0" fmla="*/ 50734 h 194633"/>
                <a:gd name="connsiteX1" fmla="*/ 180304 w 375866"/>
                <a:gd name="connsiteY1" fmla="*/ 24976 h 194633"/>
                <a:gd name="connsiteX2" fmla="*/ 309093 w 375866"/>
                <a:gd name="connsiteY2" fmla="*/ 24976 h 194633"/>
                <a:gd name="connsiteX3" fmla="*/ 334851 w 375866"/>
                <a:gd name="connsiteY3" fmla="*/ 115128 h 194633"/>
                <a:gd name="connsiteX4" fmla="*/ 296214 w 375866"/>
                <a:gd name="connsiteY4" fmla="*/ 140886 h 194633"/>
                <a:gd name="connsiteX5" fmla="*/ 90152 w 375866"/>
                <a:gd name="connsiteY5" fmla="*/ 179522 h 194633"/>
                <a:gd name="connsiteX6" fmla="*/ 51516 w 375866"/>
                <a:gd name="connsiteY6" fmla="*/ 192401 h 194633"/>
                <a:gd name="connsiteX7" fmla="*/ 0 w 375866"/>
                <a:gd name="connsiteY7" fmla="*/ 128007 h 194633"/>
                <a:gd name="connsiteX8" fmla="*/ 38637 w 375866"/>
                <a:gd name="connsiteY8" fmla="*/ 102249 h 194633"/>
                <a:gd name="connsiteX9" fmla="*/ 77273 w 375866"/>
                <a:gd name="connsiteY9" fmla="*/ 89370 h 194633"/>
                <a:gd name="connsiteX10" fmla="*/ 141668 w 375866"/>
                <a:gd name="connsiteY10" fmla="*/ 50734 h 19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5866" h="194633">
                  <a:moveTo>
                    <a:pt x="141668" y="50734"/>
                  </a:moveTo>
                  <a:cubicBezTo>
                    <a:pt x="158840" y="40002"/>
                    <a:pt x="166460" y="31898"/>
                    <a:pt x="180304" y="24976"/>
                  </a:cubicBezTo>
                  <a:cubicBezTo>
                    <a:pt x="230255" y="0"/>
                    <a:pt x="244596" y="15762"/>
                    <a:pt x="309093" y="24976"/>
                  </a:cubicBezTo>
                  <a:cubicBezTo>
                    <a:pt x="359036" y="41624"/>
                    <a:pt x="375866" y="33099"/>
                    <a:pt x="334851" y="115128"/>
                  </a:cubicBezTo>
                  <a:cubicBezTo>
                    <a:pt x="327929" y="128972"/>
                    <a:pt x="310359" y="134600"/>
                    <a:pt x="296214" y="140886"/>
                  </a:cubicBezTo>
                  <a:cubicBezTo>
                    <a:pt x="216143" y="176473"/>
                    <a:pt x="185364" y="170001"/>
                    <a:pt x="90152" y="179522"/>
                  </a:cubicBezTo>
                  <a:cubicBezTo>
                    <a:pt x="77273" y="183815"/>
                    <a:pt x="64907" y="194633"/>
                    <a:pt x="51516" y="192401"/>
                  </a:cubicBezTo>
                  <a:cubicBezTo>
                    <a:pt x="10395" y="185547"/>
                    <a:pt x="10046" y="158143"/>
                    <a:pt x="0" y="128007"/>
                  </a:cubicBezTo>
                  <a:cubicBezTo>
                    <a:pt x="12879" y="119421"/>
                    <a:pt x="24793" y="109171"/>
                    <a:pt x="38637" y="102249"/>
                  </a:cubicBezTo>
                  <a:cubicBezTo>
                    <a:pt x="50779" y="96178"/>
                    <a:pt x="65632" y="96355"/>
                    <a:pt x="77273" y="89370"/>
                  </a:cubicBezTo>
                  <a:lnTo>
                    <a:pt x="141668" y="5073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564784" y="4572000"/>
              <a:ext cx="198037" cy="338470"/>
            </a:xfrm>
            <a:custGeom>
              <a:avLst/>
              <a:gdLst>
                <a:gd name="connsiteX0" fmla="*/ 6439 w 198037"/>
                <a:gd name="connsiteY0" fmla="*/ 64394 h 338470"/>
                <a:gd name="connsiteX1" fmla="*/ 83712 w 198037"/>
                <a:gd name="connsiteY1" fmla="*/ 115910 h 338470"/>
                <a:gd name="connsiteX2" fmla="*/ 96591 w 198037"/>
                <a:gd name="connsiteY2" fmla="*/ 244699 h 338470"/>
                <a:gd name="connsiteX3" fmla="*/ 109470 w 198037"/>
                <a:gd name="connsiteY3" fmla="*/ 309093 h 338470"/>
                <a:gd name="connsiteX4" fmla="*/ 148106 w 198037"/>
                <a:gd name="connsiteY4" fmla="*/ 231820 h 338470"/>
                <a:gd name="connsiteX5" fmla="*/ 186743 w 198037"/>
                <a:gd name="connsiteY5" fmla="*/ 154546 h 338470"/>
                <a:gd name="connsiteX6" fmla="*/ 135227 w 198037"/>
                <a:gd name="connsiteY6" fmla="*/ 38637 h 338470"/>
                <a:gd name="connsiteX7" fmla="*/ 96591 w 198037"/>
                <a:gd name="connsiteY7" fmla="*/ 12879 h 338470"/>
                <a:gd name="connsiteX8" fmla="*/ 57954 w 198037"/>
                <a:gd name="connsiteY8" fmla="*/ 0 h 338470"/>
                <a:gd name="connsiteX9" fmla="*/ 45075 w 198037"/>
                <a:gd name="connsiteY9" fmla="*/ 38637 h 338470"/>
                <a:gd name="connsiteX10" fmla="*/ 6439 w 198037"/>
                <a:gd name="connsiteY10" fmla="*/ 64394 h 33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037" h="338470">
                  <a:moveTo>
                    <a:pt x="6439" y="64394"/>
                  </a:moveTo>
                  <a:cubicBezTo>
                    <a:pt x="12878" y="77273"/>
                    <a:pt x="72687" y="80078"/>
                    <a:pt x="83712" y="115910"/>
                  </a:cubicBezTo>
                  <a:cubicBezTo>
                    <a:pt x="96400" y="157146"/>
                    <a:pt x="90889" y="201934"/>
                    <a:pt x="96591" y="244699"/>
                  </a:cubicBezTo>
                  <a:cubicBezTo>
                    <a:pt x="99484" y="266397"/>
                    <a:pt x="105177" y="287628"/>
                    <a:pt x="109470" y="309093"/>
                  </a:cubicBezTo>
                  <a:cubicBezTo>
                    <a:pt x="183293" y="198355"/>
                    <a:pt x="94780" y="338470"/>
                    <a:pt x="148106" y="231820"/>
                  </a:cubicBezTo>
                  <a:cubicBezTo>
                    <a:pt x="198037" y="131959"/>
                    <a:pt x="154372" y="251658"/>
                    <a:pt x="186743" y="154546"/>
                  </a:cubicBezTo>
                  <a:cubicBezTo>
                    <a:pt x="173990" y="116286"/>
                    <a:pt x="165842" y="69252"/>
                    <a:pt x="135227" y="38637"/>
                  </a:cubicBezTo>
                  <a:cubicBezTo>
                    <a:pt x="124282" y="27692"/>
                    <a:pt x="110435" y="19801"/>
                    <a:pt x="96591" y="12879"/>
                  </a:cubicBezTo>
                  <a:cubicBezTo>
                    <a:pt x="84449" y="6808"/>
                    <a:pt x="70833" y="4293"/>
                    <a:pt x="57954" y="0"/>
                  </a:cubicBezTo>
                  <a:cubicBezTo>
                    <a:pt x="53661" y="12879"/>
                    <a:pt x="51146" y="26495"/>
                    <a:pt x="45075" y="38637"/>
                  </a:cubicBezTo>
                  <a:cubicBezTo>
                    <a:pt x="38153" y="52481"/>
                    <a:pt x="0" y="51515"/>
                    <a:pt x="6439" y="6439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85786" y="4500570"/>
              <a:ext cx="355310" cy="244699"/>
            </a:xfrm>
            <a:custGeom>
              <a:avLst/>
              <a:gdLst>
                <a:gd name="connsiteX0" fmla="*/ 55070 w 355310"/>
                <a:gd name="connsiteY0" fmla="*/ 154547 h 244699"/>
                <a:gd name="connsiteX1" fmla="*/ 67949 w 355310"/>
                <a:gd name="connsiteY1" fmla="*/ 103031 h 244699"/>
                <a:gd name="connsiteX2" fmla="*/ 80828 w 355310"/>
                <a:gd name="connsiteY2" fmla="*/ 64395 h 244699"/>
                <a:gd name="connsiteX3" fmla="*/ 183859 w 355310"/>
                <a:gd name="connsiteY3" fmla="*/ 38637 h 244699"/>
                <a:gd name="connsiteX4" fmla="*/ 261132 w 355310"/>
                <a:gd name="connsiteY4" fmla="*/ 0 h 244699"/>
                <a:gd name="connsiteX5" fmla="*/ 299769 w 355310"/>
                <a:gd name="connsiteY5" fmla="*/ 25758 h 244699"/>
                <a:gd name="connsiteX6" fmla="*/ 351284 w 355310"/>
                <a:gd name="connsiteY6" fmla="*/ 38637 h 244699"/>
                <a:gd name="connsiteX7" fmla="*/ 299769 w 355310"/>
                <a:gd name="connsiteY7" fmla="*/ 154547 h 244699"/>
                <a:gd name="connsiteX8" fmla="*/ 261132 w 355310"/>
                <a:gd name="connsiteY8" fmla="*/ 167426 h 244699"/>
                <a:gd name="connsiteX9" fmla="*/ 196738 w 355310"/>
                <a:gd name="connsiteY9" fmla="*/ 218941 h 244699"/>
                <a:gd name="connsiteX10" fmla="*/ 183859 w 355310"/>
                <a:gd name="connsiteY10" fmla="*/ 180305 h 244699"/>
                <a:gd name="connsiteX11" fmla="*/ 119464 w 355310"/>
                <a:gd name="connsiteY11" fmla="*/ 193183 h 244699"/>
                <a:gd name="connsiteX12" fmla="*/ 42191 w 355310"/>
                <a:gd name="connsiteY12" fmla="*/ 244699 h 244699"/>
                <a:gd name="connsiteX13" fmla="*/ 3555 w 355310"/>
                <a:gd name="connsiteY13" fmla="*/ 167426 h 244699"/>
                <a:gd name="connsiteX14" fmla="*/ 29312 w 355310"/>
                <a:gd name="connsiteY14" fmla="*/ 128789 h 244699"/>
                <a:gd name="connsiteX15" fmla="*/ 55070 w 355310"/>
                <a:gd name="connsiteY15" fmla="*/ 154547 h 24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5310" h="244699">
                  <a:moveTo>
                    <a:pt x="55070" y="154547"/>
                  </a:moveTo>
                  <a:cubicBezTo>
                    <a:pt x="61509" y="150254"/>
                    <a:pt x="63086" y="120050"/>
                    <a:pt x="67949" y="103031"/>
                  </a:cubicBezTo>
                  <a:cubicBezTo>
                    <a:pt x="71678" y="89978"/>
                    <a:pt x="68961" y="70988"/>
                    <a:pt x="80828" y="64395"/>
                  </a:cubicBezTo>
                  <a:cubicBezTo>
                    <a:pt x="111774" y="47203"/>
                    <a:pt x="150275" y="49832"/>
                    <a:pt x="183859" y="38637"/>
                  </a:cubicBezTo>
                  <a:cubicBezTo>
                    <a:pt x="237179" y="20863"/>
                    <a:pt x="211200" y="33288"/>
                    <a:pt x="261132" y="0"/>
                  </a:cubicBezTo>
                  <a:cubicBezTo>
                    <a:pt x="274011" y="8586"/>
                    <a:pt x="285542" y="19661"/>
                    <a:pt x="299769" y="25758"/>
                  </a:cubicBezTo>
                  <a:cubicBezTo>
                    <a:pt x="316038" y="32731"/>
                    <a:pt x="346422" y="21618"/>
                    <a:pt x="351284" y="38637"/>
                  </a:cubicBezTo>
                  <a:cubicBezTo>
                    <a:pt x="355310" y="52729"/>
                    <a:pt x="320816" y="137709"/>
                    <a:pt x="299769" y="154547"/>
                  </a:cubicBezTo>
                  <a:cubicBezTo>
                    <a:pt x="289168" y="163028"/>
                    <a:pt x="274011" y="163133"/>
                    <a:pt x="261132" y="167426"/>
                  </a:cubicBezTo>
                  <a:cubicBezTo>
                    <a:pt x="252140" y="194401"/>
                    <a:pt x="249057" y="239868"/>
                    <a:pt x="196738" y="218941"/>
                  </a:cubicBezTo>
                  <a:cubicBezTo>
                    <a:pt x="184134" y="213899"/>
                    <a:pt x="188152" y="193184"/>
                    <a:pt x="183859" y="180305"/>
                  </a:cubicBezTo>
                  <a:cubicBezTo>
                    <a:pt x="162394" y="184598"/>
                    <a:pt x="139392" y="184125"/>
                    <a:pt x="119464" y="193183"/>
                  </a:cubicBezTo>
                  <a:cubicBezTo>
                    <a:pt x="91282" y="205993"/>
                    <a:pt x="42191" y="244699"/>
                    <a:pt x="42191" y="244699"/>
                  </a:cubicBezTo>
                  <a:cubicBezTo>
                    <a:pt x="33221" y="231243"/>
                    <a:pt x="0" y="188755"/>
                    <a:pt x="3555" y="167426"/>
                  </a:cubicBezTo>
                  <a:cubicBezTo>
                    <a:pt x="6100" y="152158"/>
                    <a:pt x="18367" y="139734"/>
                    <a:pt x="29312" y="128789"/>
                  </a:cubicBezTo>
                  <a:cubicBezTo>
                    <a:pt x="32348" y="125753"/>
                    <a:pt x="48631" y="158840"/>
                    <a:pt x="55070" y="1545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1214414" y="4357694"/>
              <a:ext cx="265279" cy="234022"/>
            </a:xfrm>
            <a:custGeom>
              <a:avLst/>
              <a:gdLst>
                <a:gd name="connsiteX0" fmla="*/ 23824 w 434773"/>
                <a:gd name="connsiteY0" fmla="*/ 231819 h 283335"/>
                <a:gd name="connsiteX1" fmla="*/ 75340 w 434773"/>
                <a:gd name="connsiteY1" fmla="*/ 206062 h 283335"/>
                <a:gd name="connsiteX2" fmla="*/ 152613 w 434773"/>
                <a:gd name="connsiteY2" fmla="*/ 154546 h 283335"/>
                <a:gd name="connsiteX3" fmla="*/ 204128 w 434773"/>
                <a:gd name="connsiteY3" fmla="*/ 128788 h 283335"/>
                <a:gd name="connsiteX4" fmla="*/ 242765 w 434773"/>
                <a:gd name="connsiteY4" fmla="*/ 90152 h 283335"/>
                <a:gd name="connsiteX5" fmla="*/ 320038 w 434773"/>
                <a:gd name="connsiteY5" fmla="*/ 64394 h 283335"/>
                <a:gd name="connsiteX6" fmla="*/ 358675 w 434773"/>
                <a:gd name="connsiteY6" fmla="*/ 38636 h 283335"/>
                <a:gd name="connsiteX7" fmla="*/ 384433 w 434773"/>
                <a:gd name="connsiteY7" fmla="*/ 0 h 283335"/>
                <a:gd name="connsiteX8" fmla="*/ 410190 w 434773"/>
                <a:gd name="connsiteY8" fmla="*/ 38636 h 283335"/>
                <a:gd name="connsiteX9" fmla="*/ 423069 w 434773"/>
                <a:gd name="connsiteY9" fmla="*/ 141667 h 283335"/>
                <a:gd name="connsiteX10" fmla="*/ 371554 w 434773"/>
                <a:gd name="connsiteY10" fmla="*/ 244698 h 283335"/>
                <a:gd name="connsiteX11" fmla="*/ 294280 w 434773"/>
                <a:gd name="connsiteY11" fmla="*/ 218940 h 283335"/>
                <a:gd name="connsiteX12" fmla="*/ 255644 w 434773"/>
                <a:gd name="connsiteY12" fmla="*/ 206062 h 283335"/>
                <a:gd name="connsiteX13" fmla="*/ 126855 w 434773"/>
                <a:gd name="connsiteY13" fmla="*/ 244698 h 283335"/>
                <a:gd name="connsiteX14" fmla="*/ 49582 w 434773"/>
                <a:gd name="connsiteY14" fmla="*/ 283335 h 283335"/>
                <a:gd name="connsiteX15" fmla="*/ 10945 w 434773"/>
                <a:gd name="connsiteY15" fmla="*/ 257577 h 283335"/>
                <a:gd name="connsiteX16" fmla="*/ 23824 w 434773"/>
                <a:gd name="connsiteY16" fmla="*/ 231819 h 28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4773" h="283335">
                  <a:moveTo>
                    <a:pt x="23824" y="231819"/>
                  </a:moveTo>
                  <a:cubicBezTo>
                    <a:pt x="34556" y="223233"/>
                    <a:pt x="58877" y="215940"/>
                    <a:pt x="75340" y="206062"/>
                  </a:cubicBezTo>
                  <a:cubicBezTo>
                    <a:pt x="101885" y="190135"/>
                    <a:pt x="124924" y="168391"/>
                    <a:pt x="152613" y="154546"/>
                  </a:cubicBezTo>
                  <a:cubicBezTo>
                    <a:pt x="169785" y="145960"/>
                    <a:pt x="188505" y="139947"/>
                    <a:pt x="204128" y="128788"/>
                  </a:cubicBezTo>
                  <a:cubicBezTo>
                    <a:pt x="218949" y="118202"/>
                    <a:pt x="226844" y="98997"/>
                    <a:pt x="242765" y="90152"/>
                  </a:cubicBezTo>
                  <a:cubicBezTo>
                    <a:pt x="266499" y="76966"/>
                    <a:pt x="297447" y="79455"/>
                    <a:pt x="320038" y="64394"/>
                  </a:cubicBezTo>
                  <a:lnTo>
                    <a:pt x="358675" y="38636"/>
                  </a:lnTo>
                  <a:cubicBezTo>
                    <a:pt x="367261" y="25757"/>
                    <a:pt x="368955" y="0"/>
                    <a:pt x="384433" y="0"/>
                  </a:cubicBezTo>
                  <a:cubicBezTo>
                    <a:pt x="399911" y="0"/>
                    <a:pt x="406117" y="23703"/>
                    <a:pt x="410190" y="38636"/>
                  </a:cubicBezTo>
                  <a:cubicBezTo>
                    <a:pt x="419297" y="72027"/>
                    <a:pt x="418776" y="107323"/>
                    <a:pt x="423069" y="141667"/>
                  </a:cubicBezTo>
                  <a:cubicBezTo>
                    <a:pt x="417695" y="179286"/>
                    <a:pt x="434773" y="251722"/>
                    <a:pt x="371554" y="244698"/>
                  </a:cubicBezTo>
                  <a:cubicBezTo>
                    <a:pt x="344569" y="241700"/>
                    <a:pt x="320038" y="227526"/>
                    <a:pt x="294280" y="218940"/>
                  </a:cubicBezTo>
                  <a:lnTo>
                    <a:pt x="255644" y="206062"/>
                  </a:lnTo>
                  <a:cubicBezTo>
                    <a:pt x="226843" y="213262"/>
                    <a:pt x="145672" y="232153"/>
                    <a:pt x="126855" y="244698"/>
                  </a:cubicBezTo>
                  <a:cubicBezTo>
                    <a:pt x="76923" y="277986"/>
                    <a:pt x="102902" y="265561"/>
                    <a:pt x="49582" y="283335"/>
                  </a:cubicBezTo>
                  <a:cubicBezTo>
                    <a:pt x="36703" y="274749"/>
                    <a:pt x="21890" y="268522"/>
                    <a:pt x="10945" y="257577"/>
                  </a:cubicBezTo>
                  <a:cubicBezTo>
                    <a:pt x="0" y="246632"/>
                    <a:pt x="13092" y="240405"/>
                    <a:pt x="23824" y="2318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2071670" y="4143380"/>
            <a:ext cx="1000132" cy="28575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3214678" y="414338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thromboplastin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478632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err="1" smtClean="0"/>
              <a:t>prothrombin</a:t>
            </a:r>
            <a:endParaRPr lang="en-CA" dirty="0"/>
          </a:p>
        </p:txBody>
      </p:sp>
      <p:sp>
        <p:nvSpPr>
          <p:cNvPr id="19" name="TextBox 18"/>
          <p:cNvSpPr txBox="1"/>
          <p:nvPr/>
        </p:nvSpPr>
        <p:spPr>
          <a:xfrm>
            <a:off x="5143504" y="4786322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thrombin</a:t>
            </a:r>
            <a:endParaRPr lang="en-CA" dirty="0"/>
          </a:p>
        </p:txBody>
      </p:sp>
      <p:sp>
        <p:nvSpPr>
          <p:cNvPr id="21" name="TextBox 20"/>
          <p:cNvSpPr txBox="1"/>
          <p:nvPr/>
        </p:nvSpPr>
        <p:spPr>
          <a:xfrm>
            <a:off x="6929454" y="528638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fibrin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6500826" y="628652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Blood clot</a:t>
            </a:r>
            <a:endParaRPr lang="en-CA" dirty="0"/>
          </a:p>
        </p:txBody>
      </p:sp>
      <p:sp>
        <p:nvSpPr>
          <p:cNvPr id="23" name="Right Arrow 22"/>
          <p:cNvSpPr/>
          <p:nvPr/>
        </p:nvSpPr>
        <p:spPr>
          <a:xfrm>
            <a:off x="3428992" y="4857760"/>
            <a:ext cx="1571636" cy="21431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6" name="Curved Connector 25"/>
          <p:cNvCxnSpPr>
            <a:stCxn id="17" idx="2"/>
          </p:cNvCxnSpPr>
          <p:nvPr/>
        </p:nvCxnSpPr>
        <p:spPr>
          <a:xfrm rot="16200000" flipH="1">
            <a:off x="4238740" y="4453062"/>
            <a:ext cx="345048" cy="464347"/>
          </a:xfrm>
          <a:prstGeom prst="curvedConnector2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ight Arrow 27"/>
          <p:cNvSpPr/>
          <p:nvPr/>
        </p:nvSpPr>
        <p:spPr>
          <a:xfrm>
            <a:off x="5286380" y="5429264"/>
            <a:ext cx="1571636" cy="21431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9" name="Curved Connector 25"/>
          <p:cNvCxnSpPr/>
          <p:nvPr/>
        </p:nvCxnSpPr>
        <p:spPr>
          <a:xfrm rot="16200000" flipH="1">
            <a:off x="5703220" y="5012425"/>
            <a:ext cx="345048" cy="464347"/>
          </a:xfrm>
          <a:prstGeom prst="curvedConnector2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786182" y="5000636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Ca</a:t>
            </a:r>
            <a:r>
              <a:rPr lang="en-CA" baseline="30000" dirty="0" smtClean="0"/>
              <a:t>2+</a:t>
            </a:r>
            <a:endParaRPr lang="en-CA" baseline="30000" dirty="0"/>
          </a:p>
        </p:txBody>
      </p:sp>
      <p:grpSp>
        <p:nvGrpSpPr>
          <p:cNvPr id="3" name="Group 37"/>
          <p:cNvGrpSpPr/>
          <p:nvPr/>
        </p:nvGrpSpPr>
        <p:grpSpPr>
          <a:xfrm>
            <a:off x="6929454" y="5715016"/>
            <a:ext cx="555227" cy="552784"/>
            <a:chOff x="6929454" y="5715016"/>
            <a:chExt cx="555227" cy="552784"/>
          </a:xfrm>
        </p:grpSpPr>
        <p:sp>
          <p:nvSpPr>
            <p:cNvPr id="33" name="Freeform 32"/>
            <p:cNvSpPr/>
            <p:nvPr/>
          </p:nvSpPr>
          <p:spPr>
            <a:xfrm>
              <a:off x="7036937" y="6020256"/>
              <a:ext cx="375866" cy="194633"/>
            </a:xfrm>
            <a:custGeom>
              <a:avLst/>
              <a:gdLst>
                <a:gd name="connsiteX0" fmla="*/ 141668 w 375866"/>
                <a:gd name="connsiteY0" fmla="*/ 50734 h 194633"/>
                <a:gd name="connsiteX1" fmla="*/ 180304 w 375866"/>
                <a:gd name="connsiteY1" fmla="*/ 24976 h 194633"/>
                <a:gd name="connsiteX2" fmla="*/ 309093 w 375866"/>
                <a:gd name="connsiteY2" fmla="*/ 24976 h 194633"/>
                <a:gd name="connsiteX3" fmla="*/ 334851 w 375866"/>
                <a:gd name="connsiteY3" fmla="*/ 115128 h 194633"/>
                <a:gd name="connsiteX4" fmla="*/ 296214 w 375866"/>
                <a:gd name="connsiteY4" fmla="*/ 140886 h 194633"/>
                <a:gd name="connsiteX5" fmla="*/ 90152 w 375866"/>
                <a:gd name="connsiteY5" fmla="*/ 179522 h 194633"/>
                <a:gd name="connsiteX6" fmla="*/ 51516 w 375866"/>
                <a:gd name="connsiteY6" fmla="*/ 192401 h 194633"/>
                <a:gd name="connsiteX7" fmla="*/ 0 w 375866"/>
                <a:gd name="connsiteY7" fmla="*/ 128007 h 194633"/>
                <a:gd name="connsiteX8" fmla="*/ 38637 w 375866"/>
                <a:gd name="connsiteY8" fmla="*/ 102249 h 194633"/>
                <a:gd name="connsiteX9" fmla="*/ 77273 w 375866"/>
                <a:gd name="connsiteY9" fmla="*/ 89370 h 194633"/>
                <a:gd name="connsiteX10" fmla="*/ 141668 w 375866"/>
                <a:gd name="connsiteY10" fmla="*/ 50734 h 194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5866" h="194633">
                  <a:moveTo>
                    <a:pt x="141668" y="50734"/>
                  </a:moveTo>
                  <a:cubicBezTo>
                    <a:pt x="158840" y="40002"/>
                    <a:pt x="166460" y="31898"/>
                    <a:pt x="180304" y="24976"/>
                  </a:cubicBezTo>
                  <a:cubicBezTo>
                    <a:pt x="230255" y="0"/>
                    <a:pt x="244596" y="15762"/>
                    <a:pt x="309093" y="24976"/>
                  </a:cubicBezTo>
                  <a:cubicBezTo>
                    <a:pt x="359036" y="41624"/>
                    <a:pt x="375866" y="33099"/>
                    <a:pt x="334851" y="115128"/>
                  </a:cubicBezTo>
                  <a:cubicBezTo>
                    <a:pt x="327929" y="128972"/>
                    <a:pt x="310359" y="134600"/>
                    <a:pt x="296214" y="140886"/>
                  </a:cubicBezTo>
                  <a:cubicBezTo>
                    <a:pt x="216143" y="176473"/>
                    <a:pt x="185364" y="170001"/>
                    <a:pt x="90152" y="179522"/>
                  </a:cubicBezTo>
                  <a:cubicBezTo>
                    <a:pt x="77273" y="183815"/>
                    <a:pt x="64907" y="194633"/>
                    <a:pt x="51516" y="192401"/>
                  </a:cubicBezTo>
                  <a:cubicBezTo>
                    <a:pt x="10395" y="185547"/>
                    <a:pt x="10046" y="158143"/>
                    <a:pt x="0" y="128007"/>
                  </a:cubicBezTo>
                  <a:cubicBezTo>
                    <a:pt x="12879" y="119421"/>
                    <a:pt x="24793" y="109171"/>
                    <a:pt x="38637" y="102249"/>
                  </a:cubicBezTo>
                  <a:cubicBezTo>
                    <a:pt x="50779" y="96178"/>
                    <a:pt x="65632" y="96355"/>
                    <a:pt x="77273" y="89370"/>
                  </a:cubicBezTo>
                  <a:lnTo>
                    <a:pt x="141668" y="5073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7286644" y="5929330"/>
              <a:ext cx="198037" cy="338470"/>
            </a:xfrm>
            <a:custGeom>
              <a:avLst/>
              <a:gdLst>
                <a:gd name="connsiteX0" fmla="*/ 6439 w 198037"/>
                <a:gd name="connsiteY0" fmla="*/ 64394 h 338470"/>
                <a:gd name="connsiteX1" fmla="*/ 83712 w 198037"/>
                <a:gd name="connsiteY1" fmla="*/ 115910 h 338470"/>
                <a:gd name="connsiteX2" fmla="*/ 96591 w 198037"/>
                <a:gd name="connsiteY2" fmla="*/ 244699 h 338470"/>
                <a:gd name="connsiteX3" fmla="*/ 109470 w 198037"/>
                <a:gd name="connsiteY3" fmla="*/ 309093 h 338470"/>
                <a:gd name="connsiteX4" fmla="*/ 148106 w 198037"/>
                <a:gd name="connsiteY4" fmla="*/ 231820 h 338470"/>
                <a:gd name="connsiteX5" fmla="*/ 186743 w 198037"/>
                <a:gd name="connsiteY5" fmla="*/ 154546 h 338470"/>
                <a:gd name="connsiteX6" fmla="*/ 135227 w 198037"/>
                <a:gd name="connsiteY6" fmla="*/ 38637 h 338470"/>
                <a:gd name="connsiteX7" fmla="*/ 96591 w 198037"/>
                <a:gd name="connsiteY7" fmla="*/ 12879 h 338470"/>
                <a:gd name="connsiteX8" fmla="*/ 57954 w 198037"/>
                <a:gd name="connsiteY8" fmla="*/ 0 h 338470"/>
                <a:gd name="connsiteX9" fmla="*/ 45075 w 198037"/>
                <a:gd name="connsiteY9" fmla="*/ 38637 h 338470"/>
                <a:gd name="connsiteX10" fmla="*/ 6439 w 198037"/>
                <a:gd name="connsiteY10" fmla="*/ 64394 h 33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8037" h="338470">
                  <a:moveTo>
                    <a:pt x="6439" y="64394"/>
                  </a:moveTo>
                  <a:cubicBezTo>
                    <a:pt x="12878" y="77273"/>
                    <a:pt x="72687" y="80078"/>
                    <a:pt x="83712" y="115910"/>
                  </a:cubicBezTo>
                  <a:cubicBezTo>
                    <a:pt x="96400" y="157146"/>
                    <a:pt x="90889" y="201934"/>
                    <a:pt x="96591" y="244699"/>
                  </a:cubicBezTo>
                  <a:cubicBezTo>
                    <a:pt x="99484" y="266397"/>
                    <a:pt x="105177" y="287628"/>
                    <a:pt x="109470" y="309093"/>
                  </a:cubicBezTo>
                  <a:cubicBezTo>
                    <a:pt x="183293" y="198355"/>
                    <a:pt x="94780" y="338470"/>
                    <a:pt x="148106" y="231820"/>
                  </a:cubicBezTo>
                  <a:cubicBezTo>
                    <a:pt x="198037" y="131959"/>
                    <a:pt x="154372" y="251658"/>
                    <a:pt x="186743" y="154546"/>
                  </a:cubicBezTo>
                  <a:cubicBezTo>
                    <a:pt x="173990" y="116286"/>
                    <a:pt x="165842" y="69252"/>
                    <a:pt x="135227" y="38637"/>
                  </a:cubicBezTo>
                  <a:cubicBezTo>
                    <a:pt x="124282" y="27692"/>
                    <a:pt x="110435" y="19801"/>
                    <a:pt x="96591" y="12879"/>
                  </a:cubicBezTo>
                  <a:cubicBezTo>
                    <a:pt x="84449" y="6808"/>
                    <a:pt x="70833" y="4293"/>
                    <a:pt x="57954" y="0"/>
                  </a:cubicBezTo>
                  <a:cubicBezTo>
                    <a:pt x="53661" y="12879"/>
                    <a:pt x="51146" y="26495"/>
                    <a:pt x="45075" y="38637"/>
                  </a:cubicBezTo>
                  <a:cubicBezTo>
                    <a:pt x="38153" y="52481"/>
                    <a:pt x="0" y="51515"/>
                    <a:pt x="6439" y="6439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6929454" y="5857892"/>
              <a:ext cx="355310" cy="244699"/>
            </a:xfrm>
            <a:custGeom>
              <a:avLst/>
              <a:gdLst>
                <a:gd name="connsiteX0" fmla="*/ 55070 w 355310"/>
                <a:gd name="connsiteY0" fmla="*/ 154547 h 244699"/>
                <a:gd name="connsiteX1" fmla="*/ 67949 w 355310"/>
                <a:gd name="connsiteY1" fmla="*/ 103031 h 244699"/>
                <a:gd name="connsiteX2" fmla="*/ 80828 w 355310"/>
                <a:gd name="connsiteY2" fmla="*/ 64395 h 244699"/>
                <a:gd name="connsiteX3" fmla="*/ 183859 w 355310"/>
                <a:gd name="connsiteY3" fmla="*/ 38637 h 244699"/>
                <a:gd name="connsiteX4" fmla="*/ 261132 w 355310"/>
                <a:gd name="connsiteY4" fmla="*/ 0 h 244699"/>
                <a:gd name="connsiteX5" fmla="*/ 299769 w 355310"/>
                <a:gd name="connsiteY5" fmla="*/ 25758 h 244699"/>
                <a:gd name="connsiteX6" fmla="*/ 351284 w 355310"/>
                <a:gd name="connsiteY6" fmla="*/ 38637 h 244699"/>
                <a:gd name="connsiteX7" fmla="*/ 299769 w 355310"/>
                <a:gd name="connsiteY7" fmla="*/ 154547 h 244699"/>
                <a:gd name="connsiteX8" fmla="*/ 261132 w 355310"/>
                <a:gd name="connsiteY8" fmla="*/ 167426 h 244699"/>
                <a:gd name="connsiteX9" fmla="*/ 196738 w 355310"/>
                <a:gd name="connsiteY9" fmla="*/ 218941 h 244699"/>
                <a:gd name="connsiteX10" fmla="*/ 183859 w 355310"/>
                <a:gd name="connsiteY10" fmla="*/ 180305 h 244699"/>
                <a:gd name="connsiteX11" fmla="*/ 119464 w 355310"/>
                <a:gd name="connsiteY11" fmla="*/ 193183 h 244699"/>
                <a:gd name="connsiteX12" fmla="*/ 42191 w 355310"/>
                <a:gd name="connsiteY12" fmla="*/ 244699 h 244699"/>
                <a:gd name="connsiteX13" fmla="*/ 3555 w 355310"/>
                <a:gd name="connsiteY13" fmla="*/ 167426 h 244699"/>
                <a:gd name="connsiteX14" fmla="*/ 29312 w 355310"/>
                <a:gd name="connsiteY14" fmla="*/ 128789 h 244699"/>
                <a:gd name="connsiteX15" fmla="*/ 55070 w 355310"/>
                <a:gd name="connsiteY15" fmla="*/ 154547 h 2446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55310" h="244699">
                  <a:moveTo>
                    <a:pt x="55070" y="154547"/>
                  </a:moveTo>
                  <a:cubicBezTo>
                    <a:pt x="61509" y="150254"/>
                    <a:pt x="63086" y="120050"/>
                    <a:pt x="67949" y="103031"/>
                  </a:cubicBezTo>
                  <a:cubicBezTo>
                    <a:pt x="71678" y="89978"/>
                    <a:pt x="68961" y="70988"/>
                    <a:pt x="80828" y="64395"/>
                  </a:cubicBezTo>
                  <a:cubicBezTo>
                    <a:pt x="111774" y="47203"/>
                    <a:pt x="150275" y="49832"/>
                    <a:pt x="183859" y="38637"/>
                  </a:cubicBezTo>
                  <a:cubicBezTo>
                    <a:pt x="237179" y="20863"/>
                    <a:pt x="211200" y="33288"/>
                    <a:pt x="261132" y="0"/>
                  </a:cubicBezTo>
                  <a:cubicBezTo>
                    <a:pt x="274011" y="8586"/>
                    <a:pt x="285542" y="19661"/>
                    <a:pt x="299769" y="25758"/>
                  </a:cubicBezTo>
                  <a:cubicBezTo>
                    <a:pt x="316038" y="32731"/>
                    <a:pt x="346422" y="21618"/>
                    <a:pt x="351284" y="38637"/>
                  </a:cubicBezTo>
                  <a:cubicBezTo>
                    <a:pt x="355310" y="52729"/>
                    <a:pt x="320816" y="137709"/>
                    <a:pt x="299769" y="154547"/>
                  </a:cubicBezTo>
                  <a:cubicBezTo>
                    <a:pt x="289168" y="163028"/>
                    <a:pt x="274011" y="163133"/>
                    <a:pt x="261132" y="167426"/>
                  </a:cubicBezTo>
                  <a:cubicBezTo>
                    <a:pt x="252140" y="194401"/>
                    <a:pt x="249057" y="239868"/>
                    <a:pt x="196738" y="218941"/>
                  </a:cubicBezTo>
                  <a:cubicBezTo>
                    <a:pt x="184134" y="213899"/>
                    <a:pt x="188152" y="193184"/>
                    <a:pt x="183859" y="180305"/>
                  </a:cubicBezTo>
                  <a:cubicBezTo>
                    <a:pt x="162394" y="184598"/>
                    <a:pt x="139392" y="184125"/>
                    <a:pt x="119464" y="193183"/>
                  </a:cubicBezTo>
                  <a:cubicBezTo>
                    <a:pt x="91282" y="205993"/>
                    <a:pt x="42191" y="244699"/>
                    <a:pt x="42191" y="244699"/>
                  </a:cubicBezTo>
                  <a:cubicBezTo>
                    <a:pt x="33221" y="231243"/>
                    <a:pt x="0" y="188755"/>
                    <a:pt x="3555" y="167426"/>
                  </a:cubicBezTo>
                  <a:cubicBezTo>
                    <a:pt x="6100" y="152158"/>
                    <a:pt x="18367" y="139734"/>
                    <a:pt x="29312" y="128789"/>
                  </a:cubicBezTo>
                  <a:cubicBezTo>
                    <a:pt x="32348" y="125753"/>
                    <a:pt x="48631" y="158840"/>
                    <a:pt x="55070" y="15454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7143768" y="5715016"/>
              <a:ext cx="265279" cy="234022"/>
            </a:xfrm>
            <a:custGeom>
              <a:avLst/>
              <a:gdLst>
                <a:gd name="connsiteX0" fmla="*/ 23824 w 434773"/>
                <a:gd name="connsiteY0" fmla="*/ 231819 h 283335"/>
                <a:gd name="connsiteX1" fmla="*/ 75340 w 434773"/>
                <a:gd name="connsiteY1" fmla="*/ 206062 h 283335"/>
                <a:gd name="connsiteX2" fmla="*/ 152613 w 434773"/>
                <a:gd name="connsiteY2" fmla="*/ 154546 h 283335"/>
                <a:gd name="connsiteX3" fmla="*/ 204128 w 434773"/>
                <a:gd name="connsiteY3" fmla="*/ 128788 h 283335"/>
                <a:gd name="connsiteX4" fmla="*/ 242765 w 434773"/>
                <a:gd name="connsiteY4" fmla="*/ 90152 h 283335"/>
                <a:gd name="connsiteX5" fmla="*/ 320038 w 434773"/>
                <a:gd name="connsiteY5" fmla="*/ 64394 h 283335"/>
                <a:gd name="connsiteX6" fmla="*/ 358675 w 434773"/>
                <a:gd name="connsiteY6" fmla="*/ 38636 h 283335"/>
                <a:gd name="connsiteX7" fmla="*/ 384433 w 434773"/>
                <a:gd name="connsiteY7" fmla="*/ 0 h 283335"/>
                <a:gd name="connsiteX8" fmla="*/ 410190 w 434773"/>
                <a:gd name="connsiteY8" fmla="*/ 38636 h 283335"/>
                <a:gd name="connsiteX9" fmla="*/ 423069 w 434773"/>
                <a:gd name="connsiteY9" fmla="*/ 141667 h 283335"/>
                <a:gd name="connsiteX10" fmla="*/ 371554 w 434773"/>
                <a:gd name="connsiteY10" fmla="*/ 244698 h 283335"/>
                <a:gd name="connsiteX11" fmla="*/ 294280 w 434773"/>
                <a:gd name="connsiteY11" fmla="*/ 218940 h 283335"/>
                <a:gd name="connsiteX12" fmla="*/ 255644 w 434773"/>
                <a:gd name="connsiteY12" fmla="*/ 206062 h 283335"/>
                <a:gd name="connsiteX13" fmla="*/ 126855 w 434773"/>
                <a:gd name="connsiteY13" fmla="*/ 244698 h 283335"/>
                <a:gd name="connsiteX14" fmla="*/ 49582 w 434773"/>
                <a:gd name="connsiteY14" fmla="*/ 283335 h 283335"/>
                <a:gd name="connsiteX15" fmla="*/ 10945 w 434773"/>
                <a:gd name="connsiteY15" fmla="*/ 257577 h 283335"/>
                <a:gd name="connsiteX16" fmla="*/ 23824 w 434773"/>
                <a:gd name="connsiteY16" fmla="*/ 231819 h 2833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34773" h="283335">
                  <a:moveTo>
                    <a:pt x="23824" y="231819"/>
                  </a:moveTo>
                  <a:cubicBezTo>
                    <a:pt x="34556" y="223233"/>
                    <a:pt x="58877" y="215940"/>
                    <a:pt x="75340" y="206062"/>
                  </a:cubicBezTo>
                  <a:cubicBezTo>
                    <a:pt x="101885" y="190135"/>
                    <a:pt x="124924" y="168391"/>
                    <a:pt x="152613" y="154546"/>
                  </a:cubicBezTo>
                  <a:cubicBezTo>
                    <a:pt x="169785" y="145960"/>
                    <a:pt x="188505" y="139947"/>
                    <a:pt x="204128" y="128788"/>
                  </a:cubicBezTo>
                  <a:cubicBezTo>
                    <a:pt x="218949" y="118202"/>
                    <a:pt x="226844" y="98997"/>
                    <a:pt x="242765" y="90152"/>
                  </a:cubicBezTo>
                  <a:cubicBezTo>
                    <a:pt x="266499" y="76966"/>
                    <a:pt x="297447" y="79455"/>
                    <a:pt x="320038" y="64394"/>
                  </a:cubicBezTo>
                  <a:lnTo>
                    <a:pt x="358675" y="38636"/>
                  </a:lnTo>
                  <a:cubicBezTo>
                    <a:pt x="367261" y="25757"/>
                    <a:pt x="368955" y="0"/>
                    <a:pt x="384433" y="0"/>
                  </a:cubicBezTo>
                  <a:cubicBezTo>
                    <a:pt x="399911" y="0"/>
                    <a:pt x="406117" y="23703"/>
                    <a:pt x="410190" y="38636"/>
                  </a:cubicBezTo>
                  <a:cubicBezTo>
                    <a:pt x="419297" y="72027"/>
                    <a:pt x="418776" y="107323"/>
                    <a:pt x="423069" y="141667"/>
                  </a:cubicBezTo>
                  <a:cubicBezTo>
                    <a:pt x="417695" y="179286"/>
                    <a:pt x="434773" y="251722"/>
                    <a:pt x="371554" y="244698"/>
                  </a:cubicBezTo>
                  <a:cubicBezTo>
                    <a:pt x="344569" y="241700"/>
                    <a:pt x="320038" y="227526"/>
                    <a:pt x="294280" y="218940"/>
                  </a:cubicBezTo>
                  <a:lnTo>
                    <a:pt x="255644" y="206062"/>
                  </a:lnTo>
                  <a:cubicBezTo>
                    <a:pt x="226843" y="213262"/>
                    <a:pt x="145672" y="232153"/>
                    <a:pt x="126855" y="244698"/>
                  </a:cubicBezTo>
                  <a:cubicBezTo>
                    <a:pt x="76923" y="277986"/>
                    <a:pt x="102902" y="265561"/>
                    <a:pt x="49582" y="283335"/>
                  </a:cubicBezTo>
                  <a:cubicBezTo>
                    <a:pt x="36703" y="274749"/>
                    <a:pt x="21890" y="268522"/>
                    <a:pt x="10945" y="257577"/>
                  </a:cubicBezTo>
                  <a:cubicBezTo>
                    <a:pt x="0" y="246632"/>
                    <a:pt x="13092" y="240405"/>
                    <a:pt x="23824" y="23181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7" name="Freeform 36"/>
          <p:cNvSpPr/>
          <p:nvPr/>
        </p:nvSpPr>
        <p:spPr>
          <a:xfrm>
            <a:off x="6786578" y="5572140"/>
            <a:ext cx="825851" cy="735061"/>
          </a:xfrm>
          <a:custGeom>
            <a:avLst/>
            <a:gdLst>
              <a:gd name="connsiteX0" fmla="*/ 309093 w 825851"/>
              <a:gd name="connsiteY0" fmla="*/ 683546 h 735061"/>
              <a:gd name="connsiteX1" fmla="*/ 334851 w 825851"/>
              <a:gd name="connsiteY1" fmla="*/ 632030 h 735061"/>
              <a:gd name="connsiteX2" fmla="*/ 399245 w 825851"/>
              <a:gd name="connsiteY2" fmla="*/ 528999 h 735061"/>
              <a:gd name="connsiteX3" fmla="*/ 425003 w 825851"/>
              <a:gd name="connsiteY3" fmla="*/ 464605 h 735061"/>
              <a:gd name="connsiteX4" fmla="*/ 476519 w 825851"/>
              <a:gd name="connsiteY4" fmla="*/ 400210 h 735061"/>
              <a:gd name="connsiteX5" fmla="*/ 502276 w 825851"/>
              <a:gd name="connsiteY5" fmla="*/ 361574 h 735061"/>
              <a:gd name="connsiteX6" fmla="*/ 618186 w 825851"/>
              <a:gd name="connsiteY6" fmla="*/ 258543 h 735061"/>
              <a:gd name="connsiteX7" fmla="*/ 592429 w 825851"/>
              <a:gd name="connsiteY7" fmla="*/ 438847 h 735061"/>
              <a:gd name="connsiteX8" fmla="*/ 605307 w 825851"/>
              <a:gd name="connsiteY8" fmla="*/ 619151 h 735061"/>
              <a:gd name="connsiteX9" fmla="*/ 643944 w 825851"/>
              <a:gd name="connsiteY9" fmla="*/ 709303 h 735061"/>
              <a:gd name="connsiteX10" fmla="*/ 682581 w 825851"/>
              <a:gd name="connsiteY10" fmla="*/ 735061 h 735061"/>
              <a:gd name="connsiteX11" fmla="*/ 721217 w 825851"/>
              <a:gd name="connsiteY11" fmla="*/ 657788 h 735061"/>
              <a:gd name="connsiteX12" fmla="*/ 695459 w 825851"/>
              <a:gd name="connsiteY12" fmla="*/ 516120 h 735061"/>
              <a:gd name="connsiteX13" fmla="*/ 669702 w 825851"/>
              <a:gd name="connsiteY13" fmla="*/ 477484 h 735061"/>
              <a:gd name="connsiteX14" fmla="*/ 631065 w 825851"/>
              <a:gd name="connsiteY14" fmla="*/ 451726 h 735061"/>
              <a:gd name="connsiteX15" fmla="*/ 566671 w 825851"/>
              <a:gd name="connsiteY15" fmla="*/ 464605 h 735061"/>
              <a:gd name="connsiteX16" fmla="*/ 489398 w 825851"/>
              <a:gd name="connsiteY16" fmla="*/ 541878 h 735061"/>
              <a:gd name="connsiteX17" fmla="*/ 412124 w 825851"/>
              <a:gd name="connsiteY17" fmla="*/ 606272 h 735061"/>
              <a:gd name="connsiteX18" fmla="*/ 386367 w 825851"/>
              <a:gd name="connsiteY18" fmla="*/ 644909 h 735061"/>
              <a:gd name="connsiteX19" fmla="*/ 347730 w 825851"/>
              <a:gd name="connsiteY19" fmla="*/ 632030 h 735061"/>
              <a:gd name="connsiteX20" fmla="*/ 334851 w 825851"/>
              <a:gd name="connsiteY20" fmla="*/ 593393 h 735061"/>
              <a:gd name="connsiteX21" fmla="*/ 309093 w 825851"/>
              <a:gd name="connsiteY21" fmla="*/ 541878 h 735061"/>
              <a:gd name="connsiteX22" fmla="*/ 270457 w 825851"/>
              <a:gd name="connsiteY22" fmla="*/ 413089 h 735061"/>
              <a:gd name="connsiteX23" fmla="*/ 257578 w 825851"/>
              <a:gd name="connsiteY23" fmla="*/ 374453 h 735061"/>
              <a:gd name="connsiteX24" fmla="*/ 270457 w 825851"/>
              <a:gd name="connsiteY24" fmla="*/ 207027 h 735061"/>
              <a:gd name="connsiteX25" fmla="*/ 347730 w 825851"/>
              <a:gd name="connsiteY25" fmla="*/ 297179 h 735061"/>
              <a:gd name="connsiteX26" fmla="*/ 489398 w 825851"/>
              <a:gd name="connsiteY26" fmla="*/ 516120 h 735061"/>
              <a:gd name="connsiteX27" fmla="*/ 540913 w 825851"/>
              <a:gd name="connsiteY27" fmla="*/ 593393 h 735061"/>
              <a:gd name="connsiteX28" fmla="*/ 566671 w 825851"/>
              <a:gd name="connsiteY28" fmla="*/ 644909 h 735061"/>
              <a:gd name="connsiteX29" fmla="*/ 605307 w 825851"/>
              <a:gd name="connsiteY29" fmla="*/ 683546 h 735061"/>
              <a:gd name="connsiteX30" fmla="*/ 631065 w 825851"/>
              <a:gd name="connsiteY30" fmla="*/ 632030 h 735061"/>
              <a:gd name="connsiteX31" fmla="*/ 643944 w 825851"/>
              <a:gd name="connsiteY31" fmla="*/ 541878 h 735061"/>
              <a:gd name="connsiteX32" fmla="*/ 695459 w 825851"/>
              <a:gd name="connsiteY32" fmla="*/ 464605 h 735061"/>
              <a:gd name="connsiteX33" fmla="*/ 734096 w 825851"/>
              <a:gd name="connsiteY33" fmla="*/ 387331 h 735061"/>
              <a:gd name="connsiteX34" fmla="*/ 502276 w 825851"/>
              <a:gd name="connsiteY34" fmla="*/ 374453 h 735061"/>
              <a:gd name="connsiteX35" fmla="*/ 476519 w 825851"/>
              <a:gd name="connsiteY35" fmla="*/ 413089 h 735061"/>
              <a:gd name="connsiteX36" fmla="*/ 450761 w 825851"/>
              <a:gd name="connsiteY36" fmla="*/ 464605 h 735061"/>
              <a:gd name="connsiteX37" fmla="*/ 412124 w 825851"/>
              <a:gd name="connsiteY37" fmla="*/ 503241 h 735061"/>
              <a:gd name="connsiteX38" fmla="*/ 360609 w 825851"/>
              <a:gd name="connsiteY38" fmla="*/ 593393 h 735061"/>
              <a:gd name="connsiteX39" fmla="*/ 296214 w 825851"/>
              <a:gd name="connsiteY39" fmla="*/ 670667 h 735061"/>
              <a:gd name="connsiteX40" fmla="*/ 283336 w 825851"/>
              <a:gd name="connsiteY40" fmla="*/ 632030 h 735061"/>
              <a:gd name="connsiteX41" fmla="*/ 321972 w 825851"/>
              <a:gd name="connsiteY41" fmla="*/ 503241 h 735061"/>
              <a:gd name="connsiteX42" fmla="*/ 386367 w 825851"/>
              <a:gd name="connsiteY42" fmla="*/ 425968 h 735061"/>
              <a:gd name="connsiteX43" fmla="*/ 412124 w 825851"/>
              <a:gd name="connsiteY43" fmla="*/ 374453 h 735061"/>
              <a:gd name="connsiteX44" fmla="*/ 437882 w 825851"/>
              <a:gd name="connsiteY44" fmla="*/ 310058 h 735061"/>
              <a:gd name="connsiteX45" fmla="*/ 489398 w 825851"/>
              <a:gd name="connsiteY45" fmla="*/ 232785 h 735061"/>
              <a:gd name="connsiteX46" fmla="*/ 515155 w 825851"/>
              <a:gd name="connsiteY46" fmla="*/ 194148 h 735061"/>
              <a:gd name="connsiteX47" fmla="*/ 528034 w 825851"/>
              <a:gd name="connsiteY47" fmla="*/ 155512 h 735061"/>
              <a:gd name="connsiteX48" fmla="*/ 579550 w 825851"/>
              <a:gd name="connsiteY48" fmla="*/ 168391 h 735061"/>
              <a:gd name="connsiteX49" fmla="*/ 618186 w 825851"/>
              <a:gd name="connsiteY49" fmla="*/ 284300 h 735061"/>
              <a:gd name="connsiteX50" fmla="*/ 669702 w 825851"/>
              <a:gd name="connsiteY50" fmla="*/ 361574 h 735061"/>
              <a:gd name="connsiteX51" fmla="*/ 695459 w 825851"/>
              <a:gd name="connsiteY51" fmla="*/ 400210 h 735061"/>
              <a:gd name="connsiteX52" fmla="*/ 772733 w 825851"/>
              <a:gd name="connsiteY52" fmla="*/ 464605 h 735061"/>
              <a:gd name="connsiteX53" fmla="*/ 811369 w 825851"/>
              <a:gd name="connsiteY53" fmla="*/ 477484 h 735061"/>
              <a:gd name="connsiteX54" fmla="*/ 824248 w 825851"/>
              <a:gd name="connsiteY54" fmla="*/ 425968 h 735061"/>
              <a:gd name="connsiteX55" fmla="*/ 759854 w 825851"/>
              <a:gd name="connsiteY55" fmla="*/ 284300 h 735061"/>
              <a:gd name="connsiteX56" fmla="*/ 734096 w 825851"/>
              <a:gd name="connsiteY56" fmla="*/ 245664 h 735061"/>
              <a:gd name="connsiteX57" fmla="*/ 695459 w 825851"/>
              <a:gd name="connsiteY57" fmla="*/ 194148 h 735061"/>
              <a:gd name="connsiteX58" fmla="*/ 605307 w 825851"/>
              <a:gd name="connsiteY58" fmla="*/ 78238 h 735061"/>
              <a:gd name="connsiteX59" fmla="*/ 592429 w 825851"/>
              <a:gd name="connsiteY59" fmla="*/ 39602 h 735061"/>
              <a:gd name="connsiteX60" fmla="*/ 553792 w 825851"/>
              <a:gd name="connsiteY60" fmla="*/ 13844 h 735061"/>
              <a:gd name="connsiteX61" fmla="*/ 540913 w 825851"/>
              <a:gd name="connsiteY61" fmla="*/ 142633 h 735061"/>
              <a:gd name="connsiteX62" fmla="*/ 502276 w 825851"/>
              <a:gd name="connsiteY62" fmla="*/ 451726 h 735061"/>
              <a:gd name="connsiteX63" fmla="*/ 515155 w 825851"/>
              <a:gd name="connsiteY63" fmla="*/ 696424 h 735061"/>
              <a:gd name="connsiteX64" fmla="*/ 553792 w 825851"/>
              <a:gd name="connsiteY64" fmla="*/ 644909 h 735061"/>
              <a:gd name="connsiteX65" fmla="*/ 618186 w 825851"/>
              <a:gd name="connsiteY65" fmla="*/ 580515 h 735061"/>
              <a:gd name="connsiteX66" fmla="*/ 631065 w 825851"/>
              <a:gd name="connsiteY66" fmla="*/ 541878 h 735061"/>
              <a:gd name="connsiteX67" fmla="*/ 708338 w 825851"/>
              <a:gd name="connsiteY67" fmla="*/ 490362 h 735061"/>
              <a:gd name="connsiteX68" fmla="*/ 721217 w 825851"/>
              <a:gd name="connsiteY68" fmla="*/ 451726 h 735061"/>
              <a:gd name="connsiteX69" fmla="*/ 708338 w 825851"/>
              <a:gd name="connsiteY69" fmla="*/ 413089 h 735061"/>
              <a:gd name="connsiteX70" fmla="*/ 682581 w 825851"/>
              <a:gd name="connsiteY70" fmla="*/ 374453 h 735061"/>
              <a:gd name="connsiteX71" fmla="*/ 502276 w 825851"/>
              <a:gd name="connsiteY71" fmla="*/ 297179 h 735061"/>
              <a:gd name="connsiteX72" fmla="*/ 425003 w 825851"/>
              <a:gd name="connsiteY72" fmla="*/ 284300 h 735061"/>
              <a:gd name="connsiteX73" fmla="*/ 218941 w 825851"/>
              <a:gd name="connsiteY73" fmla="*/ 322937 h 735061"/>
              <a:gd name="connsiteX74" fmla="*/ 167426 w 825851"/>
              <a:gd name="connsiteY74" fmla="*/ 361574 h 735061"/>
              <a:gd name="connsiteX75" fmla="*/ 128789 w 825851"/>
              <a:gd name="connsiteY75" fmla="*/ 387331 h 735061"/>
              <a:gd name="connsiteX76" fmla="*/ 38637 w 825851"/>
              <a:gd name="connsiteY76" fmla="*/ 451726 h 735061"/>
              <a:gd name="connsiteX77" fmla="*/ 0 w 825851"/>
              <a:gd name="connsiteY77" fmla="*/ 528999 h 735061"/>
              <a:gd name="connsiteX78" fmla="*/ 12879 w 825851"/>
              <a:gd name="connsiteY78" fmla="*/ 567636 h 735061"/>
              <a:gd name="connsiteX79" fmla="*/ 51516 w 825851"/>
              <a:gd name="connsiteY79" fmla="*/ 554757 h 735061"/>
              <a:gd name="connsiteX80" fmla="*/ 154547 w 825851"/>
              <a:gd name="connsiteY80" fmla="*/ 477484 h 735061"/>
              <a:gd name="connsiteX81" fmla="*/ 206062 w 825851"/>
              <a:gd name="connsiteY81" fmla="*/ 438847 h 735061"/>
              <a:gd name="connsiteX82" fmla="*/ 283336 w 825851"/>
              <a:gd name="connsiteY82" fmla="*/ 374453 h 735061"/>
              <a:gd name="connsiteX83" fmla="*/ 309093 w 825851"/>
              <a:gd name="connsiteY83" fmla="*/ 335816 h 735061"/>
              <a:gd name="connsiteX84" fmla="*/ 386367 w 825851"/>
              <a:gd name="connsiteY84" fmla="*/ 284300 h 735061"/>
              <a:gd name="connsiteX85" fmla="*/ 425003 w 825851"/>
              <a:gd name="connsiteY85" fmla="*/ 245664 h 735061"/>
              <a:gd name="connsiteX86" fmla="*/ 437882 w 825851"/>
              <a:gd name="connsiteY86" fmla="*/ 438847 h 735061"/>
              <a:gd name="connsiteX87" fmla="*/ 399245 w 825851"/>
              <a:gd name="connsiteY87" fmla="*/ 451726 h 735061"/>
              <a:gd name="connsiteX88" fmla="*/ 360609 w 825851"/>
              <a:gd name="connsiteY88" fmla="*/ 477484 h 735061"/>
              <a:gd name="connsiteX89" fmla="*/ 347730 w 825851"/>
              <a:gd name="connsiteY89" fmla="*/ 516120 h 735061"/>
              <a:gd name="connsiteX90" fmla="*/ 270457 w 825851"/>
              <a:gd name="connsiteY90" fmla="*/ 541878 h 735061"/>
              <a:gd name="connsiteX91" fmla="*/ 231820 w 825851"/>
              <a:gd name="connsiteY91" fmla="*/ 567636 h 735061"/>
              <a:gd name="connsiteX92" fmla="*/ 141668 w 825851"/>
              <a:gd name="connsiteY92" fmla="*/ 593393 h 735061"/>
              <a:gd name="connsiteX93" fmla="*/ 90152 w 825851"/>
              <a:gd name="connsiteY93" fmla="*/ 619151 h 735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825851" h="735061">
                <a:moveTo>
                  <a:pt x="309093" y="683546"/>
                </a:moveTo>
                <a:cubicBezTo>
                  <a:pt x="317679" y="666374"/>
                  <a:pt x="325177" y="648614"/>
                  <a:pt x="334851" y="632030"/>
                </a:cubicBezTo>
                <a:cubicBezTo>
                  <a:pt x="355258" y="597047"/>
                  <a:pt x="380044" y="564658"/>
                  <a:pt x="399245" y="528999"/>
                </a:cubicBezTo>
                <a:cubicBezTo>
                  <a:pt x="410205" y="508644"/>
                  <a:pt x="413109" y="484429"/>
                  <a:pt x="425003" y="464605"/>
                </a:cubicBezTo>
                <a:cubicBezTo>
                  <a:pt x="439146" y="441034"/>
                  <a:pt x="460026" y="422201"/>
                  <a:pt x="476519" y="400210"/>
                </a:cubicBezTo>
                <a:cubicBezTo>
                  <a:pt x="485806" y="387827"/>
                  <a:pt x="491993" y="373143"/>
                  <a:pt x="502276" y="361574"/>
                </a:cubicBezTo>
                <a:cubicBezTo>
                  <a:pt x="566435" y="289395"/>
                  <a:pt x="559463" y="297691"/>
                  <a:pt x="618186" y="258543"/>
                </a:cubicBezTo>
                <a:cubicBezTo>
                  <a:pt x="600849" y="327891"/>
                  <a:pt x="592429" y="351001"/>
                  <a:pt x="592429" y="438847"/>
                </a:cubicBezTo>
                <a:cubicBezTo>
                  <a:pt x="592429" y="499101"/>
                  <a:pt x="598267" y="559309"/>
                  <a:pt x="605307" y="619151"/>
                </a:cubicBezTo>
                <a:cubicBezTo>
                  <a:pt x="607513" y="637904"/>
                  <a:pt x="635794" y="699523"/>
                  <a:pt x="643944" y="709303"/>
                </a:cubicBezTo>
                <a:cubicBezTo>
                  <a:pt x="653853" y="721194"/>
                  <a:pt x="669702" y="726475"/>
                  <a:pt x="682581" y="735061"/>
                </a:cubicBezTo>
                <a:cubicBezTo>
                  <a:pt x="695603" y="715528"/>
                  <a:pt x="721217" y="684446"/>
                  <a:pt x="721217" y="657788"/>
                </a:cubicBezTo>
                <a:cubicBezTo>
                  <a:pt x="721217" y="631150"/>
                  <a:pt x="713571" y="552344"/>
                  <a:pt x="695459" y="516120"/>
                </a:cubicBezTo>
                <a:cubicBezTo>
                  <a:pt x="688537" y="502276"/>
                  <a:pt x="680647" y="488429"/>
                  <a:pt x="669702" y="477484"/>
                </a:cubicBezTo>
                <a:cubicBezTo>
                  <a:pt x="658757" y="466539"/>
                  <a:pt x="643944" y="460312"/>
                  <a:pt x="631065" y="451726"/>
                </a:cubicBezTo>
                <a:cubicBezTo>
                  <a:pt x="609600" y="456019"/>
                  <a:pt x="587167" y="456919"/>
                  <a:pt x="566671" y="464605"/>
                </a:cubicBezTo>
                <a:cubicBezTo>
                  <a:pt x="523711" y="480715"/>
                  <a:pt x="518549" y="507868"/>
                  <a:pt x="489398" y="541878"/>
                </a:cubicBezTo>
                <a:cubicBezTo>
                  <a:pt x="456344" y="580442"/>
                  <a:pt x="451870" y="579775"/>
                  <a:pt x="412124" y="606272"/>
                </a:cubicBezTo>
                <a:cubicBezTo>
                  <a:pt x="403538" y="619151"/>
                  <a:pt x="400738" y="639160"/>
                  <a:pt x="386367" y="644909"/>
                </a:cubicBezTo>
                <a:cubicBezTo>
                  <a:pt x="373762" y="649951"/>
                  <a:pt x="357329" y="641629"/>
                  <a:pt x="347730" y="632030"/>
                </a:cubicBezTo>
                <a:cubicBezTo>
                  <a:pt x="338131" y="622431"/>
                  <a:pt x="340199" y="605871"/>
                  <a:pt x="334851" y="593393"/>
                </a:cubicBezTo>
                <a:cubicBezTo>
                  <a:pt x="327288" y="575747"/>
                  <a:pt x="317679" y="559050"/>
                  <a:pt x="309093" y="541878"/>
                </a:cubicBezTo>
                <a:cubicBezTo>
                  <a:pt x="289630" y="464026"/>
                  <a:pt x="301810" y="507148"/>
                  <a:pt x="270457" y="413089"/>
                </a:cubicBezTo>
                <a:lnTo>
                  <a:pt x="257578" y="374453"/>
                </a:lnTo>
                <a:cubicBezTo>
                  <a:pt x="261871" y="318644"/>
                  <a:pt x="243274" y="255957"/>
                  <a:pt x="270457" y="207027"/>
                </a:cubicBezTo>
                <a:cubicBezTo>
                  <a:pt x="279508" y="190734"/>
                  <a:pt x="342542" y="288532"/>
                  <a:pt x="347730" y="297179"/>
                </a:cubicBezTo>
                <a:cubicBezTo>
                  <a:pt x="551269" y="636411"/>
                  <a:pt x="354748" y="330977"/>
                  <a:pt x="489398" y="516120"/>
                </a:cubicBezTo>
                <a:cubicBezTo>
                  <a:pt x="507606" y="541156"/>
                  <a:pt x="524986" y="566848"/>
                  <a:pt x="540913" y="593393"/>
                </a:cubicBezTo>
                <a:cubicBezTo>
                  <a:pt x="550791" y="609856"/>
                  <a:pt x="555512" y="629286"/>
                  <a:pt x="566671" y="644909"/>
                </a:cubicBezTo>
                <a:cubicBezTo>
                  <a:pt x="577257" y="659730"/>
                  <a:pt x="592428" y="670667"/>
                  <a:pt x="605307" y="683546"/>
                </a:cubicBezTo>
                <a:cubicBezTo>
                  <a:pt x="613893" y="666374"/>
                  <a:pt x="626013" y="650552"/>
                  <a:pt x="631065" y="632030"/>
                </a:cubicBezTo>
                <a:cubicBezTo>
                  <a:pt x="639052" y="602744"/>
                  <a:pt x="633047" y="570210"/>
                  <a:pt x="643944" y="541878"/>
                </a:cubicBezTo>
                <a:cubicBezTo>
                  <a:pt x="655057" y="512985"/>
                  <a:pt x="685670" y="493973"/>
                  <a:pt x="695459" y="464605"/>
                </a:cubicBezTo>
                <a:cubicBezTo>
                  <a:pt x="713233" y="411284"/>
                  <a:pt x="700808" y="437264"/>
                  <a:pt x="734096" y="387331"/>
                </a:cubicBezTo>
                <a:cubicBezTo>
                  <a:pt x="607781" y="345227"/>
                  <a:pt x="683880" y="359319"/>
                  <a:pt x="502276" y="374453"/>
                </a:cubicBezTo>
                <a:cubicBezTo>
                  <a:pt x="493690" y="387332"/>
                  <a:pt x="484198" y="399650"/>
                  <a:pt x="476519" y="413089"/>
                </a:cubicBezTo>
                <a:cubicBezTo>
                  <a:pt x="466994" y="429758"/>
                  <a:pt x="461920" y="448982"/>
                  <a:pt x="450761" y="464605"/>
                </a:cubicBezTo>
                <a:cubicBezTo>
                  <a:pt x="440175" y="479426"/>
                  <a:pt x="425003" y="490362"/>
                  <a:pt x="412124" y="503241"/>
                </a:cubicBezTo>
                <a:cubicBezTo>
                  <a:pt x="396376" y="534738"/>
                  <a:pt x="383366" y="566084"/>
                  <a:pt x="360609" y="593393"/>
                </a:cubicBezTo>
                <a:cubicBezTo>
                  <a:pt x="277977" y="692551"/>
                  <a:pt x="360163" y="574744"/>
                  <a:pt x="296214" y="670667"/>
                </a:cubicBezTo>
                <a:cubicBezTo>
                  <a:pt x="291921" y="657788"/>
                  <a:pt x="283336" y="645606"/>
                  <a:pt x="283336" y="632030"/>
                </a:cubicBezTo>
                <a:cubicBezTo>
                  <a:pt x="283336" y="588818"/>
                  <a:pt x="296325" y="539147"/>
                  <a:pt x="321972" y="503241"/>
                </a:cubicBezTo>
                <a:cubicBezTo>
                  <a:pt x="398076" y="396696"/>
                  <a:pt x="327966" y="528170"/>
                  <a:pt x="386367" y="425968"/>
                </a:cubicBezTo>
                <a:cubicBezTo>
                  <a:pt x="395892" y="409299"/>
                  <a:pt x="404327" y="391997"/>
                  <a:pt x="412124" y="374453"/>
                </a:cubicBezTo>
                <a:cubicBezTo>
                  <a:pt x="421513" y="353327"/>
                  <a:pt x="426812" y="330354"/>
                  <a:pt x="437882" y="310058"/>
                </a:cubicBezTo>
                <a:cubicBezTo>
                  <a:pt x="452706" y="282881"/>
                  <a:pt x="472226" y="258543"/>
                  <a:pt x="489398" y="232785"/>
                </a:cubicBezTo>
                <a:cubicBezTo>
                  <a:pt x="497984" y="219906"/>
                  <a:pt x="510260" y="208832"/>
                  <a:pt x="515155" y="194148"/>
                </a:cubicBezTo>
                <a:lnTo>
                  <a:pt x="528034" y="155512"/>
                </a:lnTo>
                <a:cubicBezTo>
                  <a:pt x="545206" y="159805"/>
                  <a:pt x="568031" y="154952"/>
                  <a:pt x="579550" y="168391"/>
                </a:cubicBezTo>
                <a:cubicBezTo>
                  <a:pt x="637496" y="235995"/>
                  <a:pt x="582773" y="231180"/>
                  <a:pt x="618186" y="284300"/>
                </a:cubicBezTo>
                <a:lnTo>
                  <a:pt x="669702" y="361574"/>
                </a:lnTo>
                <a:cubicBezTo>
                  <a:pt x="678288" y="374453"/>
                  <a:pt x="684514" y="389265"/>
                  <a:pt x="695459" y="400210"/>
                </a:cubicBezTo>
                <a:cubicBezTo>
                  <a:pt x="723943" y="428694"/>
                  <a:pt x="736871" y="446674"/>
                  <a:pt x="772733" y="464605"/>
                </a:cubicBezTo>
                <a:cubicBezTo>
                  <a:pt x="784875" y="470676"/>
                  <a:pt x="798490" y="473191"/>
                  <a:pt x="811369" y="477484"/>
                </a:cubicBezTo>
                <a:cubicBezTo>
                  <a:pt x="815662" y="460312"/>
                  <a:pt x="825851" y="443596"/>
                  <a:pt x="824248" y="425968"/>
                </a:cubicBezTo>
                <a:cubicBezTo>
                  <a:pt x="816744" y="343420"/>
                  <a:pt x="800655" y="341422"/>
                  <a:pt x="759854" y="284300"/>
                </a:cubicBezTo>
                <a:cubicBezTo>
                  <a:pt x="750857" y="271705"/>
                  <a:pt x="743093" y="258259"/>
                  <a:pt x="734096" y="245664"/>
                </a:cubicBezTo>
                <a:cubicBezTo>
                  <a:pt x="721620" y="228197"/>
                  <a:pt x="707768" y="211733"/>
                  <a:pt x="695459" y="194148"/>
                </a:cubicBezTo>
                <a:cubicBezTo>
                  <a:pt x="623571" y="91450"/>
                  <a:pt x="671876" y="144807"/>
                  <a:pt x="605307" y="78238"/>
                </a:cubicBezTo>
                <a:cubicBezTo>
                  <a:pt x="601014" y="65359"/>
                  <a:pt x="600909" y="50202"/>
                  <a:pt x="592429" y="39602"/>
                </a:cubicBezTo>
                <a:cubicBezTo>
                  <a:pt x="582760" y="27515"/>
                  <a:pt x="560714" y="0"/>
                  <a:pt x="553792" y="13844"/>
                </a:cubicBezTo>
                <a:cubicBezTo>
                  <a:pt x="534497" y="52433"/>
                  <a:pt x="546264" y="99822"/>
                  <a:pt x="540913" y="142633"/>
                </a:cubicBezTo>
                <a:cubicBezTo>
                  <a:pt x="493124" y="524944"/>
                  <a:pt x="532516" y="149325"/>
                  <a:pt x="502276" y="451726"/>
                </a:cubicBezTo>
                <a:cubicBezTo>
                  <a:pt x="506569" y="533292"/>
                  <a:pt x="494109" y="617503"/>
                  <a:pt x="515155" y="696424"/>
                </a:cubicBezTo>
                <a:cubicBezTo>
                  <a:pt x="520686" y="717164"/>
                  <a:pt x="541316" y="662376"/>
                  <a:pt x="553792" y="644909"/>
                </a:cubicBezTo>
                <a:cubicBezTo>
                  <a:pt x="592820" y="590271"/>
                  <a:pt x="561987" y="617980"/>
                  <a:pt x="618186" y="580515"/>
                </a:cubicBezTo>
                <a:cubicBezTo>
                  <a:pt x="622479" y="567636"/>
                  <a:pt x="621466" y="551477"/>
                  <a:pt x="631065" y="541878"/>
                </a:cubicBezTo>
                <a:cubicBezTo>
                  <a:pt x="652955" y="519988"/>
                  <a:pt x="708338" y="490362"/>
                  <a:pt x="708338" y="490362"/>
                </a:cubicBezTo>
                <a:cubicBezTo>
                  <a:pt x="712631" y="477483"/>
                  <a:pt x="721217" y="465301"/>
                  <a:pt x="721217" y="451726"/>
                </a:cubicBezTo>
                <a:cubicBezTo>
                  <a:pt x="721217" y="438150"/>
                  <a:pt x="714409" y="425231"/>
                  <a:pt x="708338" y="413089"/>
                </a:cubicBezTo>
                <a:cubicBezTo>
                  <a:pt x="701416" y="399245"/>
                  <a:pt x="694333" y="384526"/>
                  <a:pt x="682581" y="374453"/>
                </a:cubicBezTo>
                <a:cubicBezTo>
                  <a:pt x="636206" y="334703"/>
                  <a:pt x="555797" y="311451"/>
                  <a:pt x="502276" y="297179"/>
                </a:cubicBezTo>
                <a:cubicBezTo>
                  <a:pt x="477045" y="290451"/>
                  <a:pt x="450761" y="288593"/>
                  <a:pt x="425003" y="284300"/>
                </a:cubicBezTo>
                <a:cubicBezTo>
                  <a:pt x="347460" y="292054"/>
                  <a:pt x="287892" y="288461"/>
                  <a:pt x="218941" y="322937"/>
                </a:cubicBezTo>
                <a:cubicBezTo>
                  <a:pt x="199742" y="332536"/>
                  <a:pt x="184893" y="349098"/>
                  <a:pt x="167426" y="361574"/>
                </a:cubicBezTo>
                <a:cubicBezTo>
                  <a:pt x="154831" y="370571"/>
                  <a:pt x="141384" y="378334"/>
                  <a:pt x="128789" y="387331"/>
                </a:cubicBezTo>
                <a:cubicBezTo>
                  <a:pt x="16941" y="467222"/>
                  <a:pt x="129712" y="391010"/>
                  <a:pt x="38637" y="451726"/>
                </a:cubicBezTo>
                <a:cubicBezTo>
                  <a:pt x="25613" y="471261"/>
                  <a:pt x="0" y="502338"/>
                  <a:pt x="0" y="528999"/>
                </a:cubicBezTo>
                <a:cubicBezTo>
                  <a:pt x="0" y="542575"/>
                  <a:pt x="8586" y="554757"/>
                  <a:pt x="12879" y="567636"/>
                </a:cubicBezTo>
                <a:cubicBezTo>
                  <a:pt x="25758" y="563343"/>
                  <a:pt x="40063" y="562045"/>
                  <a:pt x="51516" y="554757"/>
                </a:cubicBezTo>
                <a:cubicBezTo>
                  <a:pt x="87734" y="531709"/>
                  <a:pt x="120203" y="503242"/>
                  <a:pt x="154547" y="477484"/>
                </a:cubicBezTo>
                <a:cubicBezTo>
                  <a:pt x="171719" y="464605"/>
                  <a:pt x="190884" y="454025"/>
                  <a:pt x="206062" y="438847"/>
                </a:cubicBezTo>
                <a:cubicBezTo>
                  <a:pt x="255644" y="389265"/>
                  <a:pt x="229544" y="410313"/>
                  <a:pt x="283336" y="374453"/>
                </a:cubicBezTo>
                <a:cubicBezTo>
                  <a:pt x="291922" y="361574"/>
                  <a:pt x="297444" y="346009"/>
                  <a:pt x="309093" y="335816"/>
                </a:cubicBezTo>
                <a:cubicBezTo>
                  <a:pt x="332391" y="315430"/>
                  <a:pt x="364477" y="306190"/>
                  <a:pt x="386367" y="284300"/>
                </a:cubicBezTo>
                <a:lnTo>
                  <a:pt x="425003" y="245664"/>
                </a:lnTo>
                <a:cubicBezTo>
                  <a:pt x="471624" y="315593"/>
                  <a:pt x="478139" y="308013"/>
                  <a:pt x="437882" y="438847"/>
                </a:cubicBezTo>
                <a:cubicBezTo>
                  <a:pt x="433890" y="451822"/>
                  <a:pt x="412124" y="447433"/>
                  <a:pt x="399245" y="451726"/>
                </a:cubicBezTo>
                <a:cubicBezTo>
                  <a:pt x="386366" y="460312"/>
                  <a:pt x="370278" y="465397"/>
                  <a:pt x="360609" y="477484"/>
                </a:cubicBezTo>
                <a:cubicBezTo>
                  <a:pt x="352129" y="488085"/>
                  <a:pt x="358777" y="508230"/>
                  <a:pt x="347730" y="516120"/>
                </a:cubicBezTo>
                <a:cubicBezTo>
                  <a:pt x="325636" y="531901"/>
                  <a:pt x="293048" y="526817"/>
                  <a:pt x="270457" y="541878"/>
                </a:cubicBezTo>
                <a:cubicBezTo>
                  <a:pt x="257578" y="550464"/>
                  <a:pt x="246192" y="561887"/>
                  <a:pt x="231820" y="567636"/>
                </a:cubicBezTo>
                <a:cubicBezTo>
                  <a:pt x="202802" y="579243"/>
                  <a:pt x="171039" y="582713"/>
                  <a:pt x="141668" y="593393"/>
                </a:cubicBezTo>
                <a:cubicBezTo>
                  <a:pt x="123625" y="599954"/>
                  <a:pt x="90152" y="619151"/>
                  <a:pt x="90152" y="619151"/>
                </a:cubicBezTo>
              </a:path>
            </a:pathLst>
          </a:custGeom>
          <a:ln w="2222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" grpId="0" build="p"/>
      <p:bldP spid="7" grpId="0"/>
      <p:bldP spid="16" grpId="0" animBg="1"/>
      <p:bldP spid="17" grpId="0"/>
      <p:bldP spid="18" grpId="0"/>
      <p:bldP spid="19" grpId="0"/>
      <p:bldP spid="21" grpId="0"/>
      <p:bldP spid="22" grpId="0"/>
      <p:bldP spid="23" grpId="0" animBg="1"/>
      <p:bldP spid="28" grpId="0" animBg="1"/>
      <p:bldP spid="30" grpId="0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285728"/>
          <a:ext cx="8229600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ology 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entury Gothic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Biology 12</Template>
  <TotalTime>110</TotalTime>
  <Words>314</Words>
  <Application>Microsoft Office PowerPoint</Application>
  <PresentationFormat>On-screen Show (4:3)</PresentationFormat>
  <Paragraphs>67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Biology 12</vt:lpstr>
      <vt:lpstr>Blood</vt:lpstr>
      <vt:lpstr>Our Goal Today...</vt:lpstr>
      <vt:lpstr>Blood</vt:lpstr>
      <vt:lpstr>Blood Makeup</vt:lpstr>
      <vt:lpstr>Blood Cells</vt:lpstr>
      <vt:lpstr>Red Blood Cells</vt:lpstr>
      <vt:lpstr>White Blood Cells</vt:lpstr>
      <vt:lpstr>Platelets</vt:lpstr>
      <vt:lpstr>Slide 9</vt:lpstr>
      <vt:lpstr>Our Goal Today...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Vessels</dc:title>
  <dc:creator>Freya</dc:creator>
  <cp:lastModifiedBy>Freya Vos</cp:lastModifiedBy>
  <cp:revision>11</cp:revision>
  <dcterms:created xsi:type="dcterms:W3CDTF">2009-10-31T03:24:34Z</dcterms:created>
  <dcterms:modified xsi:type="dcterms:W3CDTF">2010-11-18T18:04:13Z</dcterms:modified>
</cp:coreProperties>
</file>