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7132638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67"/>
        <p:guide pos="22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D25037-86F2-43F0-9D8C-0ECFDA2E111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B60BEE1-CA1E-436B-BD6C-80F290D4291B}">
      <dgm:prSet phldrT="[Text]" custT="1"/>
      <dgm:spPr/>
      <dgm:t>
        <a:bodyPr/>
        <a:lstStyle/>
        <a:p>
          <a:r>
            <a:rPr lang="en-CA" sz="2400" dirty="0" smtClean="0"/>
            <a:t>Organic Compounds will be examined throughout this course.</a:t>
          </a:r>
          <a:endParaRPr lang="en-CA" sz="2400" dirty="0"/>
        </a:p>
      </dgm:t>
    </dgm:pt>
    <dgm:pt modelId="{F9E46508-B9D4-4F60-B876-08BFC10A70D7}" type="parTrans" cxnId="{F42315E4-C6FB-4B6E-B7C5-46873C6AEE28}">
      <dgm:prSet/>
      <dgm:spPr/>
      <dgm:t>
        <a:bodyPr/>
        <a:lstStyle/>
        <a:p>
          <a:endParaRPr lang="en-CA"/>
        </a:p>
      </dgm:t>
    </dgm:pt>
    <dgm:pt modelId="{96E68FCF-24FD-4DD4-96D6-33F7AD044052}" type="sibTrans" cxnId="{F42315E4-C6FB-4B6E-B7C5-46873C6AEE28}">
      <dgm:prSet/>
      <dgm:spPr/>
      <dgm:t>
        <a:bodyPr/>
        <a:lstStyle/>
        <a:p>
          <a:endParaRPr lang="en-CA"/>
        </a:p>
      </dgm:t>
    </dgm:pt>
    <dgm:pt modelId="{78F2690E-0320-47D4-A038-E35CB3DE894B}">
      <dgm:prSet phldrT="[Text]" custT="1"/>
      <dgm:spPr/>
      <dgm:t>
        <a:bodyPr/>
        <a:lstStyle/>
        <a:p>
          <a:r>
            <a:rPr lang="en-CA" sz="2400" dirty="0" smtClean="0"/>
            <a:t>Inorganic Compounds like acids, bases and water are important in living systems.</a:t>
          </a:r>
          <a:endParaRPr lang="en-CA" sz="2400" dirty="0"/>
        </a:p>
      </dgm:t>
    </dgm:pt>
    <dgm:pt modelId="{73A8F574-25D6-4E73-9060-2922E7C85948}" type="parTrans" cxnId="{DAABB2F2-BBC5-4475-BE7A-2E44E49CF1FF}">
      <dgm:prSet/>
      <dgm:spPr/>
      <dgm:t>
        <a:bodyPr/>
        <a:lstStyle/>
        <a:p>
          <a:endParaRPr lang="en-CA"/>
        </a:p>
      </dgm:t>
    </dgm:pt>
    <dgm:pt modelId="{917381FE-A0DB-4ACA-A292-0E8C2C3AE5FB}" type="sibTrans" cxnId="{DAABB2F2-BBC5-4475-BE7A-2E44E49CF1FF}">
      <dgm:prSet/>
      <dgm:spPr/>
      <dgm:t>
        <a:bodyPr/>
        <a:lstStyle/>
        <a:p>
          <a:endParaRPr lang="en-CA"/>
        </a:p>
      </dgm:t>
    </dgm:pt>
    <dgm:pt modelId="{1D901BF7-DE1B-4C57-84BF-B6F2189A86A9}">
      <dgm:prSet phldrT="[Text]" custT="1"/>
      <dgm:spPr/>
      <dgm:t>
        <a:bodyPr/>
        <a:lstStyle/>
        <a:p>
          <a:r>
            <a:rPr lang="en-CA" sz="2400" dirty="0" smtClean="0"/>
            <a:t>Hydrogen Bonding gives water many properties that make it significant in all living things. </a:t>
          </a:r>
          <a:endParaRPr lang="en-CA" sz="2400" dirty="0"/>
        </a:p>
      </dgm:t>
    </dgm:pt>
    <dgm:pt modelId="{AC6F6463-B22B-4CAC-934D-46036B85AB05}" type="parTrans" cxnId="{A58B32E5-3312-4C3E-A183-2DC9D45D01AD}">
      <dgm:prSet/>
      <dgm:spPr/>
      <dgm:t>
        <a:bodyPr/>
        <a:lstStyle/>
        <a:p>
          <a:endParaRPr lang="en-CA"/>
        </a:p>
      </dgm:t>
    </dgm:pt>
    <dgm:pt modelId="{8B34C32E-5961-4882-963E-403C5F966B41}" type="sibTrans" cxnId="{A58B32E5-3312-4C3E-A183-2DC9D45D01AD}">
      <dgm:prSet/>
      <dgm:spPr/>
      <dgm:t>
        <a:bodyPr/>
        <a:lstStyle/>
        <a:p>
          <a:endParaRPr lang="en-CA"/>
        </a:p>
      </dgm:t>
    </dgm:pt>
    <dgm:pt modelId="{F5E7A988-E66C-4110-B5A0-247917957D0D}" type="pres">
      <dgm:prSet presAssocID="{36D25037-86F2-43F0-9D8C-0ECFDA2E111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B4F0EBD2-B0A4-4326-93A3-8C93AD111E38}" type="pres">
      <dgm:prSet presAssocID="{2B60BEE1-CA1E-436B-BD6C-80F290D4291B}" presName="parentLin" presStyleCnt="0"/>
      <dgm:spPr/>
    </dgm:pt>
    <dgm:pt modelId="{AD032859-7142-48EF-9C06-C2383C9853E7}" type="pres">
      <dgm:prSet presAssocID="{2B60BEE1-CA1E-436B-BD6C-80F290D4291B}" presName="parentLeftMargin" presStyleLbl="node1" presStyleIdx="0" presStyleCnt="3"/>
      <dgm:spPr/>
      <dgm:t>
        <a:bodyPr/>
        <a:lstStyle/>
        <a:p>
          <a:endParaRPr lang="en-CA"/>
        </a:p>
      </dgm:t>
    </dgm:pt>
    <dgm:pt modelId="{3FBA089B-62E2-4992-A027-57E4596442BF}" type="pres">
      <dgm:prSet presAssocID="{2B60BEE1-CA1E-436B-BD6C-80F290D4291B}" presName="parentText" presStyleLbl="node1" presStyleIdx="0" presStyleCnt="3" custScaleX="106698" custScaleY="182433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0751DC8-DB36-4571-8B4B-251D9DDD076E}" type="pres">
      <dgm:prSet presAssocID="{2B60BEE1-CA1E-436B-BD6C-80F290D4291B}" presName="negativeSpace" presStyleCnt="0"/>
      <dgm:spPr/>
    </dgm:pt>
    <dgm:pt modelId="{29ED696C-72E0-4F3C-B92E-59A53BD6CD6E}" type="pres">
      <dgm:prSet presAssocID="{2B60BEE1-CA1E-436B-BD6C-80F290D4291B}" presName="childText" presStyleLbl="conFgAcc1" presStyleIdx="0" presStyleCnt="3">
        <dgm:presLayoutVars>
          <dgm:bulletEnabled val="1"/>
        </dgm:presLayoutVars>
      </dgm:prSet>
      <dgm:spPr/>
    </dgm:pt>
    <dgm:pt modelId="{C06C8450-B25E-40CE-B289-394D62BBCC19}" type="pres">
      <dgm:prSet presAssocID="{96E68FCF-24FD-4DD4-96D6-33F7AD044052}" presName="spaceBetweenRectangles" presStyleCnt="0"/>
      <dgm:spPr/>
    </dgm:pt>
    <dgm:pt modelId="{AFF4D618-FEB1-4E74-8023-14CF95AC3F3E}" type="pres">
      <dgm:prSet presAssocID="{78F2690E-0320-47D4-A038-E35CB3DE894B}" presName="parentLin" presStyleCnt="0"/>
      <dgm:spPr/>
    </dgm:pt>
    <dgm:pt modelId="{91129A28-B822-4C38-9E80-4C10A2BCD4DB}" type="pres">
      <dgm:prSet presAssocID="{78F2690E-0320-47D4-A038-E35CB3DE894B}" presName="parentLeftMargin" presStyleLbl="node1" presStyleIdx="0" presStyleCnt="3"/>
      <dgm:spPr/>
      <dgm:t>
        <a:bodyPr/>
        <a:lstStyle/>
        <a:p>
          <a:endParaRPr lang="en-CA"/>
        </a:p>
      </dgm:t>
    </dgm:pt>
    <dgm:pt modelId="{8185841E-BB63-4F33-B699-1B9160E4D0F3}" type="pres">
      <dgm:prSet presAssocID="{78F2690E-0320-47D4-A038-E35CB3DE894B}" presName="parentText" presStyleLbl="node1" presStyleIdx="1" presStyleCnt="3" custScaleX="106698" custScaleY="168049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1F70BA6-42CC-44E9-A078-81FA161D880F}" type="pres">
      <dgm:prSet presAssocID="{78F2690E-0320-47D4-A038-E35CB3DE894B}" presName="negativeSpace" presStyleCnt="0"/>
      <dgm:spPr/>
    </dgm:pt>
    <dgm:pt modelId="{833D514D-85B6-4235-BC1B-799174B13AAC}" type="pres">
      <dgm:prSet presAssocID="{78F2690E-0320-47D4-A038-E35CB3DE894B}" presName="childText" presStyleLbl="conFgAcc1" presStyleIdx="1" presStyleCnt="3">
        <dgm:presLayoutVars>
          <dgm:bulletEnabled val="1"/>
        </dgm:presLayoutVars>
      </dgm:prSet>
      <dgm:spPr/>
    </dgm:pt>
    <dgm:pt modelId="{3D52ACE4-CC95-4CD8-BCA6-FEDA45EAEDD7}" type="pres">
      <dgm:prSet presAssocID="{917381FE-A0DB-4ACA-A292-0E8C2C3AE5FB}" presName="spaceBetweenRectangles" presStyleCnt="0"/>
      <dgm:spPr/>
    </dgm:pt>
    <dgm:pt modelId="{17006255-E36E-4901-9CFE-B0B3E0CB782E}" type="pres">
      <dgm:prSet presAssocID="{1D901BF7-DE1B-4C57-84BF-B6F2189A86A9}" presName="parentLin" presStyleCnt="0"/>
      <dgm:spPr/>
    </dgm:pt>
    <dgm:pt modelId="{75C1F243-C419-4C03-A6A1-6FB8FE4DBECA}" type="pres">
      <dgm:prSet presAssocID="{1D901BF7-DE1B-4C57-84BF-B6F2189A86A9}" presName="parentLeftMargin" presStyleLbl="node1" presStyleIdx="1" presStyleCnt="3"/>
      <dgm:spPr/>
      <dgm:t>
        <a:bodyPr/>
        <a:lstStyle/>
        <a:p>
          <a:endParaRPr lang="en-CA"/>
        </a:p>
      </dgm:t>
    </dgm:pt>
    <dgm:pt modelId="{17D98CB2-D0FB-4414-B30D-E053F5E7BE51}" type="pres">
      <dgm:prSet presAssocID="{1D901BF7-DE1B-4C57-84BF-B6F2189A86A9}" presName="parentText" presStyleLbl="node1" presStyleIdx="2" presStyleCnt="3" custScaleX="106698" custScaleY="162798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1C9D5A9-4BDB-4D75-95ED-CE6C2AA1141E}" type="pres">
      <dgm:prSet presAssocID="{1D901BF7-DE1B-4C57-84BF-B6F2189A86A9}" presName="negativeSpace" presStyleCnt="0"/>
      <dgm:spPr/>
    </dgm:pt>
    <dgm:pt modelId="{0A40D590-6EF7-482B-ABA5-468EF4D903D1}" type="pres">
      <dgm:prSet presAssocID="{1D901BF7-DE1B-4C57-84BF-B6F2189A86A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7E21C40-6123-4CCC-9232-F53D0D639520}" type="presOf" srcId="{1D901BF7-DE1B-4C57-84BF-B6F2189A86A9}" destId="{75C1F243-C419-4C03-A6A1-6FB8FE4DBECA}" srcOrd="0" destOrd="0" presId="urn:microsoft.com/office/officeart/2005/8/layout/list1"/>
    <dgm:cxn modelId="{F42315E4-C6FB-4B6E-B7C5-46873C6AEE28}" srcId="{36D25037-86F2-43F0-9D8C-0ECFDA2E111E}" destId="{2B60BEE1-CA1E-436B-BD6C-80F290D4291B}" srcOrd="0" destOrd="0" parTransId="{F9E46508-B9D4-4F60-B876-08BFC10A70D7}" sibTransId="{96E68FCF-24FD-4DD4-96D6-33F7AD044052}"/>
    <dgm:cxn modelId="{A58B32E5-3312-4C3E-A183-2DC9D45D01AD}" srcId="{36D25037-86F2-43F0-9D8C-0ECFDA2E111E}" destId="{1D901BF7-DE1B-4C57-84BF-B6F2189A86A9}" srcOrd="2" destOrd="0" parTransId="{AC6F6463-B22B-4CAC-934D-46036B85AB05}" sibTransId="{8B34C32E-5961-4882-963E-403C5F966B41}"/>
    <dgm:cxn modelId="{2F23AFD2-8E52-4DFA-A600-E3D9FDC68C6B}" type="presOf" srcId="{36D25037-86F2-43F0-9D8C-0ECFDA2E111E}" destId="{F5E7A988-E66C-4110-B5A0-247917957D0D}" srcOrd="0" destOrd="0" presId="urn:microsoft.com/office/officeart/2005/8/layout/list1"/>
    <dgm:cxn modelId="{391C56E5-01A3-45DC-8DBC-3CA57E376E2A}" type="presOf" srcId="{78F2690E-0320-47D4-A038-E35CB3DE894B}" destId="{91129A28-B822-4C38-9E80-4C10A2BCD4DB}" srcOrd="0" destOrd="0" presId="urn:microsoft.com/office/officeart/2005/8/layout/list1"/>
    <dgm:cxn modelId="{29D6CFF7-C85F-4A5F-A71D-0A4F5E38C095}" type="presOf" srcId="{2B60BEE1-CA1E-436B-BD6C-80F290D4291B}" destId="{3FBA089B-62E2-4992-A027-57E4596442BF}" srcOrd="1" destOrd="0" presId="urn:microsoft.com/office/officeart/2005/8/layout/list1"/>
    <dgm:cxn modelId="{CA0F59CB-4B2B-4A37-8991-9C0B1D496A7E}" type="presOf" srcId="{78F2690E-0320-47D4-A038-E35CB3DE894B}" destId="{8185841E-BB63-4F33-B699-1B9160E4D0F3}" srcOrd="1" destOrd="0" presId="urn:microsoft.com/office/officeart/2005/8/layout/list1"/>
    <dgm:cxn modelId="{AC2266B4-04CC-4AF5-B34E-5872AE167C62}" type="presOf" srcId="{2B60BEE1-CA1E-436B-BD6C-80F290D4291B}" destId="{AD032859-7142-48EF-9C06-C2383C9853E7}" srcOrd="0" destOrd="0" presId="urn:microsoft.com/office/officeart/2005/8/layout/list1"/>
    <dgm:cxn modelId="{DAABB2F2-BBC5-4475-BE7A-2E44E49CF1FF}" srcId="{36D25037-86F2-43F0-9D8C-0ECFDA2E111E}" destId="{78F2690E-0320-47D4-A038-E35CB3DE894B}" srcOrd="1" destOrd="0" parTransId="{73A8F574-25D6-4E73-9060-2922E7C85948}" sibTransId="{917381FE-A0DB-4ACA-A292-0E8C2C3AE5FB}"/>
    <dgm:cxn modelId="{23F12B4E-A184-4AED-B717-4570C053A04C}" type="presOf" srcId="{1D901BF7-DE1B-4C57-84BF-B6F2189A86A9}" destId="{17D98CB2-D0FB-4414-B30D-E053F5E7BE51}" srcOrd="1" destOrd="0" presId="urn:microsoft.com/office/officeart/2005/8/layout/list1"/>
    <dgm:cxn modelId="{9C543A7B-01A6-4FA1-9733-20B1FA06F390}" type="presParOf" srcId="{F5E7A988-E66C-4110-B5A0-247917957D0D}" destId="{B4F0EBD2-B0A4-4326-93A3-8C93AD111E38}" srcOrd="0" destOrd="0" presId="urn:microsoft.com/office/officeart/2005/8/layout/list1"/>
    <dgm:cxn modelId="{4BE74E8C-6764-41A8-9A8B-172A678D5163}" type="presParOf" srcId="{B4F0EBD2-B0A4-4326-93A3-8C93AD111E38}" destId="{AD032859-7142-48EF-9C06-C2383C9853E7}" srcOrd="0" destOrd="0" presId="urn:microsoft.com/office/officeart/2005/8/layout/list1"/>
    <dgm:cxn modelId="{057EF774-8023-46A3-B74A-8C0312C947D2}" type="presParOf" srcId="{B4F0EBD2-B0A4-4326-93A3-8C93AD111E38}" destId="{3FBA089B-62E2-4992-A027-57E4596442BF}" srcOrd="1" destOrd="0" presId="urn:microsoft.com/office/officeart/2005/8/layout/list1"/>
    <dgm:cxn modelId="{F311BCB5-5AE1-4CE0-8E4E-9A63C53E7B05}" type="presParOf" srcId="{F5E7A988-E66C-4110-B5A0-247917957D0D}" destId="{80751DC8-DB36-4571-8B4B-251D9DDD076E}" srcOrd="1" destOrd="0" presId="urn:microsoft.com/office/officeart/2005/8/layout/list1"/>
    <dgm:cxn modelId="{74CC8145-76AC-429B-9551-AEA39D90F01A}" type="presParOf" srcId="{F5E7A988-E66C-4110-B5A0-247917957D0D}" destId="{29ED696C-72E0-4F3C-B92E-59A53BD6CD6E}" srcOrd="2" destOrd="0" presId="urn:microsoft.com/office/officeart/2005/8/layout/list1"/>
    <dgm:cxn modelId="{9B547909-1345-4879-B4BA-7968465DD2E6}" type="presParOf" srcId="{F5E7A988-E66C-4110-B5A0-247917957D0D}" destId="{C06C8450-B25E-40CE-B289-394D62BBCC19}" srcOrd="3" destOrd="0" presId="urn:microsoft.com/office/officeart/2005/8/layout/list1"/>
    <dgm:cxn modelId="{25C80F7E-A01A-48E6-B3C2-B6C4A6C03127}" type="presParOf" srcId="{F5E7A988-E66C-4110-B5A0-247917957D0D}" destId="{AFF4D618-FEB1-4E74-8023-14CF95AC3F3E}" srcOrd="4" destOrd="0" presId="urn:microsoft.com/office/officeart/2005/8/layout/list1"/>
    <dgm:cxn modelId="{551B45A9-E8EF-4D76-9EA9-9877AB182DA1}" type="presParOf" srcId="{AFF4D618-FEB1-4E74-8023-14CF95AC3F3E}" destId="{91129A28-B822-4C38-9E80-4C10A2BCD4DB}" srcOrd="0" destOrd="0" presId="urn:microsoft.com/office/officeart/2005/8/layout/list1"/>
    <dgm:cxn modelId="{BCCAC51F-1118-494C-8CAF-5CFA0B4E7694}" type="presParOf" srcId="{AFF4D618-FEB1-4E74-8023-14CF95AC3F3E}" destId="{8185841E-BB63-4F33-B699-1B9160E4D0F3}" srcOrd="1" destOrd="0" presId="urn:microsoft.com/office/officeart/2005/8/layout/list1"/>
    <dgm:cxn modelId="{CD05617C-C5C9-46FE-9348-45E0412ECCC2}" type="presParOf" srcId="{F5E7A988-E66C-4110-B5A0-247917957D0D}" destId="{11F70BA6-42CC-44E9-A078-81FA161D880F}" srcOrd="5" destOrd="0" presId="urn:microsoft.com/office/officeart/2005/8/layout/list1"/>
    <dgm:cxn modelId="{35A45751-67D1-4F26-8289-35E17E7412CC}" type="presParOf" srcId="{F5E7A988-E66C-4110-B5A0-247917957D0D}" destId="{833D514D-85B6-4235-BC1B-799174B13AAC}" srcOrd="6" destOrd="0" presId="urn:microsoft.com/office/officeart/2005/8/layout/list1"/>
    <dgm:cxn modelId="{97A4B3F1-1CFB-4C9D-A0DC-BB3E42261423}" type="presParOf" srcId="{F5E7A988-E66C-4110-B5A0-247917957D0D}" destId="{3D52ACE4-CC95-4CD8-BCA6-FEDA45EAEDD7}" srcOrd="7" destOrd="0" presId="urn:microsoft.com/office/officeart/2005/8/layout/list1"/>
    <dgm:cxn modelId="{F7E5785B-0559-44EB-B926-7418488BF4BB}" type="presParOf" srcId="{F5E7A988-E66C-4110-B5A0-247917957D0D}" destId="{17006255-E36E-4901-9CFE-B0B3E0CB782E}" srcOrd="8" destOrd="0" presId="urn:microsoft.com/office/officeart/2005/8/layout/list1"/>
    <dgm:cxn modelId="{D03D4976-BB71-4A88-9355-47C1AEEEC445}" type="presParOf" srcId="{17006255-E36E-4901-9CFE-B0B3E0CB782E}" destId="{75C1F243-C419-4C03-A6A1-6FB8FE4DBECA}" srcOrd="0" destOrd="0" presId="urn:microsoft.com/office/officeart/2005/8/layout/list1"/>
    <dgm:cxn modelId="{981EDFE3-BB2B-45C3-B091-192115717700}" type="presParOf" srcId="{17006255-E36E-4901-9CFE-B0B3E0CB782E}" destId="{17D98CB2-D0FB-4414-B30D-E053F5E7BE51}" srcOrd="1" destOrd="0" presId="urn:microsoft.com/office/officeart/2005/8/layout/list1"/>
    <dgm:cxn modelId="{CCA9CF4A-8495-4DC3-98D9-F278396E8DC7}" type="presParOf" srcId="{F5E7A988-E66C-4110-B5A0-247917957D0D}" destId="{C1C9D5A9-4BDB-4D75-95ED-CE6C2AA1141E}" srcOrd="9" destOrd="0" presId="urn:microsoft.com/office/officeart/2005/8/layout/list1"/>
    <dgm:cxn modelId="{CE3A21A4-9743-4941-AF16-5863A134347F}" type="presParOf" srcId="{F5E7A988-E66C-4110-B5A0-247917957D0D}" destId="{0A40D590-6EF7-482B-ABA5-468EF4D903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ED696C-72E0-4F3C-B92E-59A53BD6CD6E}">
      <dsp:nvSpPr>
        <dsp:cNvPr id="0" name=""/>
        <dsp:cNvSpPr/>
      </dsp:nvSpPr>
      <dsp:spPr>
        <a:xfrm>
          <a:off x="0" y="1155982"/>
          <a:ext cx="6096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A089B-62E2-4992-A027-57E4596442BF}">
      <dsp:nvSpPr>
        <dsp:cNvPr id="0" name=""/>
        <dsp:cNvSpPr/>
      </dsp:nvSpPr>
      <dsp:spPr>
        <a:xfrm>
          <a:off x="304800" y="61344"/>
          <a:ext cx="4553017" cy="15079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Organic Compounds will be examined throughout this course.</a:t>
          </a:r>
          <a:endParaRPr lang="en-CA" sz="2400" kern="1200" dirty="0"/>
        </a:p>
      </dsp:txBody>
      <dsp:txXfrm>
        <a:off x="378410" y="134954"/>
        <a:ext cx="4405797" cy="1360698"/>
      </dsp:txXfrm>
    </dsp:sp>
    <dsp:sp modelId="{833D514D-85B6-4235-BC1B-799174B13AAC}">
      <dsp:nvSpPr>
        <dsp:cNvPr id="0" name=""/>
        <dsp:cNvSpPr/>
      </dsp:nvSpPr>
      <dsp:spPr>
        <a:xfrm>
          <a:off x="0" y="2988528"/>
          <a:ext cx="6096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5841E-BB63-4F33-B699-1B9160E4D0F3}">
      <dsp:nvSpPr>
        <dsp:cNvPr id="0" name=""/>
        <dsp:cNvSpPr/>
      </dsp:nvSpPr>
      <dsp:spPr>
        <a:xfrm>
          <a:off x="304800" y="2012782"/>
          <a:ext cx="4553017" cy="138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Inorganic Compounds like acids, bases and water are important in living systems.</a:t>
          </a:r>
          <a:endParaRPr lang="en-CA" sz="2400" kern="1200" dirty="0"/>
        </a:p>
      </dsp:txBody>
      <dsp:txXfrm>
        <a:off x="372607" y="2080589"/>
        <a:ext cx="4417403" cy="1253411"/>
      </dsp:txXfrm>
    </dsp:sp>
    <dsp:sp modelId="{0A40D590-6EF7-482B-ABA5-468EF4D903D1}">
      <dsp:nvSpPr>
        <dsp:cNvPr id="0" name=""/>
        <dsp:cNvSpPr/>
      </dsp:nvSpPr>
      <dsp:spPr>
        <a:xfrm>
          <a:off x="0" y="4777671"/>
          <a:ext cx="60960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98CB2-D0FB-4414-B30D-E053F5E7BE51}">
      <dsp:nvSpPr>
        <dsp:cNvPr id="0" name=""/>
        <dsp:cNvSpPr/>
      </dsp:nvSpPr>
      <dsp:spPr>
        <a:xfrm>
          <a:off x="304800" y="3845328"/>
          <a:ext cx="4553017" cy="13456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Hydrogen Bonding gives water many properties that make it significant in all living things. </a:t>
          </a:r>
          <a:endParaRPr lang="en-CA" sz="2400" kern="1200" dirty="0"/>
        </a:p>
      </dsp:txBody>
      <dsp:txXfrm>
        <a:off x="370488" y="3911016"/>
        <a:ext cx="4421641" cy="1214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40178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r">
              <a:defRPr sz="1200"/>
            </a:lvl1pPr>
          </a:lstStyle>
          <a:p>
            <a:fld id="{98E6EFDF-5973-4847-8CE4-C3913E422320}" type="datetimeFigureOut">
              <a:rPr lang="en-CA" smtClean="0"/>
              <a:t>29/01/2014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40178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71E85DD7-F301-4F2C-A6A8-6E3CB718F1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862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40178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r">
              <a:defRPr sz="1200"/>
            </a:lvl1pPr>
          </a:lstStyle>
          <a:p>
            <a:fld id="{27D9745A-9EFC-495A-8431-FD763EA49795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6" tIns="47288" rIns="94576" bIns="4728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3264" y="4473853"/>
            <a:ext cx="5706110" cy="4238387"/>
          </a:xfrm>
          <a:prstGeom prst="rect">
            <a:avLst/>
          </a:prstGeom>
        </p:spPr>
        <p:txBody>
          <a:bodyPr vert="horz" lIns="94576" tIns="47288" rIns="94576" bIns="472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40178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404A4F98-1C0F-4746-9F0E-0B90E6BB5C9A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672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Atoms bond to become more stable – through sharing electrons.  </a:t>
            </a:r>
          </a:p>
          <a:p>
            <a:r>
              <a:rPr lang="en-CA" dirty="0" smtClean="0"/>
              <a:t>Different degrees of sharing result</a:t>
            </a:r>
            <a:r>
              <a:rPr lang="en-CA" baseline="0" dirty="0" smtClean="0"/>
              <a:t> in different bonds.  </a:t>
            </a:r>
          </a:p>
          <a:p>
            <a:r>
              <a:rPr lang="en-CA" baseline="0" dirty="0" smtClean="0"/>
              <a:t>Polar molecules have dipoles where there are regions of positive and negative areas.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A4F98-1C0F-4746-9F0E-0B90E6BB5C9A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A4F98-1C0F-4746-9F0E-0B90E6BB5C9A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A4F98-1C0F-4746-9F0E-0B90E6BB5C9A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C28D0-72A7-415E-A033-F44BD72DB739}" type="datetimeFigureOut">
              <a:rPr lang="en-US" smtClean="0"/>
              <a:pPr/>
              <a:t>1/29/2014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ECE6-5B5B-40F2-B704-CEE1DA5F6FE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CA" dirty="0" smtClean="0">
                <a:latin typeface="Century Gothic" pitchFamily="34" charset="0"/>
              </a:rPr>
              <a:t>Cell Compounds</a:t>
            </a:r>
            <a:endParaRPr lang="en-CA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752600"/>
          </a:xfrm>
        </p:spPr>
        <p:txBody>
          <a:bodyPr>
            <a:noAutofit/>
          </a:bodyPr>
          <a:lstStyle/>
          <a:p>
            <a:r>
              <a:rPr lang="en-CA" sz="3600" dirty="0" smtClean="0">
                <a:solidFill>
                  <a:schemeClr val="tx1"/>
                </a:solidFill>
                <a:latin typeface="Century Gothic" pitchFamily="34" charset="0"/>
              </a:rPr>
              <a:t>Basic Chemistry</a:t>
            </a:r>
          </a:p>
          <a:p>
            <a:r>
              <a:rPr lang="en-CA" sz="3600" dirty="0" smtClean="0">
                <a:solidFill>
                  <a:schemeClr val="tx1"/>
                </a:solidFill>
                <a:latin typeface="Century Gothic" pitchFamily="34" charset="0"/>
              </a:rPr>
              <a:t>Water</a:t>
            </a:r>
          </a:p>
          <a:p>
            <a:r>
              <a:rPr lang="en-CA" sz="3600" dirty="0" smtClean="0">
                <a:solidFill>
                  <a:schemeClr val="tx1"/>
                </a:solidFill>
                <a:latin typeface="Century Gothic" pitchFamily="34" charset="0"/>
              </a:rPr>
              <a:t>Acids, Bases and pH</a:t>
            </a:r>
            <a:endParaRPr lang="en-CA" sz="36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1362075"/>
          </a:xfrm>
        </p:spPr>
        <p:txBody>
          <a:bodyPr/>
          <a:lstStyle/>
          <a:p>
            <a:r>
              <a:rPr lang="en-CA" dirty="0" smtClean="0"/>
              <a:t>In Review</a:t>
            </a:r>
            <a:endParaRPr lang="en-CA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714480" y="1124744"/>
          <a:ext cx="60960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FBA089B-62E2-4992-A027-57E459644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3FBA089B-62E2-4992-A027-57E4596442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ED696C-72E0-4F3C-B92E-59A53BD6CD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graphicEl>
                                              <a:dgm id="{29ED696C-72E0-4F3C-B92E-59A53BD6CD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185841E-BB63-4F33-B699-1B9160E4D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graphicEl>
                                              <a:dgm id="{8185841E-BB63-4F33-B699-1B9160E4D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33D514D-85B6-4235-BC1B-799174B13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graphicEl>
                                              <a:dgm id="{833D514D-85B6-4235-BC1B-799174B13A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7D98CB2-D0FB-4414-B30D-E053F5E7B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graphicEl>
                                              <a:dgm id="{17D98CB2-D0FB-4414-B30D-E053F5E7B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A40D590-6EF7-482B-ABA5-468EF4D90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graphicEl>
                                              <a:dgm id="{0A40D590-6EF7-482B-ABA5-468EF4D903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72400" cy="1362075"/>
          </a:xfrm>
        </p:spPr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708920"/>
            <a:ext cx="7772400" cy="3238516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en-CA" sz="2400" dirty="0" smtClean="0">
                <a:solidFill>
                  <a:schemeClr val="tx1"/>
                </a:solidFill>
              </a:rPr>
              <a:t>For each property of water – explain what </a:t>
            </a:r>
            <a:r>
              <a:rPr lang="en-CA" sz="2400" dirty="0" smtClean="0">
                <a:solidFill>
                  <a:schemeClr val="tx1"/>
                </a:solidFill>
              </a:rPr>
              <a:t>the </a:t>
            </a:r>
            <a:r>
              <a:rPr lang="en-CA" sz="2400" dirty="0" smtClean="0">
                <a:solidFill>
                  <a:schemeClr val="tx1"/>
                </a:solidFill>
              </a:rPr>
              <a:t>property is and how it is important in living systems.</a:t>
            </a:r>
          </a:p>
          <a:p>
            <a:pPr marL="457200" indent="-457200">
              <a:buAutoNum type="arabicParenR"/>
            </a:pPr>
            <a:r>
              <a:rPr lang="en-CA" sz="2400" dirty="0" smtClean="0">
                <a:solidFill>
                  <a:schemeClr val="tx1"/>
                </a:solidFill>
              </a:rPr>
              <a:t>Describe dehydration synthesis and hydrolysis</a:t>
            </a:r>
          </a:p>
          <a:p>
            <a:pPr marL="457200" indent="-457200">
              <a:buAutoNum type="arabicParenR"/>
            </a:pPr>
            <a:r>
              <a:rPr lang="en-CA" sz="2400" dirty="0" smtClean="0">
                <a:solidFill>
                  <a:schemeClr val="tx1"/>
                </a:solidFill>
              </a:rPr>
              <a:t>For each of the following compounds provide an example and draw its structure.</a:t>
            </a:r>
          </a:p>
          <a:p>
            <a:pPr marL="548640" lvl="1"/>
            <a:r>
              <a:rPr lang="en-CA" sz="2400" dirty="0" smtClean="0">
                <a:solidFill>
                  <a:schemeClr val="tx1"/>
                </a:solidFill>
              </a:rPr>
              <a:t>a) Carbohydrate</a:t>
            </a:r>
            <a:endParaRPr lang="en-CA" sz="2400" dirty="0" smtClean="0">
              <a:solidFill>
                <a:schemeClr val="tx1"/>
              </a:solidFill>
            </a:endParaRPr>
          </a:p>
          <a:p>
            <a:pPr marL="548640" lvl="1"/>
            <a:r>
              <a:rPr lang="en-CA" sz="2400" dirty="0" smtClean="0">
                <a:solidFill>
                  <a:schemeClr val="tx1"/>
                </a:solidFill>
              </a:rPr>
              <a:t>b) Lipid</a:t>
            </a:r>
            <a:endParaRPr lang="en-CA" sz="2400" dirty="0" smtClean="0">
              <a:solidFill>
                <a:schemeClr val="tx1"/>
              </a:solidFill>
            </a:endParaRPr>
          </a:p>
          <a:p>
            <a:pPr marL="548640" lvl="1"/>
            <a:r>
              <a:rPr lang="en-CA" sz="2400" dirty="0" smtClean="0">
                <a:solidFill>
                  <a:schemeClr val="tx1"/>
                </a:solidFill>
              </a:rPr>
              <a:t>c) Protein</a:t>
            </a:r>
            <a:endParaRPr lang="en-CA" sz="2400" dirty="0" smtClean="0">
              <a:solidFill>
                <a:schemeClr val="tx1"/>
              </a:solidFill>
            </a:endParaRPr>
          </a:p>
          <a:p>
            <a:pPr marL="548640" lvl="1"/>
            <a:r>
              <a:rPr lang="en-CA" sz="2400" dirty="0" smtClean="0">
                <a:solidFill>
                  <a:schemeClr val="tx1"/>
                </a:solidFill>
              </a:rPr>
              <a:t>d) Nucleic </a:t>
            </a:r>
            <a:r>
              <a:rPr lang="en-CA" sz="2400" dirty="0" smtClean="0">
                <a:solidFill>
                  <a:schemeClr val="tx1"/>
                </a:solidFill>
              </a:rPr>
              <a:t>Acid</a:t>
            </a:r>
          </a:p>
          <a:p>
            <a:pPr marL="1005840" lvl="1" indent="-457200">
              <a:buAutoNum type="arabicParenR"/>
            </a:pPr>
            <a:endParaRPr lang="en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Basic Chemistry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Organic versus Inorganic Compounds</a:t>
            </a:r>
          </a:p>
          <a:p>
            <a:r>
              <a:rPr lang="en-CA" dirty="0" smtClean="0"/>
              <a:t>Organic compounds are the basis of all living things – those present in living organisms are grouped into four types</a:t>
            </a:r>
          </a:p>
          <a:p>
            <a:r>
              <a:rPr lang="en-CA" dirty="0" smtClean="0"/>
              <a:t>All compounds are made of bonded atoms</a:t>
            </a:r>
          </a:p>
          <a:p>
            <a:r>
              <a:rPr lang="en-CA" dirty="0" smtClean="0"/>
              <a:t>Covalent Bonds, Polar Covalent, Ionic Bonds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All living things depend on water</a:t>
            </a:r>
          </a:p>
          <a:p>
            <a:r>
              <a:rPr lang="en-CA" dirty="0" smtClean="0"/>
              <a:t>Inorganic, Covalent, Polar</a:t>
            </a:r>
          </a:p>
          <a:p>
            <a:pPr>
              <a:buNone/>
            </a:pPr>
            <a:endParaRPr lang="en-CA" dirty="0"/>
          </a:p>
        </p:txBody>
      </p:sp>
      <p:grpSp>
        <p:nvGrpSpPr>
          <p:cNvPr id="1036" name="Group 12"/>
          <p:cNvGrpSpPr>
            <a:grpSpLocks/>
          </p:cNvGrpSpPr>
          <p:nvPr/>
        </p:nvGrpSpPr>
        <p:grpSpPr bwMode="auto">
          <a:xfrm>
            <a:off x="3000364" y="3714752"/>
            <a:ext cx="2538413" cy="1219200"/>
            <a:chOff x="2170" y="1471"/>
            <a:chExt cx="3997" cy="1920"/>
          </a:xfrm>
        </p:grpSpPr>
        <p:grpSp>
          <p:nvGrpSpPr>
            <p:cNvPr id="1037" name="Group 13"/>
            <p:cNvGrpSpPr>
              <a:grpSpLocks/>
            </p:cNvGrpSpPr>
            <p:nvPr/>
          </p:nvGrpSpPr>
          <p:grpSpPr bwMode="auto">
            <a:xfrm>
              <a:off x="2170" y="1471"/>
              <a:ext cx="3997" cy="1920"/>
              <a:chOff x="2170" y="1471"/>
              <a:chExt cx="3997" cy="1920"/>
            </a:xfrm>
          </p:grpSpPr>
          <p:cxnSp>
            <p:nvCxnSpPr>
              <p:cNvPr id="1038" name="AutoShape 14"/>
              <p:cNvCxnSpPr>
                <a:cxnSpLocks noChangeShapeType="1"/>
              </p:cNvCxnSpPr>
              <p:nvPr/>
            </p:nvCxnSpPr>
            <p:spPr bwMode="auto">
              <a:xfrm flipH="1">
                <a:off x="2765" y="2243"/>
                <a:ext cx="1054" cy="637"/>
              </a:xfrm>
              <a:prstGeom prst="straightConnector1">
                <a:avLst/>
              </a:prstGeom>
              <a:noFill/>
              <a:ln w="28575">
                <a:solidFill>
                  <a:srgbClr val="92CDDC"/>
                </a:solidFill>
                <a:round/>
                <a:headEnd/>
                <a:tailEnd/>
              </a:ln>
              <a:effectLst/>
            </p:spPr>
          </p:cxnSp>
          <p:cxnSp>
            <p:nvCxnSpPr>
              <p:cNvPr id="1039" name="AutoShape 15"/>
              <p:cNvCxnSpPr>
                <a:cxnSpLocks noChangeShapeType="1"/>
              </p:cNvCxnSpPr>
              <p:nvPr/>
            </p:nvCxnSpPr>
            <p:spPr bwMode="auto">
              <a:xfrm>
                <a:off x="4706" y="2243"/>
                <a:ext cx="877" cy="543"/>
              </a:xfrm>
              <a:prstGeom prst="straightConnector1">
                <a:avLst/>
              </a:prstGeom>
              <a:noFill/>
              <a:ln w="28575">
                <a:solidFill>
                  <a:srgbClr val="95B3D7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040" name="Oval 16"/>
              <p:cNvSpPr>
                <a:spLocks noChangeArrowheads="1"/>
              </p:cNvSpPr>
              <p:nvPr/>
            </p:nvSpPr>
            <p:spPr bwMode="auto">
              <a:xfrm>
                <a:off x="3642" y="1471"/>
                <a:ext cx="1137" cy="1086"/>
              </a:xfrm>
              <a:prstGeom prst="ellipse">
                <a:avLst/>
              </a:prstGeom>
              <a:gradFill rotWithShape="0">
                <a:gsLst>
                  <a:gs pos="0">
                    <a:srgbClr val="92CDDC"/>
                  </a:gs>
                  <a:gs pos="50000">
                    <a:srgbClr val="DAEEF3"/>
                  </a:gs>
                  <a:gs pos="100000">
                    <a:srgbClr val="92CDDC"/>
                  </a:gs>
                </a:gsLst>
                <a:lin ang="18900000" scaled="1"/>
              </a:gradFill>
              <a:ln w="12700">
                <a:solidFill>
                  <a:srgbClr val="92CDDC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205867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auto">
              <a:xfrm>
                <a:off x="2170" y="2557"/>
                <a:ext cx="783" cy="834"/>
              </a:xfrm>
              <a:prstGeom prst="ellipse">
                <a:avLst/>
              </a:prstGeom>
              <a:gradFill rotWithShape="0">
                <a:gsLst>
                  <a:gs pos="0">
                    <a:srgbClr val="D99594"/>
                  </a:gs>
                  <a:gs pos="50000">
                    <a:srgbClr val="F2DBDB"/>
                  </a:gs>
                  <a:gs pos="100000">
                    <a:srgbClr val="D99594"/>
                  </a:gs>
                </a:gsLst>
                <a:lin ang="18900000" scaled="1"/>
              </a:gradFill>
              <a:ln w="12700">
                <a:solidFill>
                  <a:srgbClr val="D99594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42" name="Oval 18"/>
              <p:cNvSpPr>
                <a:spLocks noChangeArrowheads="1"/>
              </p:cNvSpPr>
              <p:nvPr/>
            </p:nvSpPr>
            <p:spPr bwMode="auto">
              <a:xfrm>
                <a:off x="5384" y="2557"/>
                <a:ext cx="783" cy="834"/>
              </a:xfrm>
              <a:prstGeom prst="ellipse">
                <a:avLst/>
              </a:prstGeom>
              <a:gradFill rotWithShape="0">
                <a:gsLst>
                  <a:gs pos="0">
                    <a:srgbClr val="D99594"/>
                  </a:gs>
                  <a:gs pos="50000">
                    <a:srgbClr val="F2DBDB"/>
                  </a:gs>
                  <a:gs pos="100000">
                    <a:srgbClr val="D99594"/>
                  </a:gs>
                </a:gsLst>
                <a:lin ang="18900000" scaled="1"/>
              </a:gradFill>
              <a:ln w="12700">
                <a:solidFill>
                  <a:srgbClr val="D99594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622423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3913" y="1607"/>
              <a:ext cx="657" cy="74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600" b="0" i="0" u="none" strike="noStrike" cap="none" normalizeH="0" baseline="0" dirty="0" smtClean="0">
                  <a:ln>
                    <a:noFill/>
                  </a:ln>
                  <a:solidFill>
                    <a:srgbClr val="365F91"/>
                  </a:solidFill>
                  <a:effectLst/>
                  <a:latin typeface="Calibri" pitchFamily="34" charset="0"/>
                  <a:cs typeface="Arial" pitchFamily="34" charset="0"/>
                </a:rPr>
                <a:t>O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5468" y="2619"/>
              <a:ext cx="552" cy="70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smtClean="0">
                  <a:ln>
                    <a:noFill/>
                  </a:ln>
                  <a:solidFill>
                    <a:srgbClr val="943634"/>
                  </a:solidFill>
                  <a:effectLst/>
                  <a:latin typeface="Calibri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2265" y="2619"/>
              <a:ext cx="552" cy="70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2400" b="0" i="0" u="none" strike="noStrike" cap="none" normalizeH="0" baseline="0" smtClean="0">
                  <a:ln>
                    <a:noFill/>
                  </a:ln>
                  <a:solidFill>
                    <a:srgbClr val="943634"/>
                  </a:solidFill>
                  <a:effectLst/>
                  <a:latin typeface="Calibri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rot="5400000">
            <a:off x="4393405" y="3250405"/>
            <a:ext cx="642942" cy="2857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143108" y="4357694"/>
            <a:ext cx="785818" cy="2143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32040" y="285293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Negative dipole</a:t>
            </a:r>
            <a:endParaRPr lang="en-CA" dirty="0"/>
          </a:p>
        </p:txBody>
      </p:sp>
      <p:sp>
        <p:nvSpPr>
          <p:cNvPr id="36" name="TextBox 35"/>
          <p:cNvSpPr txBox="1"/>
          <p:nvPr/>
        </p:nvSpPr>
        <p:spPr>
          <a:xfrm>
            <a:off x="755576" y="400506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Positive Dipole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/>
          <p:cNvCxnSpPr/>
          <p:nvPr/>
        </p:nvCxnSpPr>
        <p:spPr>
          <a:xfrm rot="5400000">
            <a:off x="4214810" y="4714884"/>
            <a:ext cx="1071570" cy="642942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>
            <a:off x="4499992" y="2996952"/>
            <a:ext cx="785818" cy="50006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r>
              <a:rPr lang="en-CA" dirty="0" smtClean="0"/>
              <a:t>Hydrogen Bonding: attractive forces between adjacent water molecules</a:t>
            </a:r>
            <a:endParaRPr lang="en-CA" dirty="0"/>
          </a:p>
        </p:txBody>
      </p:sp>
      <p:grpSp>
        <p:nvGrpSpPr>
          <p:cNvPr id="2075" name="Group 27"/>
          <p:cNvGrpSpPr>
            <a:grpSpLocks/>
          </p:cNvGrpSpPr>
          <p:nvPr/>
        </p:nvGrpSpPr>
        <p:grpSpPr bwMode="auto">
          <a:xfrm rot="297983">
            <a:off x="2848041" y="4992450"/>
            <a:ext cx="3179762" cy="1570038"/>
            <a:chOff x="1683" y="1085"/>
            <a:chExt cx="5006" cy="2473"/>
          </a:xfrm>
        </p:grpSpPr>
        <p:grpSp>
          <p:nvGrpSpPr>
            <p:cNvPr id="2076" name="Group 28"/>
            <p:cNvGrpSpPr>
              <a:grpSpLocks/>
            </p:cNvGrpSpPr>
            <p:nvPr/>
          </p:nvGrpSpPr>
          <p:grpSpPr bwMode="auto">
            <a:xfrm>
              <a:off x="2170" y="1471"/>
              <a:ext cx="3997" cy="1920"/>
              <a:chOff x="2170" y="1471"/>
              <a:chExt cx="3997" cy="1920"/>
            </a:xfrm>
          </p:grpSpPr>
          <p:grpSp>
            <p:nvGrpSpPr>
              <p:cNvPr id="2077" name="Group 29"/>
              <p:cNvGrpSpPr>
                <a:grpSpLocks/>
              </p:cNvGrpSpPr>
              <p:nvPr/>
            </p:nvGrpSpPr>
            <p:grpSpPr bwMode="auto">
              <a:xfrm>
                <a:off x="2170" y="1471"/>
                <a:ext cx="3997" cy="1920"/>
                <a:chOff x="2170" y="1471"/>
                <a:chExt cx="3997" cy="1920"/>
              </a:xfrm>
            </p:grpSpPr>
            <p:cxnSp>
              <p:nvCxnSpPr>
                <p:cNvPr id="2078" name="AutoShape 30"/>
                <p:cNvCxnSpPr>
                  <a:cxnSpLocks noChangeShapeType="1"/>
                </p:cNvCxnSpPr>
                <p:nvPr/>
              </p:nvCxnSpPr>
              <p:spPr bwMode="auto">
                <a:xfrm flipH="1">
                  <a:off x="2765" y="2243"/>
                  <a:ext cx="1054" cy="637"/>
                </a:xfrm>
                <a:prstGeom prst="straightConnector1">
                  <a:avLst/>
                </a:prstGeom>
                <a:noFill/>
                <a:ln w="28575">
                  <a:solidFill>
                    <a:srgbClr val="92CDDC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079" name="AutoShape 31"/>
                <p:cNvCxnSpPr>
                  <a:cxnSpLocks noChangeShapeType="1"/>
                </p:cNvCxnSpPr>
                <p:nvPr/>
              </p:nvCxnSpPr>
              <p:spPr bwMode="auto">
                <a:xfrm>
                  <a:off x="4706" y="2243"/>
                  <a:ext cx="877" cy="543"/>
                </a:xfrm>
                <a:prstGeom prst="straightConnector1">
                  <a:avLst/>
                </a:prstGeom>
                <a:noFill/>
                <a:ln w="28575">
                  <a:solidFill>
                    <a:srgbClr val="95B3D7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080" name="Oval 32"/>
                <p:cNvSpPr>
                  <a:spLocks noChangeArrowheads="1"/>
                </p:cNvSpPr>
                <p:nvPr/>
              </p:nvSpPr>
              <p:spPr bwMode="auto">
                <a:xfrm>
                  <a:off x="3642" y="1471"/>
                  <a:ext cx="1137" cy="10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2CDDC"/>
                    </a:gs>
                    <a:gs pos="50000">
                      <a:srgbClr val="DAEEF3"/>
                    </a:gs>
                    <a:gs pos="100000">
                      <a:srgbClr val="92CDDC"/>
                    </a:gs>
                  </a:gsLst>
                  <a:lin ang="18900000" scaled="1"/>
                </a:gradFill>
                <a:ln w="12700">
                  <a:solidFill>
                    <a:srgbClr val="92CDDC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081" name="Oval 33"/>
                <p:cNvSpPr>
                  <a:spLocks noChangeArrowheads="1"/>
                </p:cNvSpPr>
                <p:nvPr/>
              </p:nvSpPr>
              <p:spPr bwMode="auto">
                <a:xfrm>
                  <a:off x="2170" y="2557"/>
                  <a:ext cx="783" cy="83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99594"/>
                    </a:gs>
                    <a:gs pos="50000">
                      <a:srgbClr val="F2DBDB"/>
                    </a:gs>
                    <a:gs pos="100000">
                      <a:srgbClr val="D99594"/>
                    </a:gs>
                  </a:gsLst>
                  <a:lin ang="18900000" scaled="1"/>
                </a:gradFill>
                <a:ln w="12700">
                  <a:solidFill>
                    <a:srgbClr val="D99594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082" name="Oval 34"/>
                <p:cNvSpPr>
                  <a:spLocks noChangeArrowheads="1"/>
                </p:cNvSpPr>
                <p:nvPr/>
              </p:nvSpPr>
              <p:spPr bwMode="auto">
                <a:xfrm>
                  <a:off x="5384" y="2557"/>
                  <a:ext cx="783" cy="83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99594"/>
                    </a:gs>
                    <a:gs pos="50000">
                      <a:srgbClr val="F2DBDB"/>
                    </a:gs>
                    <a:gs pos="100000">
                      <a:srgbClr val="D99594"/>
                    </a:gs>
                  </a:gsLst>
                  <a:lin ang="18900000" scaled="1"/>
                </a:gradFill>
                <a:ln w="12700">
                  <a:solidFill>
                    <a:srgbClr val="D99594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sp>
            <p:nvSpPr>
              <p:cNvPr id="2083" name="Text Box 35"/>
              <p:cNvSpPr txBox="1">
                <a:spLocks noChangeArrowheads="1"/>
              </p:cNvSpPr>
              <p:nvPr/>
            </p:nvSpPr>
            <p:spPr bwMode="auto">
              <a:xfrm>
                <a:off x="3913" y="1607"/>
                <a:ext cx="657" cy="7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600" b="0" i="0" u="none" strike="noStrike" cap="none" normalizeH="0" baseline="0" dirty="0" smtClean="0">
                    <a:ln>
                      <a:noFill/>
                    </a:ln>
                    <a:solidFill>
                      <a:srgbClr val="365F9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4" name="Text Box 36"/>
              <p:cNvSpPr txBox="1">
                <a:spLocks noChangeArrowheads="1"/>
              </p:cNvSpPr>
              <p:nvPr/>
            </p:nvSpPr>
            <p:spPr bwMode="auto">
              <a:xfrm>
                <a:off x="5468" y="2619"/>
                <a:ext cx="552" cy="70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400" b="0" i="0" u="none" strike="noStrike" cap="none" normalizeH="0" baseline="0" smtClean="0">
                    <a:ln>
                      <a:noFill/>
                    </a:ln>
                    <a:solidFill>
                      <a:srgbClr val="943634"/>
                    </a:solidFill>
                    <a:effectLst/>
                    <a:latin typeface="Calibri" pitchFamily="34" charset="0"/>
                    <a:cs typeface="Arial" pitchFamily="34" charset="0"/>
                  </a:rPr>
                  <a:t>H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85" name="Text Box 37"/>
              <p:cNvSpPr txBox="1">
                <a:spLocks noChangeArrowheads="1"/>
              </p:cNvSpPr>
              <p:nvPr/>
            </p:nvSpPr>
            <p:spPr bwMode="auto">
              <a:xfrm>
                <a:off x="2265" y="2619"/>
                <a:ext cx="552" cy="70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400" b="0" i="0" u="none" strike="noStrike" cap="none" normalizeH="0" baseline="0" dirty="0" smtClean="0">
                    <a:ln>
                      <a:noFill/>
                    </a:ln>
                    <a:solidFill>
                      <a:srgbClr val="943634"/>
                    </a:solidFill>
                    <a:effectLst/>
                    <a:latin typeface="Calibri" pitchFamily="34" charset="0"/>
                    <a:cs typeface="Arial" pitchFamily="34" charset="0"/>
                  </a:rPr>
                  <a:t>H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86" name="Text Box 38"/>
            <p:cNvSpPr txBox="1">
              <a:spLocks noChangeArrowheads="1"/>
            </p:cNvSpPr>
            <p:nvPr/>
          </p:nvSpPr>
          <p:spPr bwMode="auto">
            <a:xfrm>
              <a:off x="3986" y="1085"/>
              <a:ext cx="950" cy="5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δ</a:t>
              </a: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Text Box 39"/>
            <p:cNvSpPr txBox="1">
              <a:spLocks noChangeArrowheads="1"/>
            </p:cNvSpPr>
            <p:nvPr/>
          </p:nvSpPr>
          <p:spPr bwMode="auto">
            <a:xfrm>
              <a:off x="1683" y="2984"/>
              <a:ext cx="666" cy="5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δ+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Text Box 40"/>
            <p:cNvSpPr txBox="1">
              <a:spLocks noChangeArrowheads="1"/>
            </p:cNvSpPr>
            <p:nvPr/>
          </p:nvSpPr>
          <p:spPr bwMode="auto">
            <a:xfrm>
              <a:off x="6073" y="2984"/>
              <a:ext cx="616" cy="5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δ+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89" name="Group 41"/>
          <p:cNvGrpSpPr>
            <a:grpSpLocks/>
          </p:cNvGrpSpPr>
          <p:nvPr/>
        </p:nvGrpSpPr>
        <p:grpSpPr bwMode="auto">
          <a:xfrm rot="19586199">
            <a:off x="4020851" y="2952961"/>
            <a:ext cx="3179762" cy="1570038"/>
            <a:chOff x="1683" y="1085"/>
            <a:chExt cx="5006" cy="2473"/>
          </a:xfrm>
        </p:grpSpPr>
        <p:grpSp>
          <p:nvGrpSpPr>
            <p:cNvPr id="2090" name="Group 42"/>
            <p:cNvGrpSpPr>
              <a:grpSpLocks/>
            </p:cNvGrpSpPr>
            <p:nvPr/>
          </p:nvGrpSpPr>
          <p:grpSpPr bwMode="auto">
            <a:xfrm>
              <a:off x="2170" y="1471"/>
              <a:ext cx="3997" cy="1920"/>
              <a:chOff x="2170" y="1471"/>
              <a:chExt cx="3997" cy="1920"/>
            </a:xfrm>
          </p:grpSpPr>
          <p:grpSp>
            <p:nvGrpSpPr>
              <p:cNvPr id="2091" name="Group 43"/>
              <p:cNvGrpSpPr>
                <a:grpSpLocks/>
              </p:cNvGrpSpPr>
              <p:nvPr/>
            </p:nvGrpSpPr>
            <p:grpSpPr bwMode="auto">
              <a:xfrm>
                <a:off x="2170" y="1471"/>
                <a:ext cx="3997" cy="1920"/>
                <a:chOff x="2170" y="1471"/>
                <a:chExt cx="3997" cy="1920"/>
              </a:xfrm>
            </p:grpSpPr>
            <p:cxnSp>
              <p:nvCxnSpPr>
                <p:cNvPr id="2092" name="AutoShape 44"/>
                <p:cNvCxnSpPr>
                  <a:cxnSpLocks noChangeShapeType="1"/>
                </p:cNvCxnSpPr>
                <p:nvPr/>
              </p:nvCxnSpPr>
              <p:spPr bwMode="auto">
                <a:xfrm flipH="1">
                  <a:off x="2765" y="2243"/>
                  <a:ext cx="1054" cy="637"/>
                </a:xfrm>
                <a:prstGeom prst="straightConnector1">
                  <a:avLst/>
                </a:prstGeom>
                <a:noFill/>
                <a:ln w="28575">
                  <a:solidFill>
                    <a:srgbClr val="92CDDC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093" name="AutoShape 45"/>
                <p:cNvCxnSpPr>
                  <a:cxnSpLocks noChangeShapeType="1"/>
                </p:cNvCxnSpPr>
                <p:nvPr/>
              </p:nvCxnSpPr>
              <p:spPr bwMode="auto">
                <a:xfrm>
                  <a:off x="4706" y="2243"/>
                  <a:ext cx="877" cy="543"/>
                </a:xfrm>
                <a:prstGeom prst="straightConnector1">
                  <a:avLst/>
                </a:prstGeom>
                <a:noFill/>
                <a:ln w="28575">
                  <a:solidFill>
                    <a:srgbClr val="95B3D7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094" name="Oval 46"/>
                <p:cNvSpPr>
                  <a:spLocks noChangeArrowheads="1"/>
                </p:cNvSpPr>
                <p:nvPr/>
              </p:nvSpPr>
              <p:spPr bwMode="auto">
                <a:xfrm>
                  <a:off x="3642" y="1471"/>
                  <a:ext cx="1137" cy="10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2CDDC"/>
                    </a:gs>
                    <a:gs pos="50000">
                      <a:srgbClr val="DAEEF3"/>
                    </a:gs>
                    <a:gs pos="100000">
                      <a:srgbClr val="92CDDC"/>
                    </a:gs>
                  </a:gsLst>
                  <a:lin ang="18900000" scaled="1"/>
                </a:gradFill>
                <a:ln w="12700">
                  <a:solidFill>
                    <a:srgbClr val="92CDDC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095" name="Oval 47"/>
                <p:cNvSpPr>
                  <a:spLocks noChangeArrowheads="1"/>
                </p:cNvSpPr>
                <p:nvPr/>
              </p:nvSpPr>
              <p:spPr bwMode="auto">
                <a:xfrm>
                  <a:off x="2170" y="2557"/>
                  <a:ext cx="783" cy="83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99594"/>
                    </a:gs>
                    <a:gs pos="50000">
                      <a:srgbClr val="F2DBDB"/>
                    </a:gs>
                    <a:gs pos="100000">
                      <a:srgbClr val="D99594"/>
                    </a:gs>
                  </a:gsLst>
                  <a:lin ang="18900000" scaled="1"/>
                </a:gradFill>
                <a:ln w="12700">
                  <a:solidFill>
                    <a:srgbClr val="D99594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096" name="Oval 48"/>
                <p:cNvSpPr>
                  <a:spLocks noChangeArrowheads="1"/>
                </p:cNvSpPr>
                <p:nvPr/>
              </p:nvSpPr>
              <p:spPr bwMode="auto">
                <a:xfrm>
                  <a:off x="5384" y="2557"/>
                  <a:ext cx="783" cy="83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99594"/>
                    </a:gs>
                    <a:gs pos="50000">
                      <a:srgbClr val="F2DBDB"/>
                    </a:gs>
                    <a:gs pos="100000">
                      <a:srgbClr val="D99594"/>
                    </a:gs>
                  </a:gsLst>
                  <a:lin ang="18900000" scaled="1"/>
                </a:gradFill>
                <a:ln w="12700">
                  <a:solidFill>
                    <a:srgbClr val="D99594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sp>
            <p:nvSpPr>
              <p:cNvPr id="2097" name="Text Box 49"/>
              <p:cNvSpPr txBox="1">
                <a:spLocks noChangeArrowheads="1"/>
              </p:cNvSpPr>
              <p:nvPr/>
            </p:nvSpPr>
            <p:spPr bwMode="auto">
              <a:xfrm>
                <a:off x="3913" y="1607"/>
                <a:ext cx="657" cy="7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600" b="0" i="0" u="none" strike="noStrike" cap="none" normalizeH="0" baseline="0" dirty="0" smtClean="0">
                    <a:ln>
                      <a:noFill/>
                    </a:ln>
                    <a:solidFill>
                      <a:srgbClr val="365F9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8" name="Text Box 50"/>
              <p:cNvSpPr txBox="1">
                <a:spLocks noChangeArrowheads="1"/>
              </p:cNvSpPr>
              <p:nvPr/>
            </p:nvSpPr>
            <p:spPr bwMode="auto">
              <a:xfrm>
                <a:off x="5468" y="2619"/>
                <a:ext cx="552" cy="70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400" b="0" i="0" u="none" strike="noStrike" cap="none" normalizeH="0" baseline="0" smtClean="0">
                    <a:ln>
                      <a:noFill/>
                    </a:ln>
                    <a:solidFill>
                      <a:srgbClr val="943634"/>
                    </a:solidFill>
                    <a:effectLst/>
                    <a:latin typeface="Calibri" pitchFamily="34" charset="0"/>
                    <a:cs typeface="Arial" pitchFamily="34" charset="0"/>
                  </a:rPr>
                  <a:t>H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99" name="Text Box 51"/>
              <p:cNvSpPr txBox="1">
                <a:spLocks noChangeArrowheads="1"/>
              </p:cNvSpPr>
              <p:nvPr/>
            </p:nvSpPr>
            <p:spPr bwMode="auto">
              <a:xfrm>
                <a:off x="2265" y="2619"/>
                <a:ext cx="552" cy="70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400" b="0" i="0" u="none" strike="noStrike" cap="none" normalizeH="0" baseline="0" smtClean="0">
                    <a:ln>
                      <a:noFill/>
                    </a:ln>
                    <a:solidFill>
                      <a:srgbClr val="943634"/>
                    </a:solidFill>
                    <a:effectLst/>
                    <a:latin typeface="Calibri" pitchFamily="34" charset="0"/>
                    <a:cs typeface="Arial" pitchFamily="34" charset="0"/>
                  </a:rPr>
                  <a:t>H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00" name="Text Box 52"/>
            <p:cNvSpPr txBox="1">
              <a:spLocks noChangeArrowheads="1"/>
            </p:cNvSpPr>
            <p:nvPr/>
          </p:nvSpPr>
          <p:spPr bwMode="auto">
            <a:xfrm>
              <a:off x="3986" y="1085"/>
              <a:ext cx="950" cy="5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δ</a:t>
              </a: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1683" y="2984"/>
              <a:ext cx="666" cy="5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δ+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6073" y="2984"/>
              <a:ext cx="616" cy="5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δ+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03" name="Group 55"/>
          <p:cNvGrpSpPr>
            <a:grpSpLocks/>
          </p:cNvGrpSpPr>
          <p:nvPr/>
        </p:nvGrpSpPr>
        <p:grpSpPr bwMode="auto">
          <a:xfrm rot="20983165">
            <a:off x="1734249" y="2043957"/>
            <a:ext cx="3179762" cy="1570038"/>
            <a:chOff x="1683" y="1085"/>
            <a:chExt cx="5006" cy="2473"/>
          </a:xfrm>
        </p:grpSpPr>
        <p:grpSp>
          <p:nvGrpSpPr>
            <p:cNvPr id="2104" name="Group 56"/>
            <p:cNvGrpSpPr>
              <a:grpSpLocks/>
            </p:cNvGrpSpPr>
            <p:nvPr/>
          </p:nvGrpSpPr>
          <p:grpSpPr bwMode="auto">
            <a:xfrm>
              <a:off x="2170" y="1471"/>
              <a:ext cx="3997" cy="1920"/>
              <a:chOff x="2170" y="1471"/>
              <a:chExt cx="3997" cy="1920"/>
            </a:xfrm>
          </p:grpSpPr>
          <p:grpSp>
            <p:nvGrpSpPr>
              <p:cNvPr id="2105" name="Group 57"/>
              <p:cNvGrpSpPr>
                <a:grpSpLocks/>
              </p:cNvGrpSpPr>
              <p:nvPr/>
            </p:nvGrpSpPr>
            <p:grpSpPr bwMode="auto">
              <a:xfrm>
                <a:off x="2170" y="1471"/>
                <a:ext cx="3997" cy="1920"/>
                <a:chOff x="2170" y="1471"/>
                <a:chExt cx="3997" cy="1920"/>
              </a:xfrm>
            </p:grpSpPr>
            <p:cxnSp>
              <p:nvCxnSpPr>
                <p:cNvPr id="2106" name="AutoShape 58"/>
                <p:cNvCxnSpPr>
                  <a:cxnSpLocks noChangeShapeType="1"/>
                </p:cNvCxnSpPr>
                <p:nvPr/>
              </p:nvCxnSpPr>
              <p:spPr bwMode="auto">
                <a:xfrm flipH="1">
                  <a:off x="2765" y="2243"/>
                  <a:ext cx="1054" cy="637"/>
                </a:xfrm>
                <a:prstGeom prst="straightConnector1">
                  <a:avLst/>
                </a:prstGeom>
                <a:noFill/>
                <a:ln w="28575">
                  <a:solidFill>
                    <a:srgbClr val="92CDDC"/>
                  </a:solidFill>
                  <a:round/>
                  <a:headEnd/>
                  <a:tailEnd/>
                </a:ln>
                <a:effectLst/>
              </p:spPr>
            </p:cxnSp>
            <p:cxnSp>
              <p:nvCxnSpPr>
                <p:cNvPr id="2107" name="AutoShape 59"/>
                <p:cNvCxnSpPr>
                  <a:cxnSpLocks noChangeShapeType="1"/>
                </p:cNvCxnSpPr>
                <p:nvPr/>
              </p:nvCxnSpPr>
              <p:spPr bwMode="auto">
                <a:xfrm>
                  <a:off x="4706" y="2243"/>
                  <a:ext cx="877" cy="543"/>
                </a:xfrm>
                <a:prstGeom prst="straightConnector1">
                  <a:avLst/>
                </a:prstGeom>
                <a:noFill/>
                <a:ln w="28575">
                  <a:solidFill>
                    <a:srgbClr val="95B3D7"/>
                  </a:solidFill>
                  <a:round/>
                  <a:headEnd/>
                  <a:tailEnd/>
                </a:ln>
                <a:effectLst/>
              </p:spPr>
            </p:cxnSp>
            <p:sp>
              <p:nvSpPr>
                <p:cNvPr id="2108" name="Oval 60"/>
                <p:cNvSpPr>
                  <a:spLocks noChangeArrowheads="1"/>
                </p:cNvSpPr>
                <p:nvPr/>
              </p:nvSpPr>
              <p:spPr bwMode="auto">
                <a:xfrm>
                  <a:off x="3642" y="1471"/>
                  <a:ext cx="1137" cy="108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92CDDC"/>
                    </a:gs>
                    <a:gs pos="50000">
                      <a:srgbClr val="DAEEF3"/>
                    </a:gs>
                    <a:gs pos="100000">
                      <a:srgbClr val="92CDDC"/>
                    </a:gs>
                  </a:gsLst>
                  <a:lin ang="18900000" scaled="1"/>
                </a:gradFill>
                <a:ln w="12700">
                  <a:solidFill>
                    <a:srgbClr val="92CDDC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109" name="Oval 61"/>
                <p:cNvSpPr>
                  <a:spLocks noChangeArrowheads="1"/>
                </p:cNvSpPr>
                <p:nvPr/>
              </p:nvSpPr>
              <p:spPr bwMode="auto">
                <a:xfrm>
                  <a:off x="2170" y="2557"/>
                  <a:ext cx="783" cy="83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99594"/>
                    </a:gs>
                    <a:gs pos="50000">
                      <a:srgbClr val="F2DBDB"/>
                    </a:gs>
                    <a:gs pos="100000">
                      <a:srgbClr val="D99594"/>
                    </a:gs>
                  </a:gsLst>
                  <a:lin ang="18900000" scaled="1"/>
                </a:gradFill>
                <a:ln w="12700">
                  <a:solidFill>
                    <a:srgbClr val="D99594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  <p:sp>
              <p:nvSpPr>
                <p:cNvPr id="2110" name="Oval 62"/>
                <p:cNvSpPr>
                  <a:spLocks noChangeArrowheads="1"/>
                </p:cNvSpPr>
                <p:nvPr/>
              </p:nvSpPr>
              <p:spPr bwMode="auto">
                <a:xfrm>
                  <a:off x="5384" y="2557"/>
                  <a:ext cx="783" cy="83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D99594"/>
                    </a:gs>
                    <a:gs pos="50000">
                      <a:srgbClr val="F2DBDB"/>
                    </a:gs>
                    <a:gs pos="100000">
                      <a:srgbClr val="D99594"/>
                    </a:gs>
                  </a:gsLst>
                  <a:lin ang="18900000" scaled="1"/>
                </a:gradFill>
                <a:ln w="12700">
                  <a:solidFill>
                    <a:srgbClr val="D99594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CA"/>
                </a:p>
              </p:txBody>
            </p:sp>
          </p:grpSp>
          <p:sp>
            <p:nvSpPr>
              <p:cNvPr id="2111" name="Text Box 63"/>
              <p:cNvSpPr txBox="1">
                <a:spLocks noChangeArrowheads="1"/>
              </p:cNvSpPr>
              <p:nvPr/>
            </p:nvSpPr>
            <p:spPr bwMode="auto">
              <a:xfrm>
                <a:off x="3913" y="1607"/>
                <a:ext cx="657" cy="74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600" b="0" i="0" u="none" strike="noStrike" cap="none" normalizeH="0" baseline="0" dirty="0" smtClean="0">
                    <a:ln>
                      <a:noFill/>
                    </a:ln>
                    <a:solidFill>
                      <a:srgbClr val="365F91"/>
                    </a:solidFill>
                    <a:effectLst/>
                    <a:latin typeface="Calibri" pitchFamily="34" charset="0"/>
                    <a:cs typeface="Arial" pitchFamily="34" charset="0"/>
                  </a:rPr>
                  <a:t>O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2" name="Text Box 64"/>
              <p:cNvSpPr txBox="1">
                <a:spLocks noChangeArrowheads="1"/>
              </p:cNvSpPr>
              <p:nvPr/>
            </p:nvSpPr>
            <p:spPr bwMode="auto">
              <a:xfrm>
                <a:off x="5468" y="2619"/>
                <a:ext cx="552" cy="70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400" b="0" i="0" u="none" strike="noStrike" cap="none" normalizeH="0" baseline="0" dirty="0" smtClean="0">
                    <a:ln>
                      <a:noFill/>
                    </a:ln>
                    <a:solidFill>
                      <a:srgbClr val="943634"/>
                    </a:solidFill>
                    <a:effectLst/>
                    <a:latin typeface="Calibri" pitchFamily="34" charset="0"/>
                    <a:cs typeface="Arial" pitchFamily="34" charset="0"/>
                  </a:rPr>
                  <a:t>H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13" name="Text Box 65"/>
              <p:cNvSpPr txBox="1">
                <a:spLocks noChangeArrowheads="1"/>
              </p:cNvSpPr>
              <p:nvPr/>
            </p:nvSpPr>
            <p:spPr bwMode="auto">
              <a:xfrm>
                <a:off x="2265" y="2619"/>
                <a:ext cx="552" cy="709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CA" sz="2400" b="0" i="0" u="none" strike="noStrike" cap="none" normalizeH="0" baseline="0" smtClean="0">
                    <a:ln>
                      <a:noFill/>
                    </a:ln>
                    <a:solidFill>
                      <a:srgbClr val="943634"/>
                    </a:solidFill>
                    <a:effectLst/>
                    <a:latin typeface="Calibri" pitchFamily="34" charset="0"/>
                    <a:cs typeface="Arial" pitchFamily="34" charset="0"/>
                  </a:rPr>
                  <a:t>H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14" name="Text Box 66"/>
            <p:cNvSpPr txBox="1">
              <a:spLocks noChangeArrowheads="1"/>
            </p:cNvSpPr>
            <p:nvPr/>
          </p:nvSpPr>
          <p:spPr bwMode="auto">
            <a:xfrm>
              <a:off x="3986" y="1085"/>
              <a:ext cx="950" cy="5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δ</a:t>
              </a: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5" name="Text Box 67"/>
            <p:cNvSpPr txBox="1">
              <a:spLocks noChangeArrowheads="1"/>
            </p:cNvSpPr>
            <p:nvPr/>
          </p:nvSpPr>
          <p:spPr bwMode="auto">
            <a:xfrm>
              <a:off x="1683" y="2984"/>
              <a:ext cx="666" cy="5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δ+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16" name="Text Box 68"/>
            <p:cNvSpPr txBox="1">
              <a:spLocks noChangeArrowheads="1"/>
            </p:cNvSpPr>
            <p:nvPr/>
          </p:nvSpPr>
          <p:spPr bwMode="auto">
            <a:xfrm>
              <a:off x="6073" y="2984"/>
              <a:ext cx="616" cy="5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C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δ+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Water</a:t>
            </a:r>
            <a:endParaRPr lang="en-CA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563888" y="1484784"/>
            <a:ext cx="5111750" cy="3876030"/>
          </a:xfrm>
        </p:spPr>
        <p:txBody>
          <a:bodyPr/>
          <a:lstStyle/>
          <a:p>
            <a:r>
              <a:rPr lang="en-CA" dirty="0" smtClean="0"/>
              <a:t>High Heat Capacity</a:t>
            </a:r>
          </a:p>
          <a:p>
            <a:r>
              <a:rPr lang="en-CA" dirty="0" smtClean="0"/>
              <a:t>Excellent Solvent</a:t>
            </a:r>
          </a:p>
          <a:p>
            <a:r>
              <a:rPr lang="en-CA" dirty="0" smtClean="0"/>
              <a:t>Transparent</a:t>
            </a:r>
          </a:p>
          <a:p>
            <a:r>
              <a:rPr lang="en-CA" dirty="0" smtClean="0"/>
              <a:t>Greatest Density at 4˚C</a:t>
            </a:r>
          </a:p>
          <a:p>
            <a:r>
              <a:rPr lang="en-CA" dirty="0" smtClean="0"/>
              <a:t>Cohesive</a:t>
            </a:r>
          </a:p>
          <a:p>
            <a:r>
              <a:rPr lang="en-CA" dirty="0" smtClean="0"/>
              <a:t>Lubricant</a:t>
            </a:r>
            <a:endParaRPr lang="en-C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Hydrogen Bonding gives water some very important properties.</a:t>
            </a:r>
            <a:endParaRPr lang="en-CA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Acids and Bases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Acids	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Acids are molecules that dissociate to release hydrogen ions (H</a:t>
            </a:r>
            <a:r>
              <a:rPr lang="en-CA" baseline="30000" dirty="0" smtClean="0"/>
              <a:t>+</a:t>
            </a:r>
            <a:r>
              <a:rPr lang="en-CA" dirty="0" smtClean="0"/>
              <a:t>)</a:t>
            </a:r>
          </a:p>
          <a:p>
            <a:r>
              <a:rPr lang="en-CA" dirty="0" smtClean="0"/>
              <a:t>Strong acids such as hydrochloric acid dissociate easily:</a:t>
            </a:r>
          </a:p>
          <a:p>
            <a:pPr>
              <a:buNone/>
            </a:pPr>
            <a:r>
              <a:rPr lang="en-CA" dirty="0" smtClean="0"/>
              <a:t>			</a:t>
            </a:r>
            <a:r>
              <a:rPr lang="en-CA" dirty="0" err="1" smtClean="0"/>
              <a:t>HCl</a:t>
            </a:r>
            <a:r>
              <a:rPr lang="en-CA" dirty="0" smtClean="0"/>
              <a:t> → H</a:t>
            </a:r>
            <a:r>
              <a:rPr lang="en-CA" baseline="30000" dirty="0" smtClean="0"/>
              <a:t>+</a:t>
            </a:r>
            <a:r>
              <a:rPr lang="en-CA" dirty="0" smtClean="0"/>
              <a:t> + </a:t>
            </a:r>
            <a:r>
              <a:rPr lang="en-CA" dirty="0" err="1" smtClean="0"/>
              <a:t>Cl</a:t>
            </a:r>
            <a:r>
              <a:rPr lang="en-CA" baseline="30000" dirty="0" smtClean="0"/>
              <a:t>-</a:t>
            </a:r>
            <a:endParaRPr lang="en-CA" dirty="0" smtClean="0"/>
          </a:p>
          <a:p>
            <a:r>
              <a:rPr lang="en-CA" dirty="0" smtClean="0"/>
              <a:t>Weak acids dissociate to a much lesser extent</a:t>
            </a:r>
          </a:p>
          <a:p>
            <a:pPr>
              <a:buNone/>
            </a:pPr>
            <a:r>
              <a:rPr lang="en-CA" dirty="0" smtClean="0"/>
              <a:t>			H</a:t>
            </a:r>
            <a:r>
              <a:rPr lang="en-CA" baseline="-25000" dirty="0" smtClean="0"/>
              <a:t>2</a:t>
            </a:r>
            <a:r>
              <a:rPr lang="en-CA" dirty="0" smtClean="0"/>
              <a:t>O → H</a:t>
            </a:r>
            <a:r>
              <a:rPr lang="en-CA" baseline="30000" dirty="0" smtClean="0"/>
              <a:t>1+</a:t>
            </a:r>
            <a:r>
              <a:rPr lang="en-CA" dirty="0" smtClean="0"/>
              <a:t> + OH</a:t>
            </a:r>
            <a:r>
              <a:rPr lang="en-CA" baseline="30000" dirty="0" smtClean="0"/>
              <a:t>1-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Bases	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Bases are molecules that release hydroxide ions (OH</a:t>
            </a:r>
            <a:r>
              <a:rPr lang="en-CA" baseline="30000" dirty="0" smtClean="0"/>
              <a:t>1-</a:t>
            </a:r>
            <a:r>
              <a:rPr lang="en-CA" dirty="0" smtClean="0"/>
              <a:t>)</a:t>
            </a:r>
          </a:p>
          <a:p>
            <a:r>
              <a:rPr lang="en-CA" dirty="0" smtClean="0"/>
              <a:t>Bases combine with Acids to neutralize them</a:t>
            </a:r>
          </a:p>
          <a:p>
            <a:pPr>
              <a:buNone/>
            </a:pPr>
            <a:r>
              <a:rPr lang="en-CA" dirty="0" smtClean="0"/>
              <a:t>	H</a:t>
            </a:r>
            <a:r>
              <a:rPr lang="en-CA" baseline="30000" dirty="0" smtClean="0"/>
              <a:t>1+</a:t>
            </a:r>
            <a:r>
              <a:rPr lang="en-CA" dirty="0" smtClean="0"/>
              <a:t> + Cl</a:t>
            </a:r>
            <a:r>
              <a:rPr lang="en-CA" baseline="30000" dirty="0" smtClean="0"/>
              <a:t>1-</a:t>
            </a:r>
            <a:r>
              <a:rPr lang="en-CA" dirty="0" smtClean="0"/>
              <a:t> + Na</a:t>
            </a:r>
            <a:r>
              <a:rPr lang="en-CA" baseline="30000" dirty="0" smtClean="0"/>
              <a:t>1+</a:t>
            </a:r>
            <a:r>
              <a:rPr lang="en-CA" dirty="0" smtClean="0"/>
              <a:t> + OH</a:t>
            </a:r>
            <a:r>
              <a:rPr lang="en-CA" baseline="30000" dirty="0" smtClean="0"/>
              <a:t>1-</a:t>
            </a:r>
            <a:r>
              <a:rPr lang="en-CA" dirty="0" smtClean="0"/>
              <a:t>→ H</a:t>
            </a:r>
            <a:r>
              <a:rPr lang="en-CA" baseline="-25000" dirty="0" smtClean="0"/>
              <a:t>2</a:t>
            </a:r>
            <a:r>
              <a:rPr lang="en-CA" dirty="0" smtClean="0"/>
              <a:t>O + </a:t>
            </a:r>
            <a:r>
              <a:rPr lang="en-CA" dirty="0" err="1" smtClean="0"/>
              <a:t>NaCl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	</a:t>
            </a:r>
            <a:endParaRPr lang="en-CA" baseline="30000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measure of the amount of free H</a:t>
            </a:r>
            <a:r>
              <a:rPr lang="en-CA" baseline="30000" dirty="0" smtClean="0"/>
              <a:t>1+</a:t>
            </a:r>
          </a:p>
          <a:p>
            <a:r>
              <a:rPr lang="en-CA" dirty="0" smtClean="0"/>
              <a:t>-log[H</a:t>
            </a:r>
            <a:r>
              <a:rPr lang="en-CA" baseline="30000" dirty="0" smtClean="0"/>
              <a:t>1+</a:t>
            </a:r>
            <a:r>
              <a:rPr lang="en-CA" dirty="0" smtClean="0"/>
              <a:t>]</a:t>
            </a:r>
          </a:p>
          <a:p>
            <a:r>
              <a:rPr lang="en-CA" dirty="0" smtClean="0"/>
              <a:t>Range of 1-14</a:t>
            </a:r>
          </a:p>
          <a:p>
            <a:r>
              <a:rPr lang="en-CA" dirty="0" smtClean="0"/>
              <a:t>7 is neutral</a:t>
            </a:r>
          </a:p>
          <a:p>
            <a:r>
              <a:rPr lang="en-CA" dirty="0" smtClean="0"/>
              <a:t>&lt; 7 is acidic and &gt;7 is basic</a:t>
            </a:r>
          </a:p>
          <a:p>
            <a:r>
              <a:rPr lang="en-CA" dirty="0" smtClean="0"/>
              <a:t>In organisms pH is very important</a:t>
            </a:r>
          </a:p>
          <a:p>
            <a:r>
              <a:rPr lang="en-CA" dirty="0" smtClean="0"/>
              <a:t>Buffers help to maintain pH  by binding with excess hydrogen or hydroxide ions 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348</Words>
  <Application>Microsoft Office PowerPoint</Application>
  <PresentationFormat>On-screen Show (4:3)</PresentationFormat>
  <Paragraphs>83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Cell Compounds</vt:lpstr>
      <vt:lpstr>Basic Chemistry</vt:lpstr>
      <vt:lpstr>Water</vt:lpstr>
      <vt:lpstr>Water</vt:lpstr>
      <vt:lpstr>Water</vt:lpstr>
      <vt:lpstr>Acids and Bases</vt:lpstr>
      <vt:lpstr>Acids </vt:lpstr>
      <vt:lpstr>Bases </vt:lpstr>
      <vt:lpstr>pH</vt:lpstr>
      <vt:lpstr>In Review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Structure</dc:title>
  <dc:creator>Freya</dc:creator>
  <cp:lastModifiedBy>fvos</cp:lastModifiedBy>
  <cp:revision>40</cp:revision>
  <cp:lastPrinted>2014-01-29T19:29:24Z</cp:lastPrinted>
  <dcterms:created xsi:type="dcterms:W3CDTF">2009-07-16T03:21:56Z</dcterms:created>
  <dcterms:modified xsi:type="dcterms:W3CDTF">2014-01-29T19:29:54Z</dcterms:modified>
</cp:coreProperties>
</file>