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6" r:id="rId4"/>
    <p:sldId id="261" r:id="rId5"/>
    <p:sldId id="267" r:id="rId6"/>
    <p:sldId id="259" r:id="rId7"/>
    <p:sldId id="260" r:id="rId8"/>
    <p:sldId id="262" r:id="rId9"/>
    <p:sldId id="268" r:id="rId10"/>
    <p:sldId id="263" r:id="rId11"/>
    <p:sldId id="269" r:id="rId12"/>
    <p:sldId id="272" r:id="rId13"/>
    <p:sldId id="273" r:id="rId14"/>
    <p:sldId id="265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EE918E-98C4-4091-A930-A52E6E8CDEB1}" type="doc">
      <dgm:prSet loTypeId="urn:microsoft.com/office/officeart/2005/8/layout/pyramid2" loCatId="list" qsTypeId="urn:microsoft.com/office/officeart/2005/8/quickstyle/simple3" qsCatId="simple" csTypeId="urn:microsoft.com/office/officeart/2005/8/colors/accent0_3" csCatId="mainScheme" phldr="1"/>
      <dgm:spPr/>
    </dgm:pt>
    <dgm:pt modelId="{51A57661-36B4-4CB2-BDE8-C3FBDE086F9F}">
      <dgm:prSet phldrT="[Text]"/>
      <dgm:spPr/>
      <dgm:t>
        <a:bodyPr/>
        <a:lstStyle/>
        <a:p>
          <a:r>
            <a:rPr lang="en-CA" dirty="0" smtClean="0"/>
            <a:t>Structure and Function</a:t>
          </a:r>
          <a:endParaRPr lang="en-CA" dirty="0"/>
        </a:p>
      </dgm:t>
    </dgm:pt>
    <dgm:pt modelId="{9EB4C1FF-E46E-44DB-9D5E-EA6A88B63AC6}" type="parTrans" cxnId="{6583ECD2-C808-4F15-B764-656191C0B4D2}">
      <dgm:prSet/>
      <dgm:spPr/>
      <dgm:t>
        <a:bodyPr/>
        <a:lstStyle/>
        <a:p>
          <a:endParaRPr lang="en-CA"/>
        </a:p>
      </dgm:t>
    </dgm:pt>
    <dgm:pt modelId="{2F6E14E2-3615-4BDE-B2B2-BB6D490B7E8F}" type="sibTrans" cxnId="{6583ECD2-C808-4F15-B764-656191C0B4D2}">
      <dgm:prSet/>
      <dgm:spPr/>
      <dgm:t>
        <a:bodyPr/>
        <a:lstStyle/>
        <a:p>
          <a:endParaRPr lang="en-CA"/>
        </a:p>
      </dgm:t>
    </dgm:pt>
    <dgm:pt modelId="{FB9778BE-73E1-484C-8035-91E3C8391177}">
      <dgm:prSet phldrT="[Text]"/>
      <dgm:spPr/>
      <dgm:t>
        <a:bodyPr/>
        <a:lstStyle/>
        <a:p>
          <a:r>
            <a:rPr lang="en-CA" dirty="0" smtClean="0"/>
            <a:t>DNA Replication</a:t>
          </a:r>
          <a:endParaRPr lang="en-CA" dirty="0"/>
        </a:p>
      </dgm:t>
    </dgm:pt>
    <dgm:pt modelId="{25C72B8C-D617-4B6D-B47D-91E89D00A595}" type="parTrans" cxnId="{751290C6-4038-40C3-ABB4-9CBDF10C27AF}">
      <dgm:prSet/>
      <dgm:spPr/>
      <dgm:t>
        <a:bodyPr/>
        <a:lstStyle/>
        <a:p>
          <a:endParaRPr lang="en-CA"/>
        </a:p>
      </dgm:t>
    </dgm:pt>
    <dgm:pt modelId="{BB22B98C-55F1-4712-9A44-E3D59BEE53BA}" type="sibTrans" cxnId="{751290C6-4038-40C3-ABB4-9CBDF10C27AF}">
      <dgm:prSet/>
      <dgm:spPr/>
      <dgm:t>
        <a:bodyPr/>
        <a:lstStyle/>
        <a:p>
          <a:endParaRPr lang="en-CA"/>
        </a:p>
      </dgm:t>
    </dgm:pt>
    <dgm:pt modelId="{783B251F-3906-4BEF-A3F6-A6FB37290871}">
      <dgm:prSet phldrT="[Text]"/>
      <dgm:spPr/>
      <dgm:t>
        <a:bodyPr/>
        <a:lstStyle/>
        <a:p>
          <a:r>
            <a:rPr lang="en-CA" dirty="0" smtClean="0"/>
            <a:t>DNA versus RNA</a:t>
          </a:r>
        </a:p>
      </dgm:t>
    </dgm:pt>
    <dgm:pt modelId="{F92FF8EF-F618-4CE3-A8F3-5093BDA47709}" type="parTrans" cxnId="{16688EE7-DCB1-48B0-9BC9-1CDE529CA20A}">
      <dgm:prSet/>
      <dgm:spPr/>
      <dgm:t>
        <a:bodyPr/>
        <a:lstStyle/>
        <a:p>
          <a:endParaRPr lang="en-CA"/>
        </a:p>
      </dgm:t>
    </dgm:pt>
    <dgm:pt modelId="{0453A4B5-7396-4F37-B1EC-80D7D7CE882B}" type="sibTrans" cxnId="{16688EE7-DCB1-48B0-9BC9-1CDE529CA20A}">
      <dgm:prSet/>
      <dgm:spPr/>
      <dgm:t>
        <a:bodyPr/>
        <a:lstStyle/>
        <a:p>
          <a:endParaRPr lang="en-CA"/>
        </a:p>
      </dgm:t>
    </dgm:pt>
    <dgm:pt modelId="{0147C935-CADA-4581-8496-C3C574944A5C}" type="pres">
      <dgm:prSet presAssocID="{19EE918E-98C4-4091-A930-A52E6E8CDEB1}" presName="compositeShape" presStyleCnt="0">
        <dgm:presLayoutVars>
          <dgm:dir/>
          <dgm:resizeHandles/>
        </dgm:presLayoutVars>
      </dgm:prSet>
      <dgm:spPr/>
    </dgm:pt>
    <dgm:pt modelId="{36B76F54-C7F5-402D-8A4D-8A0B777EB0E8}" type="pres">
      <dgm:prSet presAssocID="{19EE918E-98C4-4091-A930-A52E6E8CDEB1}" presName="pyramid" presStyleLbl="node1" presStyleIdx="0" presStyleCnt="1"/>
      <dgm:spPr/>
    </dgm:pt>
    <dgm:pt modelId="{A3D21F51-DE05-4216-A4A3-631DB3BEBC77}" type="pres">
      <dgm:prSet presAssocID="{19EE918E-98C4-4091-A930-A52E6E8CDEB1}" presName="theList" presStyleCnt="0"/>
      <dgm:spPr/>
    </dgm:pt>
    <dgm:pt modelId="{97AD8C9B-535E-47CD-B96D-B06E3283F380}" type="pres">
      <dgm:prSet presAssocID="{51A57661-36B4-4CB2-BDE8-C3FBDE086F9F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CD471DF-F342-4E71-AE37-62A41AB818A5}" type="pres">
      <dgm:prSet presAssocID="{51A57661-36B4-4CB2-BDE8-C3FBDE086F9F}" presName="aSpace" presStyleCnt="0"/>
      <dgm:spPr/>
    </dgm:pt>
    <dgm:pt modelId="{AF5715CD-74A9-40A2-BA6B-36C3A6E35AFA}" type="pres">
      <dgm:prSet presAssocID="{FB9778BE-73E1-484C-8035-91E3C8391177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781673E-CBFF-48E2-835E-72537702E3D8}" type="pres">
      <dgm:prSet presAssocID="{FB9778BE-73E1-484C-8035-91E3C8391177}" presName="aSpace" presStyleCnt="0"/>
      <dgm:spPr/>
    </dgm:pt>
    <dgm:pt modelId="{09DD7B0C-3014-49FF-A7BC-27FD6FF70704}" type="pres">
      <dgm:prSet presAssocID="{783B251F-3906-4BEF-A3F6-A6FB37290871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D349D6F-4333-4CD4-A4E3-F86DF6262A7E}" type="pres">
      <dgm:prSet presAssocID="{783B251F-3906-4BEF-A3F6-A6FB37290871}" presName="aSpace" presStyleCnt="0"/>
      <dgm:spPr/>
    </dgm:pt>
  </dgm:ptLst>
  <dgm:cxnLst>
    <dgm:cxn modelId="{D0CB7179-2F81-4CE1-8C1E-8A518885C33B}" type="presOf" srcId="{783B251F-3906-4BEF-A3F6-A6FB37290871}" destId="{09DD7B0C-3014-49FF-A7BC-27FD6FF70704}" srcOrd="0" destOrd="0" presId="urn:microsoft.com/office/officeart/2005/8/layout/pyramid2"/>
    <dgm:cxn modelId="{6583ECD2-C808-4F15-B764-656191C0B4D2}" srcId="{19EE918E-98C4-4091-A930-A52E6E8CDEB1}" destId="{51A57661-36B4-4CB2-BDE8-C3FBDE086F9F}" srcOrd="0" destOrd="0" parTransId="{9EB4C1FF-E46E-44DB-9D5E-EA6A88B63AC6}" sibTransId="{2F6E14E2-3615-4BDE-B2B2-BB6D490B7E8F}"/>
    <dgm:cxn modelId="{751290C6-4038-40C3-ABB4-9CBDF10C27AF}" srcId="{19EE918E-98C4-4091-A930-A52E6E8CDEB1}" destId="{FB9778BE-73E1-484C-8035-91E3C8391177}" srcOrd="1" destOrd="0" parTransId="{25C72B8C-D617-4B6D-B47D-91E89D00A595}" sibTransId="{BB22B98C-55F1-4712-9A44-E3D59BEE53BA}"/>
    <dgm:cxn modelId="{0C43CD2D-AB25-49DB-A33B-C0333DD1DF58}" type="presOf" srcId="{51A57661-36B4-4CB2-BDE8-C3FBDE086F9F}" destId="{97AD8C9B-535E-47CD-B96D-B06E3283F380}" srcOrd="0" destOrd="0" presId="urn:microsoft.com/office/officeart/2005/8/layout/pyramid2"/>
    <dgm:cxn modelId="{16688EE7-DCB1-48B0-9BC9-1CDE529CA20A}" srcId="{19EE918E-98C4-4091-A930-A52E6E8CDEB1}" destId="{783B251F-3906-4BEF-A3F6-A6FB37290871}" srcOrd="2" destOrd="0" parTransId="{F92FF8EF-F618-4CE3-A8F3-5093BDA47709}" sibTransId="{0453A4B5-7396-4F37-B1EC-80D7D7CE882B}"/>
    <dgm:cxn modelId="{20BF837F-7F42-42B4-875A-EEBF818C7A89}" type="presOf" srcId="{FB9778BE-73E1-484C-8035-91E3C8391177}" destId="{AF5715CD-74A9-40A2-BA6B-36C3A6E35AFA}" srcOrd="0" destOrd="0" presId="urn:microsoft.com/office/officeart/2005/8/layout/pyramid2"/>
    <dgm:cxn modelId="{AAC9CB9E-9242-4EBE-87FA-E2547699F2C3}" type="presOf" srcId="{19EE918E-98C4-4091-A930-A52E6E8CDEB1}" destId="{0147C935-CADA-4581-8496-C3C574944A5C}" srcOrd="0" destOrd="0" presId="urn:microsoft.com/office/officeart/2005/8/layout/pyramid2"/>
    <dgm:cxn modelId="{2D00914D-C04E-4CDC-86C4-4B563A9F8E7C}" type="presParOf" srcId="{0147C935-CADA-4581-8496-C3C574944A5C}" destId="{36B76F54-C7F5-402D-8A4D-8A0B777EB0E8}" srcOrd="0" destOrd="0" presId="urn:microsoft.com/office/officeart/2005/8/layout/pyramid2"/>
    <dgm:cxn modelId="{B5430D93-656D-43F7-B6E6-DC034756C373}" type="presParOf" srcId="{0147C935-CADA-4581-8496-C3C574944A5C}" destId="{A3D21F51-DE05-4216-A4A3-631DB3BEBC77}" srcOrd="1" destOrd="0" presId="urn:microsoft.com/office/officeart/2005/8/layout/pyramid2"/>
    <dgm:cxn modelId="{46D01194-493D-4C86-BE4D-FA8EEF2E6267}" type="presParOf" srcId="{A3D21F51-DE05-4216-A4A3-631DB3BEBC77}" destId="{97AD8C9B-535E-47CD-B96D-B06E3283F380}" srcOrd="0" destOrd="0" presId="urn:microsoft.com/office/officeart/2005/8/layout/pyramid2"/>
    <dgm:cxn modelId="{2A7C427E-CC53-4CF4-94A8-5D886C3DA3DF}" type="presParOf" srcId="{A3D21F51-DE05-4216-A4A3-631DB3BEBC77}" destId="{5CD471DF-F342-4E71-AE37-62A41AB818A5}" srcOrd="1" destOrd="0" presId="urn:microsoft.com/office/officeart/2005/8/layout/pyramid2"/>
    <dgm:cxn modelId="{F8771467-B7A6-4133-BE85-1E56064BDF00}" type="presParOf" srcId="{A3D21F51-DE05-4216-A4A3-631DB3BEBC77}" destId="{AF5715CD-74A9-40A2-BA6B-36C3A6E35AFA}" srcOrd="2" destOrd="0" presId="urn:microsoft.com/office/officeart/2005/8/layout/pyramid2"/>
    <dgm:cxn modelId="{2339ECDC-45D1-47B6-90C7-F4B765A1741A}" type="presParOf" srcId="{A3D21F51-DE05-4216-A4A3-631DB3BEBC77}" destId="{7781673E-CBFF-48E2-835E-72537702E3D8}" srcOrd="3" destOrd="0" presId="urn:microsoft.com/office/officeart/2005/8/layout/pyramid2"/>
    <dgm:cxn modelId="{93F6F7B0-8CFC-473B-B0E6-011B71E41B66}" type="presParOf" srcId="{A3D21F51-DE05-4216-A4A3-631DB3BEBC77}" destId="{09DD7B0C-3014-49FF-A7BC-27FD6FF70704}" srcOrd="4" destOrd="0" presId="urn:microsoft.com/office/officeart/2005/8/layout/pyramid2"/>
    <dgm:cxn modelId="{03B9A3AF-A8DA-4740-B348-2DDF2D4FD427}" type="presParOf" srcId="{A3D21F51-DE05-4216-A4A3-631DB3BEBC77}" destId="{8D349D6F-4333-4CD4-A4E3-F86DF6262A7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76F54-C7F5-402D-8A4D-8A0B777EB0E8}">
      <dsp:nvSpPr>
        <dsp:cNvPr id="0" name=""/>
        <dsp:cNvSpPr/>
      </dsp:nvSpPr>
      <dsp:spPr>
        <a:xfrm>
          <a:off x="711199" y="0"/>
          <a:ext cx="4064000" cy="4064000"/>
        </a:xfrm>
        <a:prstGeom prst="triangl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7AD8C9B-535E-47CD-B96D-B06E3283F380}">
      <dsp:nvSpPr>
        <dsp:cNvPr id="0" name=""/>
        <dsp:cNvSpPr/>
      </dsp:nvSpPr>
      <dsp:spPr>
        <a:xfrm>
          <a:off x="2743199" y="408582"/>
          <a:ext cx="2641600" cy="962025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dirty="0" smtClean="0"/>
            <a:t>Structure and Function</a:t>
          </a:r>
          <a:endParaRPr lang="en-CA" sz="2400" kern="1200" dirty="0"/>
        </a:p>
      </dsp:txBody>
      <dsp:txXfrm>
        <a:off x="2790161" y="455544"/>
        <a:ext cx="2547676" cy="868101"/>
      </dsp:txXfrm>
    </dsp:sp>
    <dsp:sp modelId="{AF5715CD-74A9-40A2-BA6B-36C3A6E35AFA}">
      <dsp:nvSpPr>
        <dsp:cNvPr id="0" name=""/>
        <dsp:cNvSpPr/>
      </dsp:nvSpPr>
      <dsp:spPr>
        <a:xfrm>
          <a:off x="2743199" y="1490860"/>
          <a:ext cx="2641600" cy="962025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dirty="0" smtClean="0"/>
            <a:t>DNA Replication</a:t>
          </a:r>
          <a:endParaRPr lang="en-CA" sz="2400" kern="1200" dirty="0"/>
        </a:p>
      </dsp:txBody>
      <dsp:txXfrm>
        <a:off x="2790161" y="1537822"/>
        <a:ext cx="2547676" cy="868101"/>
      </dsp:txXfrm>
    </dsp:sp>
    <dsp:sp modelId="{09DD7B0C-3014-49FF-A7BC-27FD6FF70704}">
      <dsp:nvSpPr>
        <dsp:cNvPr id="0" name=""/>
        <dsp:cNvSpPr/>
      </dsp:nvSpPr>
      <dsp:spPr>
        <a:xfrm>
          <a:off x="2743199" y="2573139"/>
          <a:ext cx="2641600" cy="962025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dirty="0" smtClean="0"/>
            <a:t>DNA versus RNA</a:t>
          </a:r>
        </a:p>
      </dsp:txBody>
      <dsp:txXfrm>
        <a:off x="2790161" y="2620101"/>
        <a:ext cx="2547676" cy="868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7E07F-0713-4A40-BB14-BDC6987EAF30}" type="datetimeFigureOut">
              <a:rPr lang="en-US" smtClean="0"/>
              <a:pPr/>
              <a:t>9/21/2012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3BBC8-1DD0-474B-8451-F7AB69061D0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7E07F-0713-4A40-BB14-BDC6987EAF30}" type="datetimeFigureOut">
              <a:rPr lang="en-US" smtClean="0"/>
              <a:pPr/>
              <a:t>9/21/2012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3BBC8-1DD0-474B-8451-F7AB69061D0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7E07F-0713-4A40-BB14-BDC6987EAF30}" type="datetimeFigureOut">
              <a:rPr lang="en-US" smtClean="0"/>
              <a:pPr/>
              <a:t>9/21/2012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3BBC8-1DD0-474B-8451-F7AB69061D0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7E07F-0713-4A40-BB14-BDC6987EAF30}" type="datetimeFigureOut">
              <a:rPr lang="en-US" smtClean="0"/>
              <a:pPr/>
              <a:t>9/21/2012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3BBC8-1DD0-474B-8451-F7AB69061D0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7E07F-0713-4A40-BB14-BDC6987EAF30}" type="datetimeFigureOut">
              <a:rPr lang="en-US" smtClean="0"/>
              <a:pPr/>
              <a:t>9/21/2012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3BBC8-1DD0-474B-8451-F7AB69061D0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7E07F-0713-4A40-BB14-BDC6987EAF30}" type="datetimeFigureOut">
              <a:rPr lang="en-US" smtClean="0"/>
              <a:pPr/>
              <a:t>9/21/2012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3BBC8-1DD0-474B-8451-F7AB69061D0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7E07F-0713-4A40-BB14-BDC6987EAF30}" type="datetimeFigureOut">
              <a:rPr lang="en-US" smtClean="0"/>
              <a:pPr/>
              <a:t>9/21/2012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3BBC8-1DD0-474B-8451-F7AB69061D0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7E07F-0713-4A40-BB14-BDC6987EAF30}" type="datetimeFigureOut">
              <a:rPr lang="en-US" smtClean="0"/>
              <a:pPr/>
              <a:t>9/21/2012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3BBC8-1DD0-474B-8451-F7AB69061D0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7E07F-0713-4A40-BB14-BDC6987EAF30}" type="datetimeFigureOut">
              <a:rPr lang="en-US" smtClean="0"/>
              <a:pPr/>
              <a:t>9/21/2012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3BBC8-1DD0-474B-8451-F7AB69061D0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7E07F-0713-4A40-BB14-BDC6987EAF30}" type="datetimeFigureOut">
              <a:rPr lang="en-US" smtClean="0"/>
              <a:pPr/>
              <a:t>9/21/2012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3BBC8-1DD0-474B-8451-F7AB69061D0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7E07F-0713-4A40-BB14-BDC6987EAF30}" type="datetimeFigureOut">
              <a:rPr lang="en-US" smtClean="0"/>
              <a:pPr/>
              <a:t>9/21/2012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3BBC8-1DD0-474B-8451-F7AB69061D0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7E07F-0713-4A40-BB14-BDC6987EAF30}" type="datetimeFigureOut">
              <a:rPr lang="en-US" smtClean="0"/>
              <a:pPr/>
              <a:t>9/21/2012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3BBC8-1DD0-474B-8451-F7AB69061D0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JycRYBNtwY&amp;feature=related" TargetMode="External"/><Relationship Id="rId2" Type="http://schemas.openxmlformats.org/officeDocument/2006/relationships/hyperlink" Target="http://www.stolaf.edu/people/giannini/flashanimat/molgenetics/dna-rna2.swf" TargetMode="External"/><Relationship Id="rId1" Type="http://schemas.openxmlformats.org/officeDocument/2006/relationships/slideLayout" Target="../slideLayouts/slideLayout8.xml"/><Relationship Id="rId5" Type="http://schemas.openxmlformats.org/officeDocument/2006/relationships/hyperlink" Target="http://dna.microbiologyguide.com/526-biological-replication-dna-splitting/" TargetMode="Externa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F:\Biology%2012\Presentations\Cell%20Biology\DNA%20replication_(1).mpe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F:\Biology%2012\Presentations\Cell%20Biology\DNA%20replication%20song.mpeg" TargetMode="External"/><Relationship Id="rId4" Type="http://schemas.openxmlformats.org/officeDocument/2006/relationships/hyperlink" Target="http://www.youtube.com/watch?v=dIZpb93NYlw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biologycorner.com/bio2/genetics/notes_DNA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ublications.nigms.nih.gov/thenewgenetics/chapter1.html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1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6" Type="http://schemas.openxmlformats.org/officeDocument/2006/relationships/hyperlink" Target="http://evolution.berkeley.edu/evosite/history/dna2.shtml" TargetMode="Externa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2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en-CA" dirty="0" smtClean="0"/>
              <a:t>Deoxyribonucleic Acid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068960"/>
            <a:ext cx="3384376" cy="240067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CA" dirty="0" smtClean="0">
                <a:solidFill>
                  <a:schemeClr val="tx1"/>
                </a:solidFill>
              </a:rPr>
              <a:t>Structure</a:t>
            </a:r>
          </a:p>
          <a:p>
            <a:pPr algn="l"/>
            <a:r>
              <a:rPr lang="en-CA" dirty="0" smtClean="0">
                <a:solidFill>
                  <a:schemeClr val="tx1"/>
                </a:solidFill>
              </a:rPr>
              <a:t>Function</a:t>
            </a:r>
          </a:p>
          <a:p>
            <a:pPr algn="l"/>
            <a:r>
              <a:rPr lang="en-CA" dirty="0" smtClean="0">
                <a:solidFill>
                  <a:schemeClr val="tx1"/>
                </a:solidFill>
              </a:rPr>
              <a:t>Replication</a:t>
            </a:r>
          </a:p>
          <a:p>
            <a:pPr algn="l"/>
            <a:r>
              <a:rPr lang="en-CA" dirty="0" smtClean="0">
                <a:solidFill>
                  <a:schemeClr val="tx1"/>
                </a:solidFill>
              </a:rPr>
              <a:t>Recombinant DNA</a:t>
            </a:r>
          </a:p>
          <a:p>
            <a:pPr algn="l"/>
            <a:r>
              <a:rPr lang="en-CA" dirty="0" smtClean="0">
                <a:solidFill>
                  <a:schemeClr val="tx1"/>
                </a:solidFill>
              </a:rPr>
              <a:t>DNA versus RNA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22532" name="Picture 4" descr="http://www.sciencedaily.com/images/2008/05/080526155300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2071678"/>
            <a:ext cx="4857744" cy="364330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DNA Replication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DNA unzips (enzyme called 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DNA </a:t>
            </a:r>
            <a:r>
              <a:rPr lang="en-CA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helicase</a:t>
            </a:r>
            <a:r>
              <a:rPr lang="en-CA" dirty="0" smtClean="0"/>
              <a:t> breaks the hydrogen bonds)</a:t>
            </a:r>
          </a:p>
          <a:p>
            <a:r>
              <a:rPr lang="en-CA" dirty="0" smtClean="0"/>
              <a:t>New nucleotides  bind to their complementary partners on the opened parts of the DNA (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DNA polymerase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New nucleotides bind together to form new strands of DNA (</a:t>
            </a:r>
            <a:r>
              <a:rPr lang="en-C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DNA polymerase</a:t>
            </a:r>
            <a:r>
              <a:rPr lang="en-CA" dirty="0" smtClean="0"/>
              <a:t>)</a:t>
            </a:r>
          </a:p>
          <a:p>
            <a:r>
              <a:rPr lang="en-CA" dirty="0" smtClean="0"/>
              <a:t>When errors occur the results is mutation</a:t>
            </a:r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3050"/>
            <a:ext cx="4978896" cy="1162050"/>
          </a:xfrm>
        </p:spPr>
        <p:txBody>
          <a:bodyPr>
            <a:noAutofit/>
          </a:bodyPr>
          <a:lstStyle/>
          <a:p>
            <a:r>
              <a:rPr lang="en-CA" sz="4400" b="0" dirty="0" smtClean="0"/>
              <a:t>DNA Replication</a:t>
            </a:r>
            <a:endParaRPr lang="en-CA" sz="4400" b="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28596" y="4786322"/>
            <a:ext cx="8153400" cy="1143008"/>
          </a:xfrm>
        </p:spPr>
        <p:txBody>
          <a:bodyPr>
            <a:normAutofit/>
          </a:bodyPr>
          <a:lstStyle/>
          <a:p>
            <a:r>
              <a:rPr lang="en-CA" sz="1800" dirty="0" smtClean="0">
                <a:hlinkClick r:id="rId2"/>
              </a:rPr>
              <a:t>http://www.stolaf.edu/people/giannini/flashanimat/molgenetics/dna-rna2.swf</a:t>
            </a:r>
            <a:r>
              <a:rPr lang="en-CA" sz="1800" dirty="0" smtClean="0"/>
              <a:t> </a:t>
            </a:r>
          </a:p>
          <a:p>
            <a:r>
              <a:rPr lang="en-CA" sz="1800" dirty="0" smtClean="0">
                <a:hlinkClick r:id="rId3"/>
              </a:rPr>
              <a:t>http://www.youtube.com/watch?v=VJycRYBNtwY&amp;feature=related</a:t>
            </a:r>
            <a:endParaRPr lang="en-CA" sz="1800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Simplified Image:</a:t>
            </a:r>
            <a:endParaRPr lang="en-CA" sz="2400" dirty="0"/>
          </a:p>
        </p:txBody>
      </p:sp>
      <p:pic>
        <p:nvPicPr>
          <p:cNvPr id="27650" name="Picture 2" descr="http://dna.microbiologyguide.com/s/10002/pics/dnareplicatio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476672"/>
            <a:ext cx="1905000" cy="383857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85786" y="4429132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Animations</a:t>
            </a:r>
            <a:r>
              <a:rPr lang="en-CA" sz="1400" dirty="0" smtClean="0"/>
              <a:t>:</a:t>
            </a:r>
            <a:endParaRPr lang="en-CA" sz="1400" dirty="0"/>
          </a:p>
        </p:txBody>
      </p:sp>
      <p:sp>
        <p:nvSpPr>
          <p:cNvPr id="13" name="Rectangle 12"/>
          <p:cNvSpPr/>
          <p:nvPr/>
        </p:nvSpPr>
        <p:spPr>
          <a:xfrm>
            <a:off x="4932040" y="4365104"/>
            <a:ext cx="30003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 smtClean="0">
                <a:hlinkClick r:id="rId5"/>
              </a:rPr>
              <a:t>http://dna.microbiologyguide.com/526-biological-replication-dna-splitting/</a:t>
            </a:r>
            <a:r>
              <a:rPr lang="en-CA" sz="1000" dirty="0" smtClean="0"/>
              <a:t> </a:t>
            </a:r>
            <a:endParaRPr lang="en-CA" sz="1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10" grpId="0" build="p"/>
      <p:bldP spid="12" grpId="0" build="allAtOnce"/>
      <p:bldP spid="1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DNA replication_(1).mpe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714480" y="964389"/>
            <a:ext cx="6143668" cy="46077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27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DNA replication song.mpe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428728" y="857232"/>
            <a:ext cx="6715172" cy="503637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35696" y="6021288"/>
            <a:ext cx="63082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www.youtube.com/watch?v=dIZpb93NYlw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780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DNA versus RNA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err="1" smtClean="0"/>
              <a:t>Deoxyribose</a:t>
            </a:r>
            <a:endParaRPr lang="en-CA" dirty="0" smtClean="0"/>
          </a:p>
          <a:p>
            <a:r>
              <a:rPr lang="en-CA" dirty="0" smtClean="0"/>
              <a:t>Bases: A, T, G, C</a:t>
            </a:r>
          </a:p>
          <a:p>
            <a:r>
              <a:rPr lang="en-CA" dirty="0" smtClean="0"/>
              <a:t>Double Helix</a:t>
            </a:r>
          </a:p>
          <a:p>
            <a:r>
              <a:rPr lang="en-CA" dirty="0" smtClean="0"/>
              <a:t>Only in the nucleus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Ribose</a:t>
            </a:r>
          </a:p>
          <a:p>
            <a:r>
              <a:rPr lang="en-CA" dirty="0" smtClean="0"/>
              <a:t>Bases: A, U, G, C</a:t>
            </a:r>
          </a:p>
          <a:p>
            <a:r>
              <a:rPr lang="en-CA" dirty="0" smtClean="0"/>
              <a:t>Single Stranded</a:t>
            </a:r>
          </a:p>
          <a:p>
            <a:r>
              <a:rPr lang="en-CA" dirty="0" smtClean="0"/>
              <a:t>Present in the nucleus &amp; cytoplasm</a:t>
            </a:r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DNA versus RNA</a:t>
            </a:r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DNA</a:t>
            </a:r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CA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RNA</a:t>
            </a:r>
            <a:endParaRPr lang="en-CA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en-CA" dirty="0"/>
          </a:p>
        </p:txBody>
      </p:sp>
      <p:pic>
        <p:nvPicPr>
          <p:cNvPr id="33794" name="Picture 2" descr="http://www.biologycorner.com/resources/DNA-colore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132856"/>
            <a:ext cx="2714644" cy="3755029"/>
          </a:xfrm>
          <a:prstGeom prst="rect">
            <a:avLst/>
          </a:prstGeom>
          <a:noFill/>
        </p:spPr>
      </p:pic>
      <p:pic>
        <p:nvPicPr>
          <p:cNvPr id="33796" name="Picture 4" descr="http://www.biologycorner.com/resources/mRNA-colore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276872"/>
            <a:ext cx="2095500" cy="3343275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55776" y="602128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000" dirty="0" smtClean="0">
                <a:hlinkClick r:id="rId4"/>
              </a:rPr>
              <a:t>http://www.biologycorner.com/bio2/genetics/notes_DNA.html</a:t>
            </a:r>
            <a:r>
              <a:rPr lang="en-CA" sz="1000" dirty="0" smtClean="0"/>
              <a:t> </a:t>
            </a:r>
            <a:endParaRPr lang="en-CA" sz="1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 animBg="1"/>
      <p:bldP spid="9" grpId="0" build="p" animBg="1"/>
      <p:bldP spid="10" grpId="0" build="p" animBg="1"/>
      <p:bldP spid="11" grpId="0" build="p" animBg="1"/>
      <p:bldP spid="1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DNA</a:t>
            </a:r>
            <a:endParaRPr lang="en-CA" dirty="0"/>
          </a:p>
        </p:txBody>
      </p:sp>
      <p:graphicFrame>
        <p:nvGraphicFramePr>
          <p:cNvPr id="11" name="Diagram 10"/>
          <p:cNvGraphicFramePr/>
          <p:nvPr/>
        </p:nvGraphicFramePr>
        <p:xfrm>
          <a:off x="1928794" y="15716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6B76F54-C7F5-402D-8A4D-8A0B777EB0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graphicEl>
                                              <a:dgm id="{36B76F54-C7F5-402D-8A4D-8A0B777EB0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7AD8C9B-535E-47CD-B96D-B06E3283F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graphicEl>
                                              <a:dgm id="{97AD8C9B-535E-47CD-B96D-B06E3283F3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F5715CD-74A9-40A2-BA6B-36C3A6E35A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graphicEl>
                                              <a:dgm id="{AF5715CD-74A9-40A2-BA6B-36C3A6E35A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9DD7B0C-3014-49FF-A7BC-27FD6FF707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graphicEl>
                                              <a:dgm id="{09DD7B0C-3014-49FF-A7BC-27FD6FF707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b="0" dirty="0" smtClean="0"/>
              <a:t>DNA</a:t>
            </a:r>
            <a:endParaRPr lang="en-CA" sz="44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63888" y="1004887"/>
            <a:ext cx="5111750" cy="5853113"/>
          </a:xfrm>
        </p:spPr>
        <p:txBody>
          <a:bodyPr/>
          <a:lstStyle/>
          <a:p>
            <a:r>
              <a:rPr lang="en-CA" dirty="0" smtClean="0"/>
              <a:t>Biological Molecule: Nucleic Acid</a:t>
            </a:r>
          </a:p>
          <a:p>
            <a:r>
              <a:rPr lang="en-CA" dirty="0" smtClean="0"/>
              <a:t>Makes up Chromosomes</a:t>
            </a:r>
          </a:p>
          <a:p>
            <a:r>
              <a:rPr lang="en-CA" dirty="0" smtClean="0"/>
              <a:t>Discovered in 1953 by </a:t>
            </a:r>
          </a:p>
          <a:p>
            <a:pPr>
              <a:buNone/>
            </a:pPr>
            <a:r>
              <a:rPr lang="en-CA" dirty="0" smtClean="0"/>
              <a:t>   Watson and Crick</a:t>
            </a:r>
            <a:endParaRPr lang="en-CA" dirty="0"/>
          </a:p>
        </p:txBody>
      </p:sp>
      <p:pic>
        <p:nvPicPr>
          <p:cNvPr id="4098" name="Picture 2" descr="http://www.mulleescience.com/gfx_gene1.gif/gfx_gene1-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068960"/>
            <a:ext cx="2381250" cy="30670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714612" y="5857892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000" dirty="0" smtClean="0">
                <a:hlinkClick r:id="rId2"/>
              </a:rPr>
              <a:t>http://publications.nigms.nih.gov/thenewgenetics/chapter1.html</a:t>
            </a:r>
            <a:r>
              <a:rPr lang="en-CA" sz="1000" dirty="0" smtClean="0"/>
              <a:t> </a:t>
            </a:r>
            <a:endParaRPr lang="en-CA" sz="1000" dirty="0"/>
          </a:p>
        </p:txBody>
      </p:sp>
      <p:pic>
        <p:nvPicPr>
          <p:cNvPr id="3074" name="Picture 2" descr="The long, stringy DNA that makes up genes is spooled within chromosomes inside the nucleus of a cell. (Note that a gene would actually be a much longer stretch of DNA than what is shown here.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1071546"/>
            <a:ext cx="3333750" cy="424815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43042" y="4786322"/>
            <a:ext cx="2743200" cy="623878"/>
          </a:xfrm>
        </p:spPr>
        <p:txBody>
          <a:bodyPr/>
          <a:lstStyle/>
          <a:p>
            <a:r>
              <a:rPr lang="en-CA" dirty="0" smtClean="0"/>
              <a:t>Nucleotide</a:t>
            </a:r>
            <a:endParaRPr lang="en-CA" dirty="0"/>
          </a:p>
        </p:txBody>
      </p:sp>
      <p:graphicFrame>
        <p:nvGraphicFramePr>
          <p:cNvPr id="2050" name="Object 2"/>
          <p:cNvGraphicFramePr>
            <a:graphicFrameLocks noGrp="1" noChangeAspect="1"/>
          </p:cNvGraphicFramePr>
          <p:nvPr>
            <p:ph type="pic" idx="1"/>
          </p:nvPr>
        </p:nvGraphicFramePr>
        <p:xfrm>
          <a:off x="857250" y="1428750"/>
          <a:ext cx="4257675" cy="300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4" imgW="3413379" imgH="2405724" progId="Word.Document.12">
                  <p:embed/>
                </p:oleObj>
              </mc:Choice>
              <mc:Fallback>
                <p:oleObj name="Document" r:id="rId4" imgW="3413379" imgH="2405724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1428750"/>
                        <a:ext cx="4257675" cy="300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3"/>
          <p:cNvSpPr>
            <a:spLocks noGrp="1"/>
          </p:cNvSpPr>
          <p:nvPr>
            <p:ph type="body" sz="half" idx="2"/>
          </p:nvPr>
        </p:nvSpPr>
        <p:spPr>
          <a:xfrm>
            <a:off x="5643570" y="1214422"/>
            <a:ext cx="3143272" cy="4302810"/>
          </a:xfrm>
        </p:spPr>
        <p:txBody>
          <a:bodyPr>
            <a:normAutofit lnSpcReduction="10000"/>
          </a:bodyPr>
          <a:lstStyle/>
          <a:p>
            <a:r>
              <a:rPr lang="en-CA" sz="2400" dirty="0" smtClean="0"/>
              <a:t>Made up of DNA </a:t>
            </a:r>
          </a:p>
          <a:p>
            <a:endParaRPr lang="en-CA" sz="2400" dirty="0" smtClean="0"/>
          </a:p>
          <a:p>
            <a:r>
              <a:rPr lang="en-CA" sz="2400" dirty="0" smtClean="0"/>
              <a:t>Nucleotides:</a:t>
            </a:r>
          </a:p>
          <a:p>
            <a:pPr lvl="1"/>
            <a:r>
              <a:rPr lang="en-CA" sz="2400" dirty="0" err="1" smtClean="0"/>
              <a:t>Deoxyribose</a:t>
            </a:r>
            <a:r>
              <a:rPr lang="en-CA" sz="2400" dirty="0" smtClean="0"/>
              <a:t>  </a:t>
            </a:r>
          </a:p>
          <a:p>
            <a:pPr lvl="1"/>
            <a:r>
              <a:rPr lang="en-CA" sz="2400" dirty="0" smtClean="0"/>
              <a:t>(5 Carbon Sugar)</a:t>
            </a:r>
          </a:p>
          <a:p>
            <a:pPr lvl="1"/>
            <a:endParaRPr lang="en-CA" sz="2400" dirty="0" smtClean="0"/>
          </a:p>
          <a:p>
            <a:pPr lvl="1"/>
            <a:r>
              <a:rPr lang="en-CA" sz="2400" dirty="0" smtClean="0"/>
              <a:t>Phosphate</a:t>
            </a:r>
          </a:p>
          <a:p>
            <a:pPr lvl="1"/>
            <a:endParaRPr lang="en-CA" sz="2400" dirty="0" smtClean="0"/>
          </a:p>
          <a:p>
            <a:pPr lvl="1"/>
            <a:r>
              <a:rPr lang="en-CA" sz="2400" dirty="0" smtClean="0"/>
              <a:t>Base (G, C, A, T)</a:t>
            </a:r>
          </a:p>
          <a:p>
            <a:endParaRPr lang="en-CA" sz="2400" dirty="0" smtClean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899592" y="332656"/>
            <a:ext cx="3810000" cy="8048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STRUCTURE</a:t>
            </a:r>
            <a:endParaRPr kumimoji="0" lang="en-CA" sz="4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Grp="1" noChangeAspect="1"/>
          </p:cNvGraphicFramePr>
          <p:nvPr>
            <p:ph type="pic" idx="1"/>
          </p:nvPr>
        </p:nvGraphicFramePr>
        <p:xfrm>
          <a:off x="3923928" y="1268760"/>
          <a:ext cx="4476310" cy="4032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Document" r:id="rId4" imgW="3394308" imgH="3058258" progId="Word.Document.12">
                  <p:embed/>
                </p:oleObj>
              </mc:Choice>
              <mc:Fallback>
                <p:oleObj name="Document" r:id="rId4" imgW="3394308" imgH="3058258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1268760"/>
                        <a:ext cx="4476310" cy="40324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3"/>
          <p:cNvSpPr>
            <a:spLocks noGrp="1"/>
          </p:cNvSpPr>
          <p:nvPr>
            <p:ph type="body" sz="half" idx="2"/>
          </p:nvPr>
        </p:nvSpPr>
        <p:spPr>
          <a:xfrm>
            <a:off x="827584" y="1412776"/>
            <a:ext cx="3143272" cy="3643338"/>
          </a:xfrm>
        </p:spPr>
        <p:txBody>
          <a:bodyPr>
            <a:normAutofit/>
          </a:bodyPr>
          <a:lstStyle/>
          <a:p>
            <a:endParaRPr lang="en-CA" sz="2400" dirty="0" smtClean="0"/>
          </a:p>
          <a:p>
            <a:r>
              <a:rPr lang="en-CA" sz="2400" dirty="0" smtClean="0"/>
              <a:t>Sugar and Phosphate </a:t>
            </a:r>
          </a:p>
          <a:p>
            <a:r>
              <a:rPr lang="en-CA" sz="2400" dirty="0" smtClean="0"/>
              <a:t>Backbone</a:t>
            </a:r>
          </a:p>
          <a:p>
            <a:endParaRPr lang="en-CA" sz="2400" dirty="0" smtClean="0"/>
          </a:p>
          <a:p>
            <a:r>
              <a:rPr lang="en-CA" sz="2400" dirty="0" smtClean="0"/>
              <a:t>Double Stranded </a:t>
            </a:r>
          </a:p>
          <a:p>
            <a:endParaRPr lang="en-CA" sz="2400" dirty="0" smtClean="0"/>
          </a:p>
          <a:p>
            <a:r>
              <a:rPr lang="en-CA" sz="2400" dirty="0" smtClean="0"/>
              <a:t>Helix</a:t>
            </a:r>
            <a:endParaRPr lang="en-CA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899592" y="476672"/>
            <a:ext cx="3810000" cy="8048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STRUCTURE</a:t>
            </a:r>
            <a:endParaRPr kumimoji="0" lang="en-CA" sz="4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39952" y="522920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000" dirty="0" smtClean="0">
                <a:hlinkClick r:id="rId6"/>
              </a:rPr>
              <a:t>http://evolution.berkeley.edu/evosite/history/dna2.shtml</a:t>
            </a:r>
            <a:r>
              <a:rPr lang="en-CA" sz="1000" dirty="0" smtClean="0"/>
              <a:t> </a:t>
            </a:r>
            <a:endParaRPr lang="en-CA" sz="1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DNA Bases</a:t>
            </a:r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err="1" smtClean="0"/>
              <a:t>Purines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Larger</a:t>
            </a:r>
          </a:p>
          <a:p>
            <a:r>
              <a:rPr lang="en-CA" dirty="0" smtClean="0"/>
              <a:t>Double Ringed</a:t>
            </a:r>
          </a:p>
          <a:p>
            <a:r>
              <a:rPr lang="en-CA" dirty="0" smtClean="0"/>
              <a:t>Adenine and Guanine</a:t>
            </a:r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err="1" smtClean="0"/>
              <a:t>Pyrimidines</a:t>
            </a:r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 smtClean="0"/>
              <a:t>Smaller</a:t>
            </a:r>
          </a:p>
          <a:p>
            <a:r>
              <a:rPr lang="en-CA" dirty="0" smtClean="0"/>
              <a:t>Single Ring</a:t>
            </a:r>
          </a:p>
          <a:p>
            <a:r>
              <a:rPr lang="en-CA" dirty="0" smtClean="0"/>
              <a:t>Cytosine and Thymine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1331640" y="530120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Bases bind complementary: C-G and A-T</a:t>
            </a:r>
            <a:endParaRPr lang="en-CA" sz="2400" dirty="0"/>
          </a:p>
        </p:txBody>
      </p:sp>
      <p:pic>
        <p:nvPicPr>
          <p:cNvPr id="8194" name="Picture 2" descr="http://home.comcast.net/~llpellegrini/pyrimidin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789040"/>
            <a:ext cx="2381250" cy="1333500"/>
          </a:xfrm>
          <a:prstGeom prst="rect">
            <a:avLst/>
          </a:prstGeom>
          <a:noFill/>
        </p:spPr>
      </p:pic>
      <p:pic>
        <p:nvPicPr>
          <p:cNvPr id="8196" name="Picture 4" descr="http://home.comcast.net/~llpellegrini/purine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861048"/>
            <a:ext cx="2381250" cy="13335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uiExpand="1" build="p" animBg="1"/>
      <p:bldP spid="8" grpId="0" uiExpand="1" build="p" animBg="1"/>
      <p:bldP spid="9" grpId="0" uiExpand="1" build="p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26968" cy="1162050"/>
          </a:xfrm>
        </p:spPr>
        <p:txBody>
          <a:bodyPr>
            <a:normAutofit/>
          </a:bodyPr>
          <a:lstStyle/>
          <a:p>
            <a:r>
              <a:rPr lang="en-CA" sz="4400" b="0" dirty="0" smtClean="0"/>
              <a:t>Functions of DNA</a:t>
            </a:r>
            <a:endParaRPr lang="en-CA" sz="4400" b="0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539552" y="1484784"/>
            <a:ext cx="5111750" cy="5853113"/>
          </a:xfrm>
        </p:spPr>
        <p:txBody>
          <a:bodyPr/>
          <a:lstStyle/>
          <a:p>
            <a:r>
              <a:rPr lang="en-CA" dirty="0" smtClean="0"/>
              <a:t>Replicate</a:t>
            </a:r>
          </a:p>
          <a:p>
            <a:r>
              <a:rPr lang="en-CA" dirty="0" smtClean="0"/>
              <a:t>Control Protein</a:t>
            </a:r>
          </a:p>
          <a:p>
            <a:pPr>
              <a:buNone/>
            </a:pPr>
            <a:r>
              <a:rPr lang="en-CA" dirty="0" smtClean="0"/>
              <a:t>  Synthesis</a:t>
            </a:r>
          </a:p>
          <a:p>
            <a:r>
              <a:rPr lang="en-CA" dirty="0" smtClean="0"/>
              <a:t>Mutate</a:t>
            </a:r>
            <a:endParaRPr lang="en-CA" dirty="0"/>
          </a:p>
        </p:txBody>
      </p:sp>
      <p:pic>
        <p:nvPicPr>
          <p:cNvPr id="7170" name="Picture 2" descr="http://library.thinkquest.org/04apr/00774/en/images/clip_image001_0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276872"/>
            <a:ext cx="4991100" cy="414337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563072" cy="1162050"/>
          </a:xfrm>
        </p:spPr>
        <p:txBody>
          <a:bodyPr>
            <a:normAutofit/>
          </a:bodyPr>
          <a:lstStyle/>
          <a:p>
            <a:r>
              <a:rPr lang="en-CA" sz="4400" b="0" dirty="0" smtClean="0"/>
              <a:t>DNA Replication</a:t>
            </a:r>
            <a:endParaRPr lang="en-CA" sz="4400" b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9552" y="1916832"/>
            <a:ext cx="8136904" cy="3504233"/>
          </a:xfrm>
        </p:spPr>
        <p:txBody>
          <a:bodyPr/>
          <a:lstStyle/>
          <a:p>
            <a:r>
              <a:rPr lang="en-CA" dirty="0" smtClean="0"/>
              <a:t>Must occur for the a cell to divide</a:t>
            </a:r>
          </a:p>
          <a:p>
            <a:r>
              <a:rPr lang="en-CA" dirty="0" smtClean="0"/>
              <a:t>Daughter cells have the exact DNA as parent cell</a:t>
            </a:r>
          </a:p>
          <a:p>
            <a:r>
              <a:rPr lang="en-CA" dirty="0" smtClean="0"/>
              <a:t>Part of </a:t>
            </a:r>
            <a:r>
              <a:rPr lang="en-CA" b="1" i="1" dirty="0" err="1" smtClean="0"/>
              <a:t>Interphase</a:t>
            </a:r>
            <a:r>
              <a:rPr lang="en-CA" dirty="0" smtClean="0"/>
              <a:t> of the cell cycle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To Copy Oneself</a:t>
            </a:r>
            <a:endParaRPr lang="en-CA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eapbiofield.wikispaces.com/file/view/cell_cyc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071546"/>
            <a:ext cx="5500726" cy="5471774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Cell Cycle</a:t>
            </a:r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ology 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Biology 12</Template>
  <TotalTime>1773</TotalTime>
  <Words>256</Words>
  <Application>Microsoft Office PowerPoint</Application>
  <PresentationFormat>On-screen Show (4:3)</PresentationFormat>
  <Paragraphs>82</Paragraphs>
  <Slides>16</Slides>
  <Notes>0</Notes>
  <HiddenSlides>0</HiddenSlides>
  <MMClips>2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Biology 12</vt:lpstr>
      <vt:lpstr>Document</vt:lpstr>
      <vt:lpstr>Deoxyribonucleic Acid</vt:lpstr>
      <vt:lpstr>DNA</vt:lpstr>
      <vt:lpstr>PowerPoint Presentation</vt:lpstr>
      <vt:lpstr>Nucleotide</vt:lpstr>
      <vt:lpstr>PowerPoint Presentation</vt:lpstr>
      <vt:lpstr>DNA Bases</vt:lpstr>
      <vt:lpstr>Functions of DNA</vt:lpstr>
      <vt:lpstr>DNA Replication</vt:lpstr>
      <vt:lpstr>Cell Cycle</vt:lpstr>
      <vt:lpstr>DNA Replication</vt:lpstr>
      <vt:lpstr>DNA Replication</vt:lpstr>
      <vt:lpstr>PowerPoint Presentation</vt:lpstr>
      <vt:lpstr>PowerPoint Presentation</vt:lpstr>
      <vt:lpstr>DNA versus RNA</vt:lpstr>
      <vt:lpstr>DNA versus RNA</vt:lpstr>
      <vt:lpstr>DNA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Deoxyribonucleic Acid</dc:title>
  <dc:creator>Freya</dc:creator>
  <cp:lastModifiedBy>Freya Vos</cp:lastModifiedBy>
  <cp:revision>58</cp:revision>
  <dcterms:created xsi:type="dcterms:W3CDTF">2009-07-17T21:33:04Z</dcterms:created>
  <dcterms:modified xsi:type="dcterms:W3CDTF">2012-09-21T21:59:13Z</dcterms:modified>
</cp:coreProperties>
</file>