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77" r:id="rId2"/>
    <p:sldId id="276" r:id="rId3"/>
    <p:sldId id="257" r:id="rId4"/>
    <p:sldId id="283" r:id="rId5"/>
    <p:sldId id="272" r:id="rId6"/>
    <p:sldId id="259" r:id="rId7"/>
    <p:sldId id="260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85" r:id="rId18"/>
    <p:sldId id="274" r:id="rId19"/>
    <p:sldId id="270" r:id="rId20"/>
    <p:sldId id="271" r:id="rId21"/>
    <p:sldId id="269" r:id="rId22"/>
    <p:sldId id="275" r:id="rId23"/>
    <p:sldId id="287" r:id="rId24"/>
  </p:sldIdLst>
  <p:sldSz cx="9144000" cy="6858000" type="screen4x3"/>
  <p:notesSz cx="7132638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7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4F41D-A599-453B-9499-E6511254EF1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11B609E-C1D7-46BA-9959-3CD8210A1965}">
      <dgm:prSet phldrT="[Text]"/>
      <dgm:spPr/>
      <dgm:t>
        <a:bodyPr/>
        <a:lstStyle/>
        <a:p>
          <a:r>
            <a:rPr lang="en-CA" dirty="0" smtClean="0"/>
            <a:t>Upper Digestive Tract</a:t>
          </a:r>
          <a:endParaRPr lang="en-CA" dirty="0"/>
        </a:p>
      </dgm:t>
    </dgm:pt>
    <dgm:pt modelId="{32CCF4D7-0C41-49CE-87F7-F9065D2ECEB8}" type="parTrans" cxnId="{B195E8E0-56C2-4EC5-B483-F9EB01337726}">
      <dgm:prSet/>
      <dgm:spPr/>
      <dgm:t>
        <a:bodyPr/>
        <a:lstStyle/>
        <a:p>
          <a:endParaRPr lang="en-CA"/>
        </a:p>
      </dgm:t>
    </dgm:pt>
    <dgm:pt modelId="{B53B74B1-BCF8-42A4-8846-CBDC00BC2E85}" type="sibTrans" cxnId="{B195E8E0-56C2-4EC5-B483-F9EB01337726}">
      <dgm:prSet/>
      <dgm:spPr/>
      <dgm:t>
        <a:bodyPr/>
        <a:lstStyle/>
        <a:p>
          <a:endParaRPr lang="en-CA"/>
        </a:p>
      </dgm:t>
    </dgm:pt>
    <dgm:pt modelId="{3C2BE18D-9EC7-4C2F-B0AF-350006511E94}">
      <dgm:prSet phldrT="[Text]"/>
      <dgm:spPr/>
      <dgm:t>
        <a:bodyPr/>
        <a:lstStyle/>
        <a:p>
          <a:r>
            <a:rPr lang="en-CA" dirty="0" smtClean="0"/>
            <a:t>Stomach</a:t>
          </a:r>
          <a:endParaRPr lang="en-CA" dirty="0"/>
        </a:p>
      </dgm:t>
    </dgm:pt>
    <dgm:pt modelId="{D911C4AF-F95B-4C09-95D0-CDFA2E4161E7}" type="parTrans" cxnId="{59162980-498E-46B3-A935-FAC9F77673BE}">
      <dgm:prSet/>
      <dgm:spPr/>
      <dgm:t>
        <a:bodyPr/>
        <a:lstStyle/>
        <a:p>
          <a:endParaRPr lang="en-CA"/>
        </a:p>
      </dgm:t>
    </dgm:pt>
    <dgm:pt modelId="{CBC2BD3E-0371-490A-B4F6-C2CB75111F3A}" type="sibTrans" cxnId="{59162980-498E-46B3-A935-FAC9F77673BE}">
      <dgm:prSet/>
      <dgm:spPr/>
      <dgm:t>
        <a:bodyPr/>
        <a:lstStyle/>
        <a:p>
          <a:endParaRPr lang="en-CA"/>
        </a:p>
      </dgm:t>
    </dgm:pt>
    <dgm:pt modelId="{D407DC94-BFDC-470B-B08B-ED9193137520}">
      <dgm:prSet phldrT="[Text]"/>
      <dgm:spPr/>
      <dgm:t>
        <a:bodyPr/>
        <a:lstStyle/>
        <a:p>
          <a:r>
            <a:rPr lang="en-CA" dirty="0" smtClean="0"/>
            <a:t>Large Intestine</a:t>
          </a:r>
          <a:endParaRPr lang="en-CA" dirty="0"/>
        </a:p>
      </dgm:t>
    </dgm:pt>
    <dgm:pt modelId="{D04F5937-99A9-489E-972A-CC2E4AC36ED5}" type="parTrans" cxnId="{4274002C-598D-40D5-82A4-09515C9F2775}">
      <dgm:prSet/>
      <dgm:spPr/>
      <dgm:t>
        <a:bodyPr/>
        <a:lstStyle/>
        <a:p>
          <a:endParaRPr lang="en-CA"/>
        </a:p>
      </dgm:t>
    </dgm:pt>
    <dgm:pt modelId="{53D1333A-3971-4EA2-8D39-077F93F5DF25}" type="sibTrans" cxnId="{4274002C-598D-40D5-82A4-09515C9F2775}">
      <dgm:prSet/>
      <dgm:spPr/>
      <dgm:t>
        <a:bodyPr/>
        <a:lstStyle/>
        <a:p>
          <a:endParaRPr lang="en-CA"/>
        </a:p>
      </dgm:t>
    </dgm:pt>
    <dgm:pt modelId="{9197F026-35CD-4FCA-95EC-A6C1C500CE1B}">
      <dgm:prSet phldrT="[Text]"/>
      <dgm:spPr/>
      <dgm:t>
        <a:bodyPr/>
        <a:lstStyle/>
        <a:p>
          <a:r>
            <a:rPr lang="en-CA" dirty="0" smtClean="0"/>
            <a:t>Small Intestine</a:t>
          </a:r>
          <a:endParaRPr lang="en-CA" dirty="0"/>
        </a:p>
      </dgm:t>
    </dgm:pt>
    <dgm:pt modelId="{379B63C8-109C-4695-A64B-0206F201AAE2}" type="parTrans" cxnId="{2491DB56-663C-4DDA-9F44-D30D30479D48}">
      <dgm:prSet/>
      <dgm:spPr/>
      <dgm:t>
        <a:bodyPr/>
        <a:lstStyle/>
        <a:p>
          <a:endParaRPr lang="en-CA"/>
        </a:p>
      </dgm:t>
    </dgm:pt>
    <dgm:pt modelId="{1B67C3A2-93CA-4C58-A589-5E32F7B81B8B}" type="sibTrans" cxnId="{2491DB56-663C-4DDA-9F44-D30D30479D48}">
      <dgm:prSet/>
      <dgm:spPr/>
      <dgm:t>
        <a:bodyPr/>
        <a:lstStyle/>
        <a:p>
          <a:endParaRPr lang="en-CA"/>
        </a:p>
      </dgm:t>
    </dgm:pt>
    <dgm:pt modelId="{D1F25710-3473-4E49-9C4D-660285091D09}">
      <dgm:prSet phldrT="[Text]"/>
      <dgm:spPr/>
      <dgm:t>
        <a:bodyPr/>
        <a:lstStyle/>
        <a:p>
          <a:r>
            <a:rPr lang="en-CA" dirty="0" smtClean="0"/>
            <a:t>Anus</a:t>
          </a:r>
          <a:endParaRPr lang="en-CA" dirty="0"/>
        </a:p>
      </dgm:t>
    </dgm:pt>
    <dgm:pt modelId="{6911DE57-E870-43F4-B205-FBF0C9551B8D}" type="parTrans" cxnId="{B360676B-8FFA-4B3A-8E73-E8FFF71D37C7}">
      <dgm:prSet/>
      <dgm:spPr/>
      <dgm:t>
        <a:bodyPr/>
        <a:lstStyle/>
        <a:p>
          <a:endParaRPr lang="en-CA"/>
        </a:p>
      </dgm:t>
    </dgm:pt>
    <dgm:pt modelId="{5836FD25-71DF-4C91-87A3-295C6887C692}" type="sibTrans" cxnId="{B360676B-8FFA-4B3A-8E73-E8FFF71D37C7}">
      <dgm:prSet/>
      <dgm:spPr/>
      <dgm:t>
        <a:bodyPr/>
        <a:lstStyle/>
        <a:p>
          <a:endParaRPr lang="en-CA"/>
        </a:p>
      </dgm:t>
    </dgm:pt>
    <dgm:pt modelId="{800C8521-BC58-4DE2-969E-12B4AA90FD77}" type="pres">
      <dgm:prSet presAssocID="{00A4F41D-A599-453B-9499-E6511254EF1E}" presName="CompostProcess" presStyleCnt="0">
        <dgm:presLayoutVars>
          <dgm:dir/>
          <dgm:resizeHandles val="exact"/>
        </dgm:presLayoutVars>
      </dgm:prSet>
      <dgm:spPr/>
    </dgm:pt>
    <dgm:pt modelId="{B2ED6033-ABA9-48A0-BF5B-752E4AF0FF42}" type="pres">
      <dgm:prSet presAssocID="{00A4F41D-A599-453B-9499-E6511254EF1E}" presName="arrow" presStyleLbl="bgShp" presStyleIdx="0" presStyleCnt="1"/>
      <dgm:spPr/>
    </dgm:pt>
    <dgm:pt modelId="{9BC3B7D2-DFA7-44DA-8044-F1842B9C5353}" type="pres">
      <dgm:prSet presAssocID="{00A4F41D-A599-453B-9499-E6511254EF1E}" presName="linearProcess" presStyleCnt="0"/>
      <dgm:spPr/>
    </dgm:pt>
    <dgm:pt modelId="{455EC352-975D-4DD5-8D4D-68CCA1AFD90F}" type="pres">
      <dgm:prSet presAssocID="{511B609E-C1D7-46BA-9959-3CD8210A1965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F5F513F-07E9-4CC9-9255-659B1F6FD892}" type="pres">
      <dgm:prSet presAssocID="{B53B74B1-BCF8-42A4-8846-CBDC00BC2E85}" presName="sibTrans" presStyleCnt="0"/>
      <dgm:spPr/>
    </dgm:pt>
    <dgm:pt modelId="{9DCEE9F6-A90F-42B7-9F77-A928CCD44BF3}" type="pres">
      <dgm:prSet presAssocID="{3C2BE18D-9EC7-4C2F-B0AF-350006511E94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4E0801-5885-4EC6-816D-4ECFB1E46648}" type="pres">
      <dgm:prSet presAssocID="{CBC2BD3E-0371-490A-B4F6-C2CB75111F3A}" presName="sibTrans" presStyleCnt="0"/>
      <dgm:spPr/>
    </dgm:pt>
    <dgm:pt modelId="{4C9BBAD4-B748-4DD9-8BA9-38D0583842FD}" type="pres">
      <dgm:prSet presAssocID="{9197F026-35CD-4FCA-95EC-A6C1C500CE1B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C8242B3-7EA2-4AD1-8143-757417012DAE}" type="pres">
      <dgm:prSet presAssocID="{1B67C3A2-93CA-4C58-A589-5E32F7B81B8B}" presName="sibTrans" presStyleCnt="0"/>
      <dgm:spPr/>
    </dgm:pt>
    <dgm:pt modelId="{3752EE85-7BB7-40BF-9C5D-29CC24E28BCC}" type="pres">
      <dgm:prSet presAssocID="{D407DC94-BFDC-470B-B08B-ED9193137520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47B5198-76C8-4D04-A647-333AC37C7AC3}" type="pres">
      <dgm:prSet presAssocID="{53D1333A-3971-4EA2-8D39-077F93F5DF25}" presName="sibTrans" presStyleCnt="0"/>
      <dgm:spPr/>
    </dgm:pt>
    <dgm:pt modelId="{E37EB80C-3B60-4F8F-B535-B03FEA3EC845}" type="pres">
      <dgm:prSet presAssocID="{D1F25710-3473-4E49-9C4D-660285091D09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C0B4B2BC-B6ED-4F31-84EE-CB145A7AD82A}" type="presOf" srcId="{D1F25710-3473-4E49-9C4D-660285091D09}" destId="{E37EB80C-3B60-4F8F-B535-B03FEA3EC845}" srcOrd="0" destOrd="0" presId="urn:microsoft.com/office/officeart/2005/8/layout/hProcess9"/>
    <dgm:cxn modelId="{B360676B-8FFA-4B3A-8E73-E8FFF71D37C7}" srcId="{00A4F41D-A599-453B-9499-E6511254EF1E}" destId="{D1F25710-3473-4E49-9C4D-660285091D09}" srcOrd="4" destOrd="0" parTransId="{6911DE57-E870-43F4-B205-FBF0C9551B8D}" sibTransId="{5836FD25-71DF-4C91-87A3-295C6887C692}"/>
    <dgm:cxn modelId="{B195E8E0-56C2-4EC5-B483-F9EB01337726}" srcId="{00A4F41D-A599-453B-9499-E6511254EF1E}" destId="{511B609E-C1D7-46BA-9959-3CD8210A1965}" srcOrd="0" destOrd="0" parTransId="{32CCF4D7-0C41-49CE-87F7-F9065D2ECEB8}" sibTransId="{B53B74B1-BCF8-42A4-8846-CBDC00BC2E85}"/>
    <dgm:cxn modelId="{7BF9AEE0-4CB8-4463-95DB-397F040EA82B}" type="presOf" srcId="{511B609E-C1D7-46BA-9959-3CD8210A1965}" destId="{455EC352-975D-4DD5-8D4D-68CCA1AFD90F}" srcOrd="0" destOrd="0" presId="urn:microsoft.com/office/officeart/2005/8/layout/hProcess9"/>
    <dgm:cxn modelId="{43B77FA3-556F-42FB-88F4-E5BDBA9B0B38}" type="presOf" srcId="{D407DC94-BFDC-470B-B08B-ED9193137520}" destId="{3752EE85-7BB7-40BF-9C5D-29CC24E28BCC}" srcOrd="0" destOrd="0" presId="urn:microsoft.com/office/officeart/2005/8/layout/hProcess9"/>
    <dgm:cxn modelId="{AEB314B2-BED6-47B5-9FA4-8629FCC19A14}" type="presOf" srcId="{00A4F41D-A599-453B-9499-E6511254EF1E}" destId="{800C8521-BC58-4DE2-969E-12B4AA90FD77}" srcOrd="0" destOrd="0" presId="urn:microsoft.com/office/officeart/2005/8/layout/hProcess9"/>
    <dgm:cxn modelId="{D65DD9F7-1499-4E01-8808-1A2BD1905227}" type="presOf" srcId="{3C2BE18D-9EC7-4C2F-B0AF-350006511E94}" destId="{9DCEE9F6-A90F-42B7-9F77-A928CCD44BF3}" srcOrd="0" destOrd="0" presId="urn:microsoft.com/office/officeart/2005/8/layout/hProcess9"/>
    <dgm:cxn modelId="{4274002C-598D-40D5-82A4-09515C9F2775}" srcId="{00A4F41D-A599-453B-9499-E6511254EF1E}" destId="{D407DC94-BFDC-470B-B08B-ED9193137520}" srcOrd="3" destOrd="0" parTransId="{D04F5937-99A9-489E-972A-CC2E4AC36ED5}" sibTransId="{53D1333A-3971-4EA2-8D39-077F93F5DF25}"/>
    <dgm:cxn modelId="{59162980-498E-46B3-A935-FAC9F77673BE}" srcId="{00A4F41D-A599-453B-9499-E6511254EF1E}" destId="{3C2BE18D-9EC7-4C2F-B0AF-350006511E94}" srcOrd="1" destOrd="0" parTransId="{D911C4AF-F95B-4C09-95D0-CDFA2E4161E7}" sibTransId="{CBC2BD3E-0371-490A-B4F6-C2CB75111F3A}"/>
    <dgm:cxn modelId="{2491DB56-663C-4DDA-9F44-D30D30479D48}" srcId="{00A4F41D-A599-453B-9499-E6511254EF1E}" destId="{9197F026-35CD-4FCA-95EC-A6C1C500CE1B}" srcOrd="2" destOrd="0" parTransId="{379B63C8-109C-4695-A64B-0206F201AAE2}" sibTransId="{1B67C3A2-93CA-4C58-A589-5E32F7B81B8B}"/>
    <dgm:cxn modelId="{499EF932-7CB0-4A6B-A2F8-E3AC6A2C66FE}" type="presOf" srcId="{9197F026-35CD-4FCA-95EC-A6C1C500CE1B}" destId="{4C9BBAD4-B748-4DD9-8BA9-38D0583842FD}" srcOrd="0" destOrd="0" presId="urn:microsoft.com/office/officeart/2005/8/layout/hProcess9"/>
    <dgm:cxn modelId="{BB3B2E6D-2D1F-46C5-BC70-385514A167A7}" type="presParOf" srcId="{800C8521-BC58-4DE2-969E-12B4AA90FD77}" destId="{B2ED6033-ABA9-48A0-BF5B-752E4AF0FF42}" srcOrd="0" destOrd="0" presId="urn:microsoft.com/office/officeart/2005/8/layout/hProcess9"/>
    <dgm:cxn modelId="{29F51F34-CE13-4CEA-887C-5A73F071864F}" type="presParOf" srcId="{800C8521-BC58-4DE2-969E-12B4AA90FD77}" destId="{9BC3B7D2-DFA7-44DA-8044-F1842B9C5353}" srcOrd="1" destOrd="0" presId="urn:microsoft.com/office/officeart/2005/8/layout/hProcess9"/>
    <dgm:cxn modelId="{C682F929-DFE9-4CB7-BC96-93186CDDBCCD}" type="presParOf" srcId="{9BC3B7D2-DFA7-44DA-8044-F1842B9C5353}" destId="{455EC352-975D-4DD5-8D4D-68CCA1AFD90F}" srcOrd="0" destOrd="0" presId="urn:microsoft.com/office/officeart/2005/8/layout/hProcess9"/>
    <dgm:cxn modelId="{A7EDE99F-8616-4B09-9700-BAA726E47D47}" type="presParOf" srcId="{9BC3B7D2-DFA7-44DA-8044-F1842B9C5353}" destId="{7F5F513F-07E9-4CC9-9255-659B1F6FD892}" srcOrd="1" destOrd="0" presId="urn:microsoft.com/office/officeart/2005/8/layout/hProcess9"/>
    <dgm:cxn modelId="{73F8E814-3EC7-4CE7-B237-B469F0F91265}" type="presParOf" srcId="{9BC3B7D2-DFA7-44DA-8044-F1842B9C5353}" destId="{9DCEE9F6-A90F-42B7-9F77-A928CCD44BF3}" srcOrd="2" destOrd="0" presId="urn:microsoft.com/office/officeart/2005/8/layout/hProcess9"/>
    <dgm:cxn modelId="{E82F21E7-2EA4-4FBE-9BC7-036E335CF53C}" type="presParOf" srcId="{9BC3B7D2-DFA7-44DA-8044-F1842B9C5353}" destId="{184E0801-5885-4EC6-816D-4ECFB1E46648}" srcOrd="3" destOrd="0" presId="urn:microsoft.com/office/officeart/2005/8/layout/hProcess9"/>
    <dgm:cxn modelId="{D68286D0-7AF3-4CDF-853F-1CDE1ADA3773}" type="presParOf" srcId="{9BC3B7D2-DFA7-44DA-8044-F1842B9C5353}" destId="{4C9BBAD4-B748-4DD9-8BA9-38D0583842FD}" srcOrd="4" destOrd="0" presId="urn:microsoft.com/office/officeart/2005/8/layout/hProcess9"/>
    <dgm:cxn modelId="{D7F5FC99-06BE-4125-9BCC-5461BE2FD137}" type="presParOf" srcId="{9BC3B7D2-DFA7-44DA-8044-F1842B9C5353}" destId="{8C8242B3-7EA2-4AD1-8143-757417012DAE}" srcOrd="5" destOrd="0" presId="urn:microsoft.com/office/officeart/2005/8/layout/hProcess9"/>
    <dgm:cxn modelId="{10E66BAF-B088-4E40-A1EC-2ABEC4AE98C9}" type="presParOf" srcId="{9BC3B7D2-DFA7-44DA-8044-F1842B9C5353}" destId="{3752EE85-7BB7-40BF-9C5D-29CC24E28BCC}" srcOrd="6" destOrd="0" presId="urn:microsoft.com/office/officeart/2005/8/layout/hProcess9"/>
    <dgm:cxn modelId="{1A9CE515-72D1-4BCD-8615-8D9B2FAC53DA}" type="presParOf" srcId="{9BC3B7D2-DFA7-44DA-8044-F1842B9C5353}" destId="{647B5198-76C8-4D04-A647-333AC37C7AC3}" srcOrd="7" destOrd="0" presId="urn:microsoft.com/office/officeart/2005/8/layout/hProcess9"/>
    <dgm:cxn modelId="{D6F9DB2D-1EF6-46A3-8251-60DDBB4F5C62}" type="presParOf" srcId="{9BC3B7D2-DFA7-44DA-8044-F1842B9C5353}" destId="{E37EB80C-3B60-4F8F-B535-B03FEA3EC845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2FD42C-3ADB-4C36-B600-A849CDAE1B70}" type="doc">
      <dgm:prSet loTypeId="urn:microsoft.com/office/officeart/2005/8/layout/vList3#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CA"/>
        </a:p>
      </dgm:t>
    </dgm:pt>
    <dgm:pt modelId="{D41C7FC1-BB9B-4FB8-B2F8-9D95E9C374A4}">
      <dgm:prSet phldrT="[Text]"/>
      <dgm:spPr/>
      <dgm:t>
        <a:bodyPr/>
        <a:lstStyle/>
        <a:p>
          <a:r>
            <a:rPr lang="en-CA" dirty="0" smtClean="0"/>
            <a:t>Various enzymes work to metabolize food parts at specific pH and in specific regions of the digestive tract.</a:t>
          </a:r>
          <a:endParaRPr lang="en-CA" dirty="0"/>
        </a:p>
      </dgm:t>
    </dgm:pt>
    <dgm:pt modelId="{A23B0A05-EFC3-447E-A878-1766B2044270}" type="parTrans" cxnId="{440FFDCF-CEB8-4337-85C2-18CCA7BA1885}">
      <dgm:prSet/>
      <dgm:spPr/>
      <dgm:t>
        <a:bodyPr/>
        <a:lstStyle/>
        <a:p>
          <a:endParaRPr lang="en-CA"/>
        </a:p>
      </dgm:t>
    </dgm:pt>
    <dgm:pt modelId="{44326E4B-ECB1-4743-8BF6-F773CDD14C35}" type="sibTrans" cxnId="{440FFDCF-CEB8-4337-85C2-18CCA7BA1885}">
      <dgm:prSet/>
      <dgm:spPr/>
      <dgm:t>
        <a:bodyPr/>
        <a:lstStyle/>
        <a:p>
          <a:endParaRPr lang="en-CA"/>
        </a:p>
      </dgm:t>
    </dgm:pt>
    <dgm:pt modelId="{B1F0C4F6-C1BE-4C35-BC81-1267C35063FA}">
      <dgm:prSet phldrT="[Text]"/>
      <dgm:spPr/>
      <dgm:t>
        <a:bodyPr/>
        <a:lstStyle/>
        <a:p>
          <a:r>
            <a:rPr lang="en-CA" dirty="0" smtClean="0"/>
            <a:t>The digestive tract begins with the mouth and is a continuous tube ending in the anus (including accessory organs: liver and pancreas).</a:t>
          </a:r>
          <a:endParaRPr lang="en-CA" dirty="0"/>
        </a:p>
      </dgm:t>
    </dgm:pt>
    <dgm:pt modelId="{EB409B4B-D15C-4F74-B7A4-EA64D9ED122F}" type="parTrans" cxnId="{DA241141-FFC0-4F18-8F04-C577F5F6336B}">
      <dgm:prSet/>
      <dgm:spPr/>
      <dgm:t>
        <a:bodyPr/>
        <a:lstStyle/>
        <a:p>
          <a:endParaRPr lang="en-CA"/>
        </a:p>
      </dgm:t>
    </dgm:pt>
    <dgm:pt modelId="{1D575922-9B9D-4276-AF6B-A0C38A6994A1}" type="sibTrans" cxnId="{DA241141-FFC0-4F18-8F04-C577F5F6336B}">
      <dgm:prSet/>
      <dgm:spPr/>
      <dgm:t>
        <a:bodyPr/>
        <a:lstStyle/>
        <a:p>
          <a:endParaRPr lang="en-CA"/>
        </a:p>
      </dgm:t>
    </dgm:pt>
    <dgm:pt modelId="{F9A2AB84-D99C-4A9C-908D-BEE6A6B6EFD9}">
      <dgm:prSet phldrT="[Text]"/>
      <dgm:spPr/>
      <dgm:t>
        <a:bodyPr/>
        <a:lstStyle/>
        <a:p>
          <a:r>
            <a:rPr lang="en-CA" dirty="0" smtClean="0"/>
            <a:t>Food: the easiest thing you’ll “pass” in school!!!</a:t>
          </a:r>
          <a:endParaRPr lang="en-CA" dirty="0"/>
        </a:p>
      </dgm:t>
    </dgm:pt>
    <dgm:pt modelId="{E38CA865-A881-44B0-82A2-BA0FBEFF9EBC}" type="parTrans" cxnId="{977A07D1-961D-4AC5-B128-356DEF7BBC03}">
      <dgm:prSet/>
      <dgm:spPr/>
      <dgm:t>
        <a:bodyPr/>
        <a:lstStyle/>
        <a:p>
          <a:endParaRPr lang="en-CA"/>
        </a:p>
      </dgm:t>
    </dgm:pt>
    <dgm:pt modelId="{930D2C70-B0A9-4E2A-A8B7-CE5D046F1540}" type="sibTrans" cxnId="{977A07D1-961D-4AC5-B128-356DEF7BBC03}">
      <dgm:prSet/>
      <dgm:spPr/>
      <dgm:t>
        <a:bodyPr/>
        <a:lstStyle/>
        <a:p>
          <a:endParaRPr lang="en-CA"/>
        </a:p>
      </dgm:t>
    </dgm:pt>
    <dgm:pt modelId="{BDF65521-B31E-4F2A-B41B-B4B78332A53E}" type="pres">
      <dgm:prSet presAssocID="{222FD42C-3ADB-4C36-B600-A849CDAE1B7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357EDAA-A09F-44A3-8A73-79394C5F404C}" type="pres">
      <dgm:prSet presAssocID="{D41C7FC1-BB9B-4FB8-B2F8-9D95E9C374A4}" presName="composite" presStyleCnt="0"/>
      <dgm:spPr/>
      <dgm:t>
        <a:bodyPr/>
        <a:lstStyle/>
        <a:p>
          <a:endParaRPr lang="en-CA"/>
        </a:p>
      </dgm:t>
    </dgm:pt>
    <dgm:pt modelId="{7BF1249D-105A-4CF3-954F-0E46D1F6B1CF}" type="pres">
      <dgm:prSet presAssocID="{D41C7FC1-BB9B-4FB8-B2F8-9D95E9C374A4}" presName="imgShp" presStyleLbl="fgImgPlace1" presStyleIdx="0" presStyleCnt="3"/>
      <dgm:spPr/>
      <dgm:t>
        <a:bodyPr/>
        <a:lstStyle/>
        <a:p>
          <a:endParaRPr lang="en-CA"/>
        </a:p>
      </dgm:t>
    </dgm:pt>
    <dgm:pt modelId="{18DB83C6-DF63-4655-8ABA-1EA3DDA3D8A6}" type="pres">
      <dgm:prSet presAssocID="{D41C7FC1-BB9B-4FB8-B2F8-9D95E9C374A4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7CAF0CD-7073-442E-A09C-244BCB16A5B3}" type="pres">
      <dgm:prSet presAssocID="{44326E4B-ECB1-4743-8BF6-F773CDD14C35}" presName="spacing" presStyleCnt="0"/>
      <dgm:spPr/>
      <dgm:t>
        <a:bodyPr/>
        <a:lstStyle/>
        <a:p>
          <a:endParaRPr lang="en-CA"/>
        </a:p>
      </dgm:t>
    </dgm:pt>
    <dgm:pt modelId="{6BF132E2-5402-4D19-8D38-B9D4750FADFE}" type="pres">
      <dgm:prSet presAssocID="{B1F0C4F6-C1BE-4C35-BC81-1267C35063FA}" presName="composite" presStyleCnt="0"/>
      <dgm:spPr/>
      <dgm:t>
        <a:bodyPr/>
        <a:lstStyle/>
        <a:p>
          <a:endParaRPr lang="en-CA"/>
        </a:p>
      </dgm:t>
    </dgm:pt>
    <dgm:pt modelId="{E25AC5A5-6D68-4F48-9CAF-C9B6C8222F8B}" type="pres">
      <dgm:prSet presAssocID="{B1F0C4F6-C1BE-4C35-BC81-1267C35063FA}" presName="imgShp" presStyleLbl="fgImgPlace1" presStyleIdx="1" presStyleCnt="3"/>
      <dgm:spPr/>
      <dgm:t>
        <a:bodyPr/>
        <a:lstStyle/>
        <a:p>
          <a:endParaRPr lang="en-CA"/>
        </a:p>
      </dgm:t>
    </dgm:pt>
    <dgm:pt modelId="{E3D06F16-EA74-4B27-B36A-21FFF53DAED8}" type="pres">
      <dgm:prSet presAssocID="{B1F0C4F6-C1BE-4C35-BC81-1267C35063F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EF8765-CB91-447F-AF19-65B490FE4CAE}" type="pres">
      <dgm:prSet presAssocID="{1D575922-9B9D-4276-AF6B-A0C38A6994A1}" presName="spacing" presStyleCnt="0"/>
      <dgm:spPr/>
      <dgm:t>
        <a:bodyPr/>
        <a:lstStyle/>
        <a:p>
          <a:endParaRPr lang="en-CA"/>
        </a:p>
      </dgm:t>
    </dgm:pt>
    <dgm:pt modelId="{3A643452-D9AC-4355-A279-B7E73C4E1BE8}" type="pres">
      <dgm:prSet presAssocID="{F9A2AB84-D99C-4A9C-908D-BEE6A6B6EFD9}" presName="composite" presStyleCnt="0"/>
      <dgm:spPr/>
      <dgm:t>
        <a:bodyPr/>
        <a:lstStyle/>
        <a:p>
          <a:endParaRPr lang="en-CA"/>
        </a:p>
      </dgm:t>
    </dgm:pt>
    <dgm:pt modelId="{C9FE2C44-D1EF-457A-93AC-9229EB15036D}" type="pres">
      <dgm:prSet presAssocID="{F9A2AB84-D99C-4A9C-908D-BEE6A6B6EFD9}" presName="imgShp" presStyleLbl="fgImgPlace1" presStyleIdx="2" presStyleCnt="3"/>
      <dgm:spPr/>
      <dgm:t>
        <a:bodyPr/>
        <a:lstStyle/>
        <a:p>
          <a:endParaRPr lang="en-CA"/>
        </a:p>
      </dgm:t>
    </dgm:pt>
    <dgm:pt modelId="{BEE62C0A-80F4-4215-9867-8AE10EA495A1}" type="pres">
      <dgm:prSet presAssocID="{F9A2AB84-D99C-4A9C-908D-BEE6A6B6EFD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570D439-F6B6-4667-90F5-7A91A98D2A0C}" type="presOf" srcId="{B1F0C4F6-C1BE-4C35-BC81-1267C35063FA}" destId="{E3D06F16-EA74-4B27-B36A-21FFF53DAED8}" srcOrd="0" destOrd="0" presId="urn:microsoft.com/office/officeart/2005/8/layout/vList3#1"/>
    <dgm:cxn modelId="{75ACD5A9-E6FF-4D5C-AD6E-4188B4545900}" type="presOf" srcId="{D41C7FC1-BB9B-4FB8-B2F8-9D95E9C374A4}" destId="{18DB83C6-DF63-4655-8ABA-1EA3DDA3D8A6}" srcOrd="0" destOrd="0" presId="urn:microsoft.com/office/officeart/2005/8/layout/vList3#1"/>
    <dgm:cxn modelId="{79AC3104-87B2-461E-BE09-9327CD99F797}" type="presOf" srcId="{F9A2AB84-D99C-4A9C-908D-BEE6A6B6EFD9}" destId="{BEE62C0A-80F4-4215-9867-8AE10EA495A1}" srcOrd="0" destOrd="0" presId="urn:microsoft.com/office/officeart/2005/8/layout/vList3#1"/>
    <dgm:cxn modelId="{DA241141-FFC0-4F18-8F04-C577F5F6336B}" srcId="{222FD42C-3ADB-4C36-B600-A849CDAE1B70}" destId="{B1F0C4F6-C1BE-4C35-BC81-1267C35063FA}" srcOrd="1" destOrd="0" parTransId="{EB409B4B-D15C-4F74-B7A4-EA64D9ED122F}" sibTransId="{1D575922-9B9D-4276-AF6B-A0C38A6994A1}"/>
    <dgm:cxn modelId="{596B922A-E284-44DD-A741-83F6200C1AE3}" type="presOf" srcId="{222FD42C-3ADB-4C36-B600-A849CDAE1B70}" destId="{BDF65521-B31E-4F2A-B41B-B4B78332A53E}" srcOrd="0" destOrd="0" presId="urn:microsoft.com/office/officeart/2005/8/layout/vList3#1"/>
    <dgm:cxn modelId="{977A07D1-961D-4AC5-B128-356DEF7BBC03}" srcId="{222FD42C-3ADB-4C36-B600-A849CDAE1B70}" destId="{F9A2AB84-D99C-4A9C-908D-BEE6A6B6EFD9}" srcOrd="2" destOrd="0" parTransId="{E38CA865-A881-44B0-82A2-BA0FBEFF9EBC}" sibTransId="{930D2C70-B0A9-4E2A-A8B7-CE5D046F1540}"/>
    <dgm:cxn modelId="{440FFDCF-CEB8-4337-85C2-18CCA7BA1885}" srcId="{222FD42C-3ADB-4C36-B600-A849CDAE1B70}" destId="{D41C7FC1-BB9B-4FB8-B2F8-9D95E9C374A4}" srcOrd="0" destOrd="0" parTransId="{A23B0A05-EFC3-447E-A878-1766B2044270}" sibTransId="{44326E4B-ECB1-4743-8BF6-F773CDD14C35}"/>
    <dgm:cxn modelId="{275C7630-6F81-4D40-9B78-DB01E2A47526}" type="presParOf" srcId="{BDF65521-B31E-4F2A-B41B-B4B78332A53E}" destId="{0357EDAA-A09F-44A3-8A73-79394C5F404C}" srcOrd="0" destOrd="0" presId="urn:microsoft.com/office/officeart/2005/8/layout/vList3#1"/>
    <dgm:cxn modelId="{6FB2A002-406C-46F3-B7F6-22C4638D6A51}" type="presParOf" srcId="{0357EDAA-A09F-44A3-8A73-79394C5F404C}" destId="{7BF1249D-105A-4CF3-954F-0E46D1F6B1CF}" srcOrd="0" destOrd="0" presId="urn:microsoft.com/office/officeart/2005/8/layout/vList3#1"/>
    <dgm:cxn modelId="{1266556B-CE26-4BC3-81B0-0E9971DC5453}" type="presParOf" srcId="{0357EDAA-A09F-44A3-8A73-79394C5F404C}" destId="{18DB83C6-DF63-4655-8ABA-1EA3DDA3D8A6}" srcOrd="1" destOrd="0" presId="urn:microsoft.com/office/officeart/2005/8/layout/vList3#1"/>
    <dgm:cxn modelId="{3E05368B-F083-43CD-A710-D405BB8479E8}" type="presParOf" srcId="{BDF65521-B31E-4F2A-B41B-B4B78332A53E}" destId="{E7CAF0CD-7073-442E-A09C-244BCB16A5B3}" srcOrd="1" destOrd="0" presId="urn:microsoft.com/office/officeart/2005/8/layout/vList3#1"/>
    <dgm:cxn modelId="{AA2ADB4F-A373-4ADF-8C27-CD63945454A8}" type="presParOf" srcId="{BDF65521-B31E-4F2A-B41B-B4B78332A53E}" destId="{6BF132E2-5402-4D19-8D38-B9D4750FADFE}" srcOrd="2" destOrd="0" presId="urn:microsoft.com/office/officeart/2005/8/layout/vList3#1"/>
    <dgm:cxn modelId="{F0111D0C-E88B-426C-BF69-0425D3469B14}" type="presParOf" srcId="{6BF132E2-5402-4D19-8D38-B9D4750FADFE}" destId="{E25AC5A5-6D68-4F48-9CAF-C9B6C8222F8B}" srcOrd="0" destOrd="0" presId="urn:microsoft.com/office/officeart/2005/8/layout/vList3#1"/>
    <dgm:cxn modelId="{760B430D-222C-4F14-A60A-3C2053E32B11}" type="presParOf" srcId="{6BF132E2-5402-4D19-8D38-B9D4750FADFE}" destId="{E3D06F16-EA74-4B27-B36A-21FFF53DAED8}" srcOrd="1" destOrd="0" presId="urn:microsoft.com/office/officeart/2005/8/layout/vList3#1"/>
    <dgm:cxn modelId="{399FADFC-BE99-4BCB-A3F5-43FEB8283BB8}" type="presParOf" srcId="{BDF65521-B31E-4F2A-B41B-B4B78332A53E}" destId="{4DEF8765-CB91-447F-AF19-65B490FE4CAE}" srcOrd="3" destOrd="0" presId="urn:microsoft.com/office/officeart/2005/8/layout/vList3#1"/>
    <dgm:cxn modelId="{2EDFF8D2-4F8C-40A1-A39B-33C9F0290CF2}" type="presParOf" srcId="{BDF65521-B31E-4F2A-B41B-B4B78332A53E}" destId="{3A643452-D9AC-4355-A279-B7E73C4E1BE8}" srcOrd="4" destOrd="0" presId="urn:microsoft.com/office/officeart/2005/8/layout/vList3#1"/>
    <dgm:cxn modelId="{7F2D0C62-6C20-489B-8EDA-B0D942584CD5}" type="presParOf" srcId="{3A643452-D9AC-4355-A279-B7E73C4E1BE8}" destId="{C9FE2C44-D1EF-457A-93AC-9229EB15036D}" srcOrd="0" destOrd="0" presId="urn:microsoft.com/office/officeart/2005/8/layout/vList3#1"/>
    <dgm:cxn modelId="{0FF8C400-B422-4648-8158-8FA70FAA76DD}" type="presParOf" srcId="{3A643452-D9AC-4355-A279-B7E73C4E1BE8}" destId="{BEE62C0A-80F4-4215-9867-8AE10EA495A1}" srcOrd="1" destOrd="0" presId="urn:microsoft.com/office/officeart/2005/8/layout/vList3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D6033-ABA9-48A0-BF5B-752E4AF0FF42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EC352-975D-4DD5-8D4D-68CCA1AFD90F}">
      <dsp:nvSpPr>
        <dsp:cNvPr id="0" name=""/>
        <dsp:cNvSpPr/>
      </dsp:nvSpPr>
      <dsp:spPr>
        <a:xfrm>
          <a:off x="2678" y="1219199"/>
          <a:ext cx="117127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Upper Digestive Tract</a:t>
          </a:r>
          <a:endParaRPr lang="en-CA" sz="1600" kern="1200" dirty="0"/>
        </a:p>
      </dsp:txBody>
      <dsp:txXfrm>
        <a:off x="59855" y="1276376"/>
        <a:ext cx="1056923" cy="1511246"/>
      </dsp:txXfrm>
    </dsp:sp>
    <dsp:sp modelId="{9DCEE9F6-A90F-42B7-9F77-A928CCD44BF3}">
      <dsp:nvSpPr>
        <dsp:cNvPr id="0" name=""/>
        <dsp:cNvSpPr/>
      </dsp:nvSpPr>
      <dsp:spPr>
        <a:xfrm>
          <a:off x="1232520" y="1219199"/>
          <a:ext cx="117127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Stomach</a:t>
          </a:r>
          <a:endParaRPr lang="en-CA" sz="1600" kern="1200" dirty="0"/>
        </a:p>
      </dsp:txBody>
      <dsp:txXfrm>
        <a:off x="1289697" y="1276376"/>
        <a:ext cx="1056923" cy="1511246"/>
      </dsp:txXfrm>
    </dsp:sp>
    <dsp:sp modelId="{4C9BBAD4-B748-4DD9-8BA9-38D0583842FD}">
      <dsp:nvSpPr>
        <dsp:cNvPr id="0" name=""/>
        <dsp:cNvSpPr/>
      </dsp:nvSpPr>
      <dsp:spPr>
        <a:xfrm>
          <a:off x="2462361" y="1219199"/>
          <a:ext cx="117127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Small Intestine</a:t>
          </a:r>
          <a:endParaRPr lang="en-CA" sz="1600" kern="1200" dirty="0"/>
        </a:p>
      </dsp:txBody>
      <dsp:txXfrm>
        <a:off x="2519538" y="1276376"/>
        <a:ext cx="1056923" cy="1511246"/>
      </dsp:txXfrm>
    </dsp:sp>
    <dsp:sp modelId="{3752EE85-7BB7-40BF-9C5D-29CC24E28BCC}">
      <dsp:nvSpPr>
        <dsp:cNvPr id="0" name=""/>
        <dsp:cNvSpPr/>
      </dsp:nvSpPr>
      <dsp:spPr>
        <a:xfrm>
          <a:off x="3692202" y="1219199"/>
          <a:ext cx="117127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Large Intestine</a:t>
          </a:r>
          <a:endParaRPr lang="en-CA" sz="1600" kern="1200" dirty="0"/>
        </a:p>
      </dsp:txBody>
      <dsp:txXfrm>
        <a:off x="3749379" y="1276376"/>
        <a:ext cx="1056923" cy="1511246"/>
      </dsp:txXfrm>
    </dsp:sp>
    <dsp:sp modelId="{E37EB80C-3B60-4F8F-B535-B03FEA3EC845}">
      <dsp:nvSpPr>
        <dsp:cNvPr id="0" name=""/>
        <dsp:cNvSpPr/>
      </dsp:nvSpPr>
      <dsp:spPr>
        <a:xfrm>
          <a:off x="4922043" y="1219199"/>
          <a:ext cx="1171277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Anus</a:t>
          </a:r>
          <a:endParaRPr lang="en-CA" sz="1600" kern="1200" dirty="0"/>
        </a:p>
      </dsp:txBody>
      <dsp:txXfrm>
        <a:off x="4979220" y="1276376"/>
        <a:ext cx="1056923" cy="1511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B83C6-DF63-4655-8ABA-1EA3DDA3D8A6}">
      <dsp:nvSpPr>
        <dsp:cNvPr id="0" name=""/>
        <dsp:cNvSpPr/>
      </dsp:nvSpPr>
      <dsp:spPr>
        <a:xfrm rot="10800000">
          <a:off x="1508191" y="2182"/>
          <a:ext cx="4639764" cy="135811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8890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Various enzymes work to metabolize food parts at specific pH and in specific regions of the digestive tract.</a:t>
          </a:r>
          <a:endParaRPr lang="en-CA" sz="1700" kern="1200" dirty="0"/>
        </a:p>
      </dsp:txBody>
      <dsp:txXfrm rot="10800000">
        <a:off x="1847719" y="2182"/>
        <a:ext cx="4300236" cy="1358113"/>
      </dsp:txXfrm>
    </dsp:sp>
    <dsp:sp modelId="{7BF1249D-105A-4CF3-954F-0E46D1F6B1CF}">
      <dsp:nvSpPr>
        <dsp:cNvPr id="0" name=""/>
        <dsp:cNvSpPr/>
      </dsp:nvSpPr>
      <dsp:spPr>
        <a:xfrm>
          <a:off x="829134" y="2182"/>
          <a:ext cx="1358113" cy="1358113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D06F16-EA74-4B27-B36A-21FFF53DAED8}">
      <dsp:nvSpPr>
        <dsp:cNvPr id="0" name=""/>
        <dsp:cNvSpPr/>
      </dsp:nvSpPr>
      <dsp:spPr>
        <a:xfrm rot="10800000">
          <a:off x="1508191" y="1765703"/>
          <a:ext cx="4639764" cy="135811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8890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The digestive tract begins with the mouth and is a continuous tube ending in the anus (including accessory organs: liver and pancreas).</a:t>
          </a:r>
          <a:endParaRPr lang="en-CA" sz="1700" kern="1200" dirty="0"/>
        </a:p>
      </dsp:txBody>
      <dsp:txXfrm rot="10800000">
        <a:off x="1847719" y="1765703"/>
        <a:ext cx="4300236" cy="1358113"/>
      </dsp:txXfrm>
    </dsp:sp>
    <dsp:sp modelId="{E25AC5A5-6D68-4F48-9CAF-C9B6C8222F8B}">
      <dsp:nvSpPr>
        <dsp:cNvPr id="0" name=""/>
        <dsp:cNvSpPr/>
      </dsp:nvSpPr>
      <dsp:spPr>
        <a:xfrm>
          <a:off x="829134" y="1765703"/>
          <a:ext cx="1358113" cy="1358113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E62C0A-80F4-4215-9867-8AE10EA495A1}">
      <dsp:nvSpPr>
        <dsp:cNvPr id="0" name=""/>
        <dsp:cNvSpPr/>
      </dsp:nvSpPr>
      <dsp:spPr>
        <a:xfrm rot="10800000">
          <a:off x="1508191" y="3529223"/>
          <a:ext cx="4639764" cy="135811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8890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Food: the easiest thing you’ll “pass” in school!!!</a:t>
          </a:r>
          <a:endParaRPr lang="en-CA" sz="1700" kern="1200" dirty="0"/>
        </a:p>
      </dsp:txBody>
      <dsp:txXfrm rot="10800000">
        <a:off x="1847719" y="3529223"/>
        <a:ext cx="4300236" cy="1358113"/>
      </dsp:txXfrm>
    </dsp:sp>
    <dsp:sp modelId="{C9FE2C44-D1EF-457A-93AC-9229EB15036D}">
      <dsp:nvSpPr>
        <dsp:cNvPr id="0" name=""/>
        <dsp:cNvSpPr/>
      </dsp:nvSpPr>
      <dsp:spPr>
        <a:xfrm>
          <a:off x="829134" y="3529223"/>
          <a:ext cx="1358113" cy="1358113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40178" y="0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r">
              <a:defRPr sz="1200"/>
            </a:lvl1pPr>
          </a:lstStyle>
          <a:p>
            <a:fld id="{CA9C6D2A-6B24-4DA1-8B23-875D2D47955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1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40178" y="8946071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r">
              <a:defRPr sz="1200"/>
            </a:lvl1pPr>
          </a:lstStyle>
          <a:p>
            <a:fld id="{32A09060-6C06-482E-8422-F38C8A53D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92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B707-7B28-4FF4-8D70-C351E2DAF6D9}" type="datetimeFigureOut">
              <a:rPr lang="en-US" smtClean="0"/>
              <a:pPr/>
              <a:t>4/8/2020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1CA-3D3A-4583-B690-FD51AA09C9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B707-7B28-4FF4-8D70-C351E2DAF6D9}" type="datetimeFigureOut">
              <a:rPr lang="en-US" smtClean="0"/>
              <a:pPr/>
              <a:t>4/8/2020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1CA-3D3A-4583-B690-FD51AA09C9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B707-7B28-4FF4-8D70-C351E2DAF6D9}" type="datetimeFigureOut">
              <a:rPr lang="en-US" smtClean="0"/>
              <a:pPr/>
              <a:t>4/8/2020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1CA-3D3A-4583-B690-FD51AA09C9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B707-7B28-4FF4-8D70-C351E2DAF6D9}" type="datetimeFigureOut">
              <a:rPr lang="en-US" smtClean="0"/>
              <a:pPr/>
              <a:t>4/8/2020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1CA-3D3A-4583-B690-FD51AA09C9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B707-7B28-4FF4-8D70-C351E2DAF6D9}" type="datetimeFigureOut">
              <a:rPr lang="en-US" smtClean="0"/>
              <a:pPr/>
              <a:t>4/8/2020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1CA-3D3A-4583-B690-FD51AA09C9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B707-7B28-4FF4-8D70-C351E2DAF6D9}" type="datetimeFigureOut">
              <a:rPr lang="en-US" smtClean="0"/>
              <a:pPr/>
              <a:t>4/8/2020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1CA-3D3A-4583-B690-FD51AA09C9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B707-7B28-4FF4-8D70-C351E2DAF6D9}" type="datetimeFigureOut">
              <a:rPr lang="en-US" smtClean="0"/>
              <a:pPr/>
              <a:t>4/8/2020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1CA-3D3A-4583-B690-FD51AA09C9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B707-7B28-4FF4-8D70-C351E2DAF6D9}" type="datetimeFigureOut">
              <a:rPr lang="en-US" smtClean="0"/>
              <a:pPr/>
              <a:t>4/8/2020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1CA-3D3A-4583-B690-FD51AA09C9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B707-7B28-4FF4-8D70-C351E2DAF6D9}" type="datetimeFigureOut">
              <a:rPr lang="en-US" smtClean="0"/>
              <a:pPr/>
              <a:t>4/8/2020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1CA-3D3A-4583-B690-FD51AA09C9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B707-7B28-4FF4-8D70-C351E2DAF6D9}" type="datetimeFigureOut">
              <a:rPr lang="en-US" smtClean="0"/>
              <a:pPr/>
              <a:t>4/8/2020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1CA-3D3A-4583-B690-FD51AA09C9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B707-7B28-4FF4-8D70-C351E2DAF6D9}" type="datetimeFigureOut">
              <a:rPr lang="en-US" smtClean="0"/>
              <a:pPr/>
              <a:t>4/8/2020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1CA-3D3A-4583-B690-FD51AA09C9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B707-7B28-4FF4-8D70-C351E2DAF6D9}" type="datetimeFigureOut">
              <a:rPr lang="en-US" smtClean="0"/>
              <a:pPr/>
              <a:t>4/8/2020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D1CA-3D3A-4583-B690-FD51AA09C92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g.tfd.com/dorland/villus_villi-intestinales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g.tfd.com/dorland/villus_villi-intestinales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.edu/intphys/Class/IPHY3430-200/image/villi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164.109.68.222/en/images/Swallowing_Mechanism.jp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oxygentimerelease.com/B/imagesb/q64swallow12.jpg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leavingbio.net/Human%20Nutrition/Human%20Nutrition_files/image018.jpg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icrobemagic.ucc.ie/inside_guts/stomach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160240"/>
          </a:xfrm>
        </p:spPr>
        <p:txBody>
          <a:bodyPr/>
          <a:lstStyle/>
          <a:p>
            <a:r>
              <a:rPr lang="en-CA" dirty="0" smtClean="0"/>
              <a:t>Digestive System Continued...</a:t>
            </a:r>
            <a:br>
              <a:rPr lang="en-CA" dirty="0" smtClean="0"/>
            </a:br>
            <a:r>
              <a:rPr lang="en-CA" dirty="0" smtClean="0"/>
              <a:t>The Digestive Tract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5050904" cy="598388"/>
          </a:xfrm>
        </p:spPr>
        <p:txBody>
          <a:bodyPr/>
          <a:lstStyle/>
          <a:p>
            <a:r>
              <a:rPr lang="en-CA" sz="2800" dirty="0" smtClean="0"/>
              <a:t>Stomach – Gastric Juices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90573"/>
            <a:ext cx="8215504" cy="6067427"/>
          </a:xfrm>
        </p:spPr>
        <p:txBody>
          <a:bodyPr>
            <a:normAutofit/>
          </a:bodyPr>
          <a:lstStyle/>
          <a:p>
            <a:r>
              <a:rPr lang="en-CA" dirty="0" smtClean="0"/>
              <a:t>Contains ____________________________</a:t>
            </a:r>
          </a:p>
          <a:p>
            <a:r>
              <a:rPr lang="en-CA" dirty="0" smtClean="0"/>
              <a:t>Bolus becomes ________________ once exposed to gastric juice</a:t>
            </a:r>
          </a:p>
          <a:p>
            <a:r>
              <a:rPr lang="en-CA" dirty="0" smtClean="0"/>
              <a:t>_____ makes the pH of the stomach low (2.5) to kill any bacteria on the food</a:t>
            </a:r>
          </a:p>
          <a:p>
            <a:r>
              <a:rPr lang="en-CA" dirty="0" err="1" smtClean="0"/>
              <a:t>HCl</a:t>
            </a:r>
            <a:r>
              <a:rPr lang="en-CA" dirty="0" smtClean="0"/>
              <a:t> also reacts with _______________ to form pepsin (a protease)</a:t>
            </a:r>
          </a:p>
          <a:p>
            <a:r>
              <a:rPr lang="en-CA" dirty="0" smtClean="0"/>
              <a:t>Stomach walls produce ______________ to protect the stomach from pepsin and the acid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Small Intestine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928802"/>
            <a:ext cx="5111750" cy="6067427"/>
          </a:xfrm>
        </p:spPr>
        <p:txBody>
          <a:bodyPr>
            <a:normAutofit/>
          </a:bodyPr>
          <a:lstStyle/>
          <a:p>
            <a:r>
              <a:rPr lang="en-CA" dirty="0" smtClean="0"/>
              <a:t>______________________separates stomach and beginning of small intestine (duodenum)  </a:t>
            </a:r>
          </a:p>
          <a:p>
            <a:r>
              <a:rPr lang="en-CA" dirty="0" smtClean="0"/>
              <a:t>Controls the amount of acid </a:t>
            </a:r>
            <a:r>
              <a:rPr lang="en-CA" dirty="0" err="1" smtClean="0"/>
              <a:t>chyme</a:t>
            </a:r>
            <a:r>
              <a:rPr lang="en-CA" dirty="0" smtClean="0"/>
              <a:t> entering the small intestine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10243" name="Picture 43" descr="image of Stoma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85728"/>
            <a:ext cx="2714612" cy="644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5626968" cy="742404"/>
          </a:xfrm>
        </p:spPr>
        <p:txBody>
          <a:bodyPr/>
          <a:lstStyle/>
          <a:p>
            <a:r>
              <a:rPr lang="en-CA" sz="2800" dirty="0" smtClean="0"/>
              <a:t>Small Intestine - Duodenum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1412776"/>
            <a:ext cx="5695794" cy="4798667"/>
          </a:xfrm>
        </p:spPr>
        <p:txBody>
          <a:bodyPr>
            <a:normAutofit/>
          </a:bodyPr>
          <a:lstStyle/>
          <a:p>
            <a:r>
              <a:rPr lang="en-CA" dirty="0" smtClean="0"/>
              <a:t>Contains </a:t>
            </a:r>
            <a:r>
              <a:rPr lang="en-CA" dirty="0" err="1" smtClean="0"/>
              <a:t>chemoreceptors</a:t>
            </a:r>
            <a:r>
              <a:rPr lang="en-CA" dirty="0" smtClean="0"/>
              <a:t> are located in the duodenum that detect various </a:t>
            </a:r>
            <a:r>
              <a:rPr lang="en-CA" dirty="0" err="1" smtClean="0"/>
              <a:t>biochemicals</a:t>
            </a:r>
            <a:r>
              <a:rPr lang="en-CA" dirty="0" smtClean="0"/>
              <a:t> in the food</a:t>
            </a:r>
          </a:p>
          <a:p>
            <a:r>
              <a:rPr lang="en-CA" dirty="0" smtClean="0"/>
              <a:t>Acid </a:t>
            </a:r>
            <a:r>
              <a:rPr lang="en-CA" dirty="0" err="1" smtClean="0"/>
              <a:t>chyme</a:t>
            </a:r>
            <a:r>
              <a:rPr lang="en-CA" dirty="0" smtClean="0"/>
              <a:t> in the duodenum prompts it to release </a:t>
            </a:r>
            <a:r>
              <a:rPr lang="en-CA" dirty="0" err="1" smtClean="0"/>
              <a:t>secretin</a:t>
            </a:r>
            <a:r>
              <a:rPr lang="en-CA" dirty="0" smtClean="0"/>
              <a:t> (hormone)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5" name="Picture 2" descr="http://microbemagic.ucc.ie/images/small_intest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1857388" cy="33455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3008313" cy="598388"/>
          </a:xfrm>
        </p:spPr>
        <p:txBody>
          <a:bodyPr/>
          <a:lstStyle/>
          <a:p>
            <a:r>
              <a:rPr lang="en-CA" sz="2800" dirty="0" smtClean="0"/>
              <a:t>Small Intestine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424936" cy="6067427"/>
          </a:xfrm>
        </p:spPr>
        <p:txBody>
          <a:bodyPr>
            <a:normAutofit/>
          </a:bodyPr>
          <a:lstStyle/>
          <a:p>
            <a:r>
              <a:rPr lang="en-CA" dirty="0" smtClean="0"/>
              <a:t>_______________ enters the blood stream where it causes the pancreas to release pancreatic juice</a:t>
            </a:r>
          </a:p>
          <a:p>
            <a:r>
              <a:rPr lang="en-CA" dirty="0" smtClean="0"/>
              <a:t>Pancreatic juice contains _____________</a:t>
            </a:r>
          </a:p>
          <a:p>
            <a:r>
              <a:rPr lang="en-CA" dirty="0" smtClean="0"/>
              <a:t>Bicarbonate ions (HCO</a:t>
            </a:r>
            <a:r>
              <a:rPr lang="en-CA" baseline="-25000" dirty="0" smtClean="0"/>
              <a:t>3</a:t>
            </a:r>
            <a:r>
              <a:rPr lang="en-CA" baseline="50000" dirty="0" smtClean="0"/>
              <a:t>-</a:t>
            </a:r>
            <a:r>
              <a:rPr lang="en-CA" dirty="0" smtClean="0"/>
              <a:t>) change the pH of the acid </a:t>
            </a:r>
            <a:r>
              <a:rPr lang="en-CA" dirty="0" err="1" smtClean="0"/>
              <a:t>chyme</a:t>
            </a:r>
            <a:r>
              <a:rPr lang="en-CA" dirty="0" smtClean="0"/>
              <a:t> from around 2.5 to about 8.5 (alkaline)</a:t>
            </a:r>
          </a:p>
          <a:p>
            <a:r>
              <a:rPr lang="en-CA" dirty="0" smtClean="0"/>
              <a:t>Enzymes are active at a pH of _____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Small Intestine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CA" dirty="0" smtClean="0"/>
              <a:t>CCK (</a:t>
            </a:r>
            <a:r>
              <a:rPr lang="en-CA" dirty="0" err="1" smtClean="0"/>
              <a:t>Cholecystokinin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algn="ctr"/>
            <a:r>
              <a:rPr lang="en-CA" dirty="0" smtClean="0"/>
              <a:t>Enzymes in Pancreatic Juice</a:t>
            </a: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8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6851104" cy="116205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Small Intestine – Intestinal Enzymes</a:t>
            </a:r>
            <a:endParaRPr lang="en-CA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9552" y="1412776"/>
            <a:ext cx="8144066" cy="5154693"/>
          </a:xfrm>
        </p:spPr>
        <p:txBody>
          <a:bodyPr>
            <a:normAutofit/>
          </a:bodyPr>
          <a:lstStyle/>
          <a:p>
            <a:r>
              <a:rPr lang="en-CA" dirty="0" smtClean="0"/>
              <a:t>Small intestine also produces its own enzymes</a:t>
            </a:r>
          </a:p>
          <a:p>
            <a:r>
              <a:rPr lang="en-CA" dirty="0" smtClean="0"/>
              <a:t>Maltase and other </a:t>
            </a:r>
            <a:r>
              <a:rPr lang="en-CA" dirty="0" err="1" smtClean="0"/>
              <a:t>disaccharidases</a:t>
            </a:r>
            <a:r>
              <a:rPr lang="en-CA" dirty="0" smtClean="0"/>
              <a:t>...</a:t>
            </a:r>
          </a:p>
          <a:p>
            <a:r>
              <a:rPr lang="en-CA" dirty="0" smtClean="0"/>
              <a:t>Peptidases</a:t>
            </a:r>
            <a:r>
              <a:rPr lang="en-CA" dirty="0"/>
              <a:t> </a:t>
            </a:r>
            <a:r>
              <a:rPr lang="en-CA" dirty="0" smtClean="0"/>
              <a:t>__________________________</a:t>
            </a:r>
          </a:p>
          <a:p>
            <a:r>
              <a:rPr lang="en-CA" dirty="0" smtClean="0"/>
              <a:t>The digested food then moves into the last part of the small intestine called the _____________.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Small Intestine</a:t>
            </a:r>
            <a:endParaRPr lang="en-CA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07904" y="1196753"/>
            <a:ext cx="5111750" cy="4896544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Specialized for absorption</a:t>
            </a:r>
          </a:p>
          <a:p>
            <a:r>
              <a:rPr lang="en-CA" dirty="0" smtClean="0"/>
              <a:t>Huge surface area</a:t>
            </a:r>
          </a:p>
          <a:p>
            <a:r>
              <a:rPr lang="en-CA" dirty="0" smtClean="0"/>
              <a:t>Lined with </a:t>
            </a:r>
            <a:r>
              <a:rPr lang="en-CA" dirty="0" err="1" smtClean="0"/>
              <a:t>villi</a:t>
            </a:r>
            <a:r>
              <a:rPr lang="en-CA" dirty="0" smtClean="0"/>
              <a:t> which are special structures used for absorption </a:t>
            </a:r>
          </a:p>
          <a:p>
            <a:r>
              <a:rPr lang="en-CA" dirty="0" err="1" smtClean="0"/>
              <a:t>Villi</a:t>
            </a:r>
            <a:r>
              <a:rPr lang="en-CA" dirty="0" smtClean="0"/>
              <a:t> have a lot of mitochondria to power the active transport required to move digested materials</a:t>
            </a:r>
          </a:p>
          <a:p>
            <a:r>
              <a:rPr lang="en-CA" dirty="0" err="1" smtClean="0"/>
              <a:t>Microvilli</a:t>
            </a:r>
            <a:endParaRPr lang="en-CA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CA" sz="1800" dirty="0" smtClean="0"/>
              <a:t>Ileum</a:t>
            </a:r>
            <a:endParaRPr lang="en-CA" sz="1800" dirty="0"/>
          </a:p>
        </p:txBody>
      </p:sp>
      <p:pic>
        <p:nvPicPr>
          <p:cNvPr id="5122" name="Picture 2" descr="http://img.tfd.com/dorland/villus_villi-intestina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14554"/>
            <a:ext cx="2276475" cy="28289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20" y="521495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http://img.tfd.com/dorland/villus_villi-intestinales.jpg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Small Intestine</a:t>
            </a:r>
            <a:endParaRPr lang="en-CA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643306" y="714356"/>
            <a:ext cx="5111750" cy="5853113"/>
          </a:xfrm>
        </p:spPr>
        <p:txBody>
          <a:bodyPr>
            <a:normAutofit/>
          </a:bodyPr>
          <a:lstStyle/>
          <a:p>
            <a:r>
              <a:rPr lang="en-CA" dirty="0" smtClean="0"/>
              <a:t>Most of the products of digestion enter the ______________________(simple sugars, amino acids, etc.)</a:t>
            </a:r>
          </a:p>
          <a:p>
            <a:r>
              <a:rPr lang="en-CA" dirty="0" smtClean="0"/>
              <a:t>Products of lipid digestion enter the ______________________through the lacteals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CA" sz="1800" dirty="0" smtClean="0"/>
              <a:t>Ileum</a:t>
            </a:r>
            <a:endParaRPr lang="en-CA" sz="1800" dirty="0"/>
          </a:p>
        </p:txBody>
      </p:sp>
      <p:pic>
        <p:nvPicPr>
          <p:cNvPr id="5122" name="Picture 2" descr="http://img.tfd.com/dorland/villus_villi-intestina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14554"/>
            <a:ext cx="2276475" cy="28289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20" y="521495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http://img.tfd.com/dorland/villus_villi-intestinales.jpg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colorado.edu/intphys/Class/IPHY3430-200/image/vil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8387707" cy="47149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14546" y="564357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http://www.colorado.edu/intphys/Class/IPHY3430-200/image/villi.jpg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Large Intestine</a:t>
            </a:r>
            <a:endParaRPr lang="en-CA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643306" y="642918"/>
            <a:ext cx="5111750" cy="5853113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Not everything can be absorbed (Ex. Cellulose)</a:t>
            </a:r>
          </a:p>
          <a:p>
            <a:r>
              <a:rPr lang="en-CA" dirty="0" smtClean="0"/>
              <a:t>Other materials are not absorbed in the small intestine (Ex. Water) or other materials not required by the body</a:t>
            </a:r>
          </a:p>
          <a:p>
            <a:r>
              <a:rPr lang="en-CA" dirty="0" err="1" smtClean="0"/>
              <a:t>Ileo-caecal</a:t>
            </a:r>
            <a:r>
              <a:rPr lang="en-CA" dirty="0" smtClean="0"/>
              <a:t> valve is another sphincter between the ileum and the </a:t>
            </a:r>
            <a:r>
              <a:rPr lang="en-CA" dirty="0" err="1" smtClean="0"/>
              <a:t>caecum</a:t>
            </a:r>
            <a:r>
              <a:rPr lang="en-CA" dirty="0" smtClean="0"/>
              <a:t> (1</a:t>
            </a:r>
            <a:r>
              <a:rPr lang="en-CA" baseline="30000" dirty="0" smtClean="0"/>
              <a:t>st</a:t>
            </a:r>
            <a:r>
              <a:rPr lang="en-CA" dirty="0" smtClean="0"/>
              <a:t> segment of colon)</a:t>
            </a:r>
          </a:p>
          <a:p>
            <a:r>
              <a:rPr lang="en-CA" dirty="0" smtClean="0"/>
              <a:t>Appendix is located just off of the </a:t>
            </a:r>
            <a:r>
              <a:rPr lang="en-CA" dirty="0" err="1" smtClean="0"/>
              <a:t>caecum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CA" sz="1800" dirty="0" smtClean="0"/>
              <a:t>AKA Colon</a:t>
            </a:r>
            <a:endParaRPr lang="en-CA" sz="1800" dirty="0"/>
          </a:p>
        </p:txBody>
      </p:sp>
      <p:pic>
        <p:nvPicPr>
          <p:cNvPr id="4098" name="Picture 2" descr="http://microbemagic.ucc.ie/images/large_intestine_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14554"/>
            <a:ext cx="1928826" cy="34742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Remember Our Goals...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Analyse how the structures of the digestive system work together</a:t>
            </a:r>
          </a:p>
          <a:p>
            <a:r>
              <a:rPr lang="en-CA" dirty="0" smtClean="0"/>
              <a:t>Describe the components, pH, and digestive actions of salivary, gastric, pancreatic, and intestinal juices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260648"/>
            <a:ext cx="4114800" cy="670396"/>
          </a:xfrm>
        </p:spPr>
        <p:txBody>
          <a:bodyPr>
            <a:normAutofit/>
          </a:bodyPr>
          <a:lstStyle/>
          <a:p>
            <a:r>
              <a:rPr lang="en-CA" sz="2800" dirty="0" smtClean="0"/>
              <a:t>Large Intestine – E. coli</a:t>
            </a:r>
            <a:endParaRPr lang="en-CA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643306" y="857232"/>
            <a:ext cx="5111750" cy="5853113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Absorb a large amount of water</a:t>
            </a:r>
          </a:p>
          <a:p>
            <a:r>
              <a:rPr lang="en-CA" dirty="0" smtClean="0"/>
              <a:t>Location of ___________ (anaerobic bacteria that breaks down some things our digestive system can’t)</a:t>
            </a:r>
          </a:p>
          <a:p>
            <a:r>
              <a:rPr lang="en-CA" dirty="0" smtClean="0"/>
              <a:t>E. coli lives symbiotically</a:t>
            </a:r>
          </a:p>
          <a:p>
            <a:r>
              <a:rPr lang="en-CA" dirty="0" smtClean="0"/>
              <a:t>E. coli begins the decomposition process that turns the waste into feces </a:t>
            </a:r>
          </a:p>
          <a:p>
            <a:endParaRPr lang="en-CA" dirty="0"/>
          </a:p>
        </p:txBody>
      </p:sp>
      <p:pic>
        <p:nvPicPr>
          <p:cNvPr id="3074" name="Picture 2" descr="http://mset.rst2.edu/portfolios/r/reonieri_d/toolsvis/toolsvisweb/final/images/Ecoli.jpg"/>
          <p:cNvPicPr>
            <a:picLocks noChangeAspect="1" noChangeArrowheads="1"/>
          </p:cNvPicPr>
          <p:nvPr/>
        </p:nvPicPr>
        <p:blipFill>
          <a:blip r:embed="rId2" cstate="print"/>
          <a:srcRect l="16875"/>
          <a:stretch>
            <a:fillRect/>
          </a:stretch>
        </p:blipFill>
        <p:spPr bwMode="auto">
          <a:xfrm>
            <a:off x="357158" y="2000240"/>
            <a:ext cx="3167058" cy="37909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Anus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68" y="1004887"/>
            <a:ext cx="5111750" cy="5853113"/>
          </a:xfrm>
        </p:spPr>
        <p:txBody>
          <a:bodyPr/>
          <a:lstStyle/>
          <a:p>
            <a:r>
              <a:rPr lang="en-CA" dirty="0" smtClean="0"/>
              <a:t>Feces is stored in the ___________  - the last segment of the colon</a:t>
            </a:r>
          </a:p>
          <a:p>
            <a:r>
              <a:rPr lang="en-CA" dirty="0" smtClean="0"/>
              <a:t>Defecation of the feces occurs through the __________________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CA" sz="1800" dirty="0" smtClean="0"/>
              <a:t>Defecation</a:t>
            </a:r>
            <a:endParaRPr lang="en-CA" sz="1800" dirty="0"/>
          </a:p>
        </p:txBody>
      </p:sp>
      <p:pic>
        <p:nvPicPr>
          <p:cNvPr id="2050" name="Picture 2" descr="http://microbemagic.ucc.ie/images/rectum_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3116"/>
            <a:ext cx="2071702" cy="37315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Summary</a:t>
            </a:r>
            <a:endParaRPr lang="en-CA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214414" y="1357298"/>
          <a:ext cx="6977090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BF1249D-105A-4CF3-954F-0E46D1F6B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7BF1249D-105A-4CF3-954F-0E46D1F6B1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8DB83C6-DF63-4655-8ABA-1EA3DDA3D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graphicEl>
                                              <a:dgm id="{18DB83C6-DF63-4655-8ABA-1EA3DDA3D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25AC5A5-6D68-4F48-9CAF-C9B6C8222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E25AC5A5-6D68-4F48-9CAF-C9B6C8222F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3D06F16-EA74-4B27-B36A-21FFF53DA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graphicEl>
                                              <a:dgm id="{E3D06F16-EA74-4B27-B36A-21FFF53DA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9FE2C44-D1EF-457A-93AC-9229EB150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C9FE2C44-D1EF-457A-93AC-9229EB150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EE62C0A-80F4-4215-9867-8AE10EA49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>
                                            <p:graphicEl>
                                              <a:dgm id="{BEE62C0A-80F4-4215-9867-8AE10EA495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Remember Our Goals...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Analyse how the structures of the digestive system work together</a:t>
            </a:r>
          </a:p>
          <a:p>
            <a:r>
              <a:rPr lang="en-CA" dirty="0" smtClean="0"/>
              <a:t>Describe the components, pH, and digestive actions of salivary, gastric, pancreatic, and intestinal juices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Digestive Process</a:t>
            </a:r>
            <a:endParaRPr lang="en-CA" dirty="0"/>
          </a:p>
        </p:txBody>
      </p:sp>
      <p:graphicFrame>
        <p:nvGraphicFramePr>
          <p:cNvPr id="14" name="Diagram 1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2ED6033-ABA9-48A0-BF5B-752E4AF0F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dgm id="{B2ED6033-ABA9-48A0-BF5B-752E4AF0FF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55EC352-975D-4DD5-8D4D-68CCA1AFD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graphicEl>
                                              <a:dgm id="{455EC352-975D-4DD5-8D4D-68CCA1AFD9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DCEE9F6-A90F-42B7-9F77-A928CCD44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graphicEl>
                                              <a:dgm id="{9DCEE9F6-A90F-42B7-9F77-A928CCD44B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C9BBAD4-B748-4DD9-8BA9-38D058384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graphicEl>
                                              <a:dgm id="{4C9BBAD4-B748-4DD9-8BA9-38D0583842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752EE85-7BB7-40BF-9C5D-29CC24E28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graphicEl>
                                              <a:dgm id="{3752EE85-7BB7-40BF-9C5D-29CC24E28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37EB80C-3B60-4F8F-B535-B03FEA3EC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graphicEl>
                                              <a:dgm id="{E37EB80C-3B60-4F8F-B535-B03FEA3EC8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050904" cy="742404"/>
          </a:xfrm>
        </p:spPr>
        <p:txBody>
          <a:bodyPr>
            <a:normAutofit/>
          </a:bodyPr>
          <a:lstStyle/>
          <a:p>
            <a:r>
              <a:rPr lang="en-CA" sz="2800" dirty="0" smtClean="0"/>
              <a:t>Upper Digestive Tract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144066" cy="5853113"/>
          </a:xfrm>
        </p:spPr>
        <p:txBody>
          <a:bodyPr>
            <a:normAutofit/>
          </a:bodyPr>
          <a:lstStyle/>
          <a:p>
            <a:r>
              <a:rPr lang="en-CA" dirty="0" smtClean="0"/>
              <a:t>Physical Digestion: chewing by teeth</a:t>
            </a:r>
          </a:p>
          <a:p>
            <a:r>
              <a:rPr lang="en-CA" dirty="0" smtClean="0"/>
              <a:t>Chemical Digestion: enzymes</a:t>
            </a:r>
          </a:p>
          <a:p>
            <a:r>
              <a:rPr lang="en-CA" dirty="0" smtClean="0"/>
              <a:t>Salivary glands release saliva</a:t>
            </a:r>
          </a:p>
          <a:p>
            <a:r>
              <a:rPr lang="en-CA" dirty="0" smtClean="0"/>
              <a:t>Saliva contains water and an enzyme</a:t>
            </a:r>
          </a:p>
          <a:p>
            <a:pPr lvl="1"/>
            <a:r>
              <a:rPr lang="en-CA" dirty="0" smtClean="0"/>
              <a:t>Water = lubricant and reactant in hydrolysis reactions of digestion</a:t>
            </a:r>
          </a:p>
          <a:p>
            <a:pPr lvl="1"/>
            <a:r>
              <a:rPr lang="en-CA" dirty="0" smtClean="0"/>
              <a:t>Enzyme is _________________which breaks down starch into maltose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28794" y="357166"/>
            <a:ext cx="5486400" cy="566738"/>
          </a:xfrm>
        </p:spPr>
        <p:txBody>
          <a:bodyPr/>
          <a:lstStyle/>
          <a:p>
            <a:r>
              <a:rPr lang="en-CA" dirty="0" smtClean="0"/>
              <a:t>Upper Digestive Tract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2000232" y="6072206"/>
            <a:ext cx="5486400" cy="419116"/>
          </a:xfrm>
        </p:spPr>
        <p:txBody>
          <a:bodyPr/>
          <a:lstStyle/>
          <a:p>
            <a:r>
              <a:rPr lang="en-CA" dirty="0" smtClean="0">
                <a:hlinkClick r:id="rId2"/>
              </a:rPr>
              <a:t>http://164.109.68.222/en/images/Swallowing_Mechanism.jpg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1026" name="Picture 2" descr="http://164.109.68.222/en/images/Swallowing_Mechani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000108"/>
            <a:ext cx="5334000" cy="50577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70984" cy="116205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Swallowing</a:t>
            </a:r>
            <a:endParaRPr lang="en-CA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11560" y="1988840"/>
            <a:ext cx="8136904" cy="4368329"/>
          </a:xfrm>
        </p:spPr>
        <p:txBody>
          <a:bodyPr/>
          <a:lstStyle/>
          <a:p>
            <a:r>
              <a:rPr lang="en-CA" dirty="0" smtClean="0"/>
              <a:t>Tongue forms a bolus for swallowing</a:t>
            </a:r>
          </a:p>
          <a:p>
            <a:r>
              <a:rPr lang="en-CA" dirty="0" smtClean="0"/>
              <a:t>___________ is food that has been rolled into </a:t>
            </a:r>
            <a:r>
              <a:rPr lang="en-CA" dirty="0" err="1" smtClean="0"/>
              <a:t>swallowable</a:t>
            </a:r>
            <a:r>
              <a:rPr lang="en-CA" dirty="0" smtClean="0"/>
              <a:t> round portions</a:t>
            </a:r>
          </a:p>
          <a:p>
            <a:r>
              <a:rPr lang="en-CA" dirty="0" smtClean="0"/>
              <a:t>Swallowing is a reflexive action in the muscles of the pharynx and esophagus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Upper Digestive Tract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68" y="714356"/>
            <a:ext cx="5111750" cy="5853113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Pharynx =</a:t>
            </a:r>
          </a:p>
          <a:p>
            <a:r>
              <a:rPr lang="en-CA" dirty="0" smtClean="0"/>
              <a:t>Carries both _________ and ____________(area where trachea and </a:t>
            </a:r>
            <a:r>
              <a:rPr lang="en-CA" dirty="0" err="1" smtClean="0"/>
              <a:t>esophagus</a:t>
            </a:r>
            <a:r>
              <a:rPr lang="en-CA" dirty="0" smtClean="0"/>
              <a:t> split)</a:t>
            </a:r>
          </a:p>
          <a:p>
            <a:r>
              <a:rPr lang="en-CA" dirty="0" smtClean="0"/>
              <a:t>______________ prevents food from going down the trachea</a:t>
            </a:r>
          </a:p>
          <a:p>
            <a:r>
              <a:rPr lang="en-CA" dirty="0" smtClean="0"/>
              <a:t>Peristalsis _________________</a:t>
            </a:r>
          </a:p>
          <a:p>
            <a:r>
              <a:rPr lang="en-CA" dirty="0" smtClean="0"/>
              <a:t>Cardiac sphincter is a constriction between __________________________which must relax before the bolus enters the __________________________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6" name="Picture 4" descr="http://microbemagic.ucc.ie/images/oesophagus_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357430"/>
            <a:ext cx="1928826" cy="33696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2910" y="1571612"/>
            <a:ext cx="2357454" cy="2286016"/>
          </a:xfrm>
        </p:spPr>
        <p:txBody>
          <a:bodyPr>
            <a:normAutofit/>
          </a:bodyPr>
          <a:lstStyle/>
          <a:p>
            <a:pPr algn="ctr"/>
            <a:r>
              <a:rPr lang="en-CA" sz="2800" dirty="0" smtClean="0"/>
              <a:t>Swallowing</a:t>
            </a:r>
            <a:br>
              <a:rPr lang="en-CA" sz="2800" dirty="0" smtClean="0"/>
            </a:br>
            <a:r>
              <a:rPr lang="en-CA" sz="2800" dirty="0" smtClean="0"/>
              <a:t>and </a:t>
            </a:r>
            <a:br>
              <a:rPr lang="en-CA" sz="2800" dirty="0" smtClean="0"/>
            </a:br>
            <a:r>
              <a:rPr lang="en-CA" sz="2800" dirty="0" smtClean="0"/>
              <a:t>Peristalsis</a:t>
            </a:r>
            <a:endParaRPr lang="en-CA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657600" y="2928934"/>
            <a:ext cx="5486400" cy="804862"/>
          </a:xfrm>
        </p:spPr>
        <p:txBody>
          <a:bodyPr>
            <a:normAutofit/>
          </a:bodyPr>
          <a:lstStyle/>
          <a:p>
            <a:r>
              <a:rPr lang="en-CA" sz="1000" dirty="0" smtClean="0">
                <a:hlinkClick r:id="rId2"/>
              </a:rPr>
              <a:t>http://www.oxygentimerelease.com/B/imagesb/q64swallow12.jpg</a:t>
            </a:r>
            <a:r>
              <a:rPr lang="en-CA" sz="1000" dirty="0" smtClean="0"/>
              <a:t> </a:t>
            </a:r>
            <a:endParaRPr lang="en-CA" sz="1000" dirty="0"/>
          </a:p>
        </p:txBody>
      </p:sp>
      <p:pic>
        <p:nvPicPr>
          <p:cNvPr id="29698" name="Picture 2" descr="http://www.oxygentimerelease.com/B/imagesb/q64swallow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142852"/>
            <a:ext cx="5096870" cy="2728919"/>
          </a:xfrm>
          <a:prstGeom prst="rect">
            <a:avLst/>
          </a:prstGeom>
          <a:noFill/>
        </p:spPr>
      </p:pic>
      <p:pic>
        <p:nvPicPr>
          <p:cNvPr id="29700" name="Picture 4" descr="http://leavingbio.net/Human%20Nutrition/Human%20Nutrition_files/image0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3214686"/>
            <a:ext cx="5248275" cy="33147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714744" y="66117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5"/>
              </a:rPr>
              <a:t>http://leavingbio.net/Human%20Nutrition/Human%20Nutrition_files/image018.jpg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Stomach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620688"/>
            <a:ext cx="5111750" cy="5853113"/>
          </a:xfrm>
        </p:spPr>
        <p:txBody>
          <a:bodyPr/>
          <a:lstStyle/>
          <a:p>
            <a:r>
              <a:rPr lang="en-CA" dirty="0" smtClean="0"/>
              <a:t>Large J-shaped organ with 3 layers of muscle</a:t>
            </a:r>
          </a:p>
          <a:p>
            <a:r>
              <a:rPr lang="en-CA" dirty="0" smtClean="0"/>
              <a:t>Churn food materials</a:t>
            </a:r>
          </a:p>
          <a:p>
            <a:r>
              <a:rPr lang="en-CA" dirty="0" smtClean="0"/>
              <a:t>Food in stomach causes it to release </a:t>
            </a:r>
            <a:r>
              <a:rPr lang="en-CA" dirty="0" err="1" smtClean="0"/>
              <a:t>gastrin</a:t>
            </a:r>
            <a:r>
              <a:rPr lang="en-CA" dirty="0" smtClean="0"/>
              <a:t> (hormone)</a:t>
            </a:r>
          </a:p>
          <a:p>
            <a:r>
              <a:rPr lang="en-CA" dirty="0" err="1" smtClean="0"/>
              <a:t>Gastrin</a:t>
            </a:r>
            <a:r>
              <a:rPr lang="en-CA" dirty="0" smtClean="0"/>
              <a:t> enters the blood and subsequently causes the stomach to secrete gastric juices</a:t>
            </a:r>
          </a:p>
          <a:p>
            <a:endParaRPr lang="en-CA" dirty="0"/>
          </a:p>
        </p:txBody>
      </p:sp>
      <p:pic>
        <p:nvPicPr>
          <p:cNvPr id="12292" name="Picture 4" descr="http://microbemagic.ucc.ie/images/stomach_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857364"/>
            <a:ext cx="2057085" cy="370523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44" y="571501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http://microbemagic.ucc.ie/inside_guts/stomach.html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iology 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Biology 12</Template>
  <TotalTime>1067</TotalTime>
  <Words>718</Words>
  <Application>Microsoft Office PowerPoint</Application>
  <PresentationFormat>On-screen Show (4:3)</PresentationFormat>
  <Paragraphs>99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Century Gothic</vt:lpstr>
      <vt:lpstr>Biology 12</vt:lpstr>
      <vt:lpstr>Digestive System Continued... The Digestive Tract</vt:lpstr>
      <vt:lpstr>Remember Our Goals...</vt:lpstr>
      <vt:lpstr>The Digestive Process</vt:lpstr>
      <vt:lpstr>Upper Digestive Tract</vt:lpstr>
      <vt:lpstr>Upper Digestive Tract</vt:lpstr>
      <vt:lpstr>Swallowing</vt:lpstr>
      <vt:lpstr>Upper Digestive Tract</vt:lpstr>
      <vt:lpstr>Swallowing and  Peristalsis</vt:lpstr>
      <vt:lpstr>Stomach</vt:lpstr>
      <vt:lpstr>Stomach – Gastric Juices</vt:lpstr>
      <vt:lpstr>Small Intestine</vt:lpstr>
      <vt:lpstr>Small Intestine - Duodenum</vt:lpstr>
      <vt:lpstr>Small Intestine</vt:lpstr>
      <vt:lpstr>Small Intestine</vt:lpstr>
      <vt:lpstr>Small Intestine – Intestinal Enzymes</vt:lpstr>
      <vt:lpstr>Small Intestine</vt:lpstr>
      <vt:lpstr>Small Intestine</vt:lpstr>
      <vt:lpstr>PowerPoint Presentation</vt:lpstr>
      <vt:lpstr>Large Intestine</vt:lpstr>
      <vt:lpstr>Large Intestine – E. coli</vt:lpstr>
      <vt:lpstr>Anus</vt:lpstr>
      <vt:lpstr>In Summary</vt:lpstr>
      <vt:lpstr>Remember Our Goals...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Freya</dc:creator>
  <cp:lastModifiedBy>Windows User</cp:lastModifiedBy>
  <cp:revision>96</cp:revision>
  <cp:lastPrinted>2012-10-25T21:34:48Z</cp:lastPrinted>
  <dcterms:created xsi:type="dcterms:W3CDTF">2009-08-17T05:48:47Z</dcterms:created>
  <dcterms:modified xsi:type="dcterms:W3CDTF">2020-04-09T01:07:14Z</dcterms:modified>
</cp:coreProperties>
</file>