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40A74-AC92-43F6-807E-149695DC0A1C}" type="datetimeFigureOut">
              <a:rPr lang="en-CA" smtClean="0"/>
              <a:t>2019-09-28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96203-8067-4BCE-B948-249465E867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07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Hydrolysis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7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What is the pH of 0.60M solution of NH</a:t>
            </a:r>
            <a:r>
              <a:rPr lang="en-CA" baseline="-25000" dirty="0" smtClean="0"/>
              <a:t>4</a:t>
            </a:r>
            <a:r>
              <a:rPr lang="en-CA" dirty="0" smtClean="0"/>
              <a:t>I?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512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At a certain temperature 1.0M of H</a:t>
            </a:r>
            <a:r>
              <a:rPr lang="en-CA" baseline="-25000" dirty="0" smtClean="0"/>
              <a:t>2</a:t>
            </a:r>
            <a:r>
              <a:rPr lang="en-CA" dirty="0" smtClean="0"/>
              <a:t>S solution has a pH of 3.75.  Calculate the </a:t>
            </a:r>
            <a:r>
              <a:rPr lang="en-CA" dirty="0" err="1" smtClean="0"/>
              <a:t>Ka</a:t>
            </a:r>
            <a:r>
              <a:rPr lang="en-CA" dirty="0" smtClean="0"/>
              <a:t> of this acid at this temperature.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8774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A 0.20M solution of a weak acid HA has a pH of 1.32.  Determine the </a:t>
            </a:r>
            <a:r>
              <a:rPr lang="en-CA" dirty="0" err="1" smtClean="0"/>
              <a:t>Ka</a:t>
            </a:r>
            <a:r>
              <a:rPr lang="en-CA" dirty="0" smtClean="0"/>
              <a:t> of this acid and then use the table of acids and bases to determine the identity of the acid.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1208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</a:t>
            </a:r>
            <a:r>
              <a:rPr lang="en-CA" dirty="0" err="1" smtClean="0"/>
              <a:t>Pg</a:t>
            </a:r>
            <a:r>
              <a:rPr lang="en-CA" dirty="0" smtClean="0"/>
              <a:t> 152 # 74-83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4842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Calculations involving K</a:t>
            </a:r>
            <a:r>
              <a:rPr lang="en-CA" cap="none" dirty="0" smtClean="0"/>
              <a:t>b</a:t>
            </a:r>
            <a:endParaRPr lang="en-CA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5539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</a:t>
            </a:r>
            <a:r>
              <a:rPr lang="en-CA" cap="none" dirty="0" smtClean="0"/>
              <a:t>b</a:t>
            </a:r>
            <a:endParaRPr lang="en-CA" cap="non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Very similar to </a:t>
            </a:r>
            <a:r>
              <a:rPr lang="en-CA" dirty="0" err="1" smtClean="0"/>
              <a:t>Ka</a:t>
            </a:r>
            <a:r>
              <a:rPr lang="en-CA" dirty="0" smtClean="0"/>
              <a:t> however OH</a:t>
            </a:r>
            <a:r>
              <a:rPr lang="en-CA" baseline="30000" dirty="0" smtClean="0"/>
              <a:t>-</a:t>
            </a:r>
            <a:r>
              <a:rPr lang="en-CA" dirty="0" smtClean="0"/>
              <a:t> will be produced and not </a:t>
            </a:r>
            <a:r>
              <a:rPr lang="en-CA" dirty="0">
                <a:cs typeface="Calibri" panose="020F0502020204030204" pitchFamily="34" charset="0"/>
              </a:rPr>
              <a:t>H</a:t>
            </a:r>
            <a:r>
              <a:rPr lang="en-CA" baseline="-25000" dirty="0">
                <a:cs typeface="Calibri" panose="020F0502020204030204" pitchFamily="34" charset="0"/>
              </a:rPr>
              <a:t>3</a:t>
            </a:r>
            <a:r>
              <a:rPr lang="en-CA" dirty="0">
                <a:cs typeface="Calibri" panose="020F0502020204030204" pitchFamily="34" charset="0"/>
              </a:rPr>
              <a:t>O</a:t>
            </a:r>
            <a:r>
              <a:rPr lang="en-CA" baseline="30000" dirty="0" smtClean="0">
                <a:cs typeface="Calibri" panose="020F0502020204030204" pitchFamily="34" charset="0"/>
              </a:rPr>
              <a:t>+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baseline="30000" dirty="0">
                <a:cs typeface="Calibri" panose="020F0502020204030204" pitchFamily="34" charset="0"/>
              </a:rPr>
              <a:t> </a:t>
            </a:r>
            <a:r>
              <a:rPr lang="en-CA" baseline="30000" dirty="0" smtClean="0">
                <a:cs typeface="Calibri" panose="020F0502020204030204" pitchFamily="34" charset="0"/>
              </a:rPr>
              <a:t> </a:t>
            </a:r>
            <a:r>
              <a:rPr lang="en-CA" dirty="0" smtClean="0">
                <a:cs typeface="Calibri" panose="020F0502020204030204" pitchFamily="34" charset="0"/>
              </a:rPr>
              <a:t>Kb must be </a:t>
            </a:r>
            <a:r>
              <a:rPr lang="en-CA" u="sng" dirty="0" smtClean="0">
                <a:cs typeface="Calibri" panose="020F0502020204030204" pitchFamily="34" charset="0"/>
              </a:rPr>
              <a:t>calculated</a:t>
            </a:r>
            <a:r>
              <a:rPr lang="en-CA" dirty="0" smtClean="0">
                <a:cs typeface="Calibri" panose="020F0502020204030204" pitchFamily="34" charset="0"/>
              </a:rPr>
              <a:t> and NOT taken directly from the 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5817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Calculate the pH of NaHCO</a:t>
            </a:r>
            <a:r>
              <a:rPr lang="en-CA" baseline="-25000" dirty="0" smtClean="0"/>
              <a:t>3</a:t>
            </a:r>
            <a:r>
              <a:rPr lang="en-CA" dirty="0" smtClean="0"/>
              <a:t>, a basic salt.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3095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Calculate the pH of 1.50M NH</a:t>
            </a:r>
            <a:r>
              <a:rPr lang="en-CA" baseline="-25000" dirty="0" smtClean="0"/>
              <a:t>3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386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Calculate the [OH-] in 0.50M NH</a:t>
            </a:r>
            <a:r>
              <a:rPr lang="en-CA" baseline="-25000" dirty="0" smtClean="0"/>
              <a:t>3(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8905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Complete exercises #84-93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726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Hydrolysis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Reaction between a salt (ions or ions in a salt) and water to produce an acidic or basic solution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Net ionic equations for hydrolysis:  ion + water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CA" dirty="0" smtClean="0">
                <a:cs typeface="Calibri" panose="020F0502020204030204" pitchFamily="34" charset="0"/>
              </a:rPr>
              <a:t>a molecule or ion + H</a:t>
            </a:r>
            <a:r>
              <a:rPr lang="en-CA" baseline="-25000" dirty="0" smtClean="0">
                <a:cs typeface="Calibri" panose="020F0502020204030204" pitchFamily="34" charset="0"/>
              </a:rPr>
              <a:t>3</a:t>
            </a:r>
            <a:r>
              <a:rPr lang="en-CA" dirty="0" smtClean="0">
                <a:cs typeface="Calibri" panose="020F0502020204030204" pitchFamily="34" charset="0"/>
              </a:rPr>
              <a:t>O</a:t>
            </a:r>
            <a:r>
              <a:rPr lang="en-CA" baseline="30000" dirty="0" smtClean="0">
                <a:cs typeface="Calibri" panose="020F0502020204030204" pitchFamily="34" charset="0"/>
              </a:rPr>
              <a:t>+</a:t>
            </a:r>
            <a:r>
              <a:rPr lang="en-CA" dirty="0" smtClean="0">
                <a:cs typeface="Calibri" panose="020F0502020204030204" pitchFamily="34" charset="0"/>
              </a:rPr>
              <a:t>/OH</a:t>
            </a:r>
            <a:r>
              <a:rPr lang="en-CA" baseline="30000" dirty="0" smtClean="0">
                <a:cs typeface="Calibri" panose="020F0502020204030204" pitchFamily="34" charset="0"/>
              </a:rPr>
              <a:t>-</a:t>
            </a:r>
            <a:r>
              <a:rPr lang="en-CA" dirty="0" smtClean="0"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>
                <a:cs typeface="Calibri" panose="020F0502020204030204" pitchFamily="34" charset="0"/>
              </a:rPr>
              <a:t> Example write the acid hydrolysis and base hydrolysis for HCO</a:t>
            </a:r>
            <a:r>
              <a:rPr lang="en-CA" baseline="-25000" dirty="0" smtClean="0">
                <a:cs typeface="Calibri" panose="020F0502020204030204" pitchFamily="34" charset="0"/>
              </a:rPr>
              <a:t>3</a:t>
            </a:r>
            <a:r>
              <a:rPr lang="en-CA" baseline="56000" dirty="0" smtClean="0">
                <a:cs typeface="Calibri" panose="020F0502020204030204" pitchFamily="34" charset="0"/>
              </a:rPr>
              <a:t>-</a:t>
            </a:r>
            <a:r>
              <a:rPr lang="en-CA" dirty="0" smtClean="0">
                <a:cs typeface="Calibri" panose="020F050202020403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>
                <a:cs typeface="Calibri" panose="020F0502020204030204" pitchFamily="34" charset="0"/>
              </a:rPr>
              <a:t> </a:t>
            </a:r>
            <a:endParaRPr lang="en-CA" dirty="0" smtClean="0"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>
                <a:cs typeface="Calibri" panose="020F0502020204030204" pitchFamily="34" charset="0"/>
              </a:rPr>
              <a:t> </a:t>
            </a:r>
            <a:endParaRPr lang="en-CA" dirty="0" smtClean="0"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>
                <a:cs typeface="Calibri" panose="020F0502020204030204" pitchFamily="34" charset="0"/>
              </a:rPr>
              <a:t>Always dissociate salts!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>
                <a:cs typeface="Calibri" panose="020F0502020204030204" pitchFamily="34" charset="0"/>
              </a:rPr>
              <a:t> </a:t>
            </a:r>
            <a:r>
              <a:rPr lang="en-CA" dirty="0" smtClean="0">
                <a:cs typeface="Calibri" panose="020F0502020204030204" pitchFamily="34" charset="0"/>
              </a:rPr>
              <a:t>Spectator ions – these are ions that don’t hydrolyze – so we eliminates them!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84" y="416623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8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Spectators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Cations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 smtClean="0"/>
              <a:t> Alkali metal ions (Li, Na, K, etc.)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Alkaline earth ions (Be, Mg, Ca, etc.)</a:t>
            </a:r>
          </a:p>
          <a:p>
            <a:pPr marL="128016" lvl="1" indent="0">
              <a:buNone/>
            </a:pPr>
            <a:endParaRPr lang="en-C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Anions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 smtClean="0"/>
              <a:t> Conjugate bases of strong acids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Top 5 ions on the right side of the table (ClO</a:t>
            </a:r>
            <a:r>
              <a:rPr lang="en-CA" baseline="-25000" dirty="0" smtClean="0"/>
              <a:t>4</a:t>
            </a:r>
            <a:r>
              <a:rPr lang="en-CA" baseline="30000" dirty="0" smtClean="0"/>
              <a:t>-</a:t>
            </a:r>
            <a:r>
              <a:rPr lang="en-CA" dirty="0" smtClean="0"/>
              <a:t>, I</a:t>
            </a:r>
            <a:r>
              <a:rPr lang="en-CA" baseline="30000" dirty="0" smtClean="0"/>
              <a:t>-</a:t>
            </a:r>
            <a:r>
              <a:rPr lang="en-CA" dirty="0" smtClean="0"/>
              <a:t>, Br</a:t>
            </a:r>
            <a:r>
              <a:rPr lang="en-CA" baseline="30000" dirty="0" smtClean="0"/>
              <a:t>-</a:t>
            </a:r>
            <a:r>
              <a:rPr lang="en-CA" dirty="0" smtClean="0"/>
              <a:t>, Cl</a:t>
            </a:r>
            <a:r>
              <a:rPr lang="en-CA" baseline="30000" dirty="0" smtClean="0"/>
              <a:t>-</a:t>
            </a:r>
            <a:r>
              <a:rPr lang="en-CA" dirty="0" smtClean="0"/>
              <a:t>, NO</a:t>
            </a:r>
            <a:r>
              <a:rPr lang="en-CA" baseline="-25000" dirty="0" smtClean="0"/>
              <a:t>3</a:t>
            </a:r>
            <a:r>
              <a:rPr lang="en-CA" baseline="30000" dirty="0" smtClean="0"/>
              <a:t>-</a:t>
            </a:r>
            <a:r>
              <a:rPr lang="en-CA" dirty="0" smtClean="0"/>
              <a:t>) </a:t>
            </a:r>
          </a:p>
          <a:p>
            <a:pPr marL="128016" lvl="1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7033" y="1678441"/>
            <a:ext cx="22479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 for Salts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DISSOCIATE ELIMINATE EVALUATE!!!</a:t>
            </a:r>
          </a:p>
          <a:p>
            <a:pPr marL="0" indent="0">
              <a:buNone/>
            </a:pPr>
            <a:r>
              <a:rPr lang="en-CA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Write dissociation equation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Eliminate spectators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Evaluate remaining 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 smtClean="0"/>
              <a:t> left side of the table ACID hydrolysis (</a:t>
            </a:r>
            <a:r>
              <a:rPr lang="en-CA" dirty="0">
                <a:cs typeface="Calibri" panose="020F0502020204030204" pitchFamily="34" charset="0"/>
              </a:rPr>
              <a:t>H</a:t>
            </a:r>
            <a:r>
              <a:rPr lang="en-CA" baseline="-25000" dirty="0">
                <a:cs typeface="Calibri" panose="020F0502020204030204" pitchFamily="34" charset="0"/>
              </a:rPr>
              <a:t>3</a:t>
            </a:r>
            <a:r>
              <a:rPr lang="en-CA" dirty="0">
                <a:cs typeface="Calibri" panose="020F0502020204030204" pitchFamily="34" charset="0"/>
              </a:rPr>
              <a:t>O</a:t>
            </a:r>
            <a:r>
              <a:rPr lang="en-CA" baseline="30000" dirty="0" smtClean="0">
                <a:cs typeface="Calibri" panose="020F0502020204030204" pitchFamily="34" charset="0"/>
              </a:rPr>
              <a:t>+</a:t>
            </a:r>
            <a:r>
              <a:rPr lang="en-CA" dirty="0" smtClean="0">
                <a:cs typeface="Calibri" panose="020F0502020204030204" pitchFamily="34" charset="0"/>
              </a:rPr>
              <a:t>)</a:t>
            </a:r>
            <a:endParaRPr lang="en-CA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right side of the table BASE hydrolysis (OH</a:t>
            </a:r>
            <a:r>
              <a:rPr lang="en-CA" baseline="30000" dirty="0" smtClean="0"/>
              <a:t>-</a:t>
            </a:r>
            <a:r>
              <a:rPr lang="en-CA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amphiprotic – determine </a:t>
            </a:r>
            <a:r>
              <a:rPr lang="en-CA" dirty="0" err="1" smtClean="0"/>
              <a:t>Ka</a:t>
            </a:r>
            <a:r>
              <a:rPr lang="en-CA" dirty="0" smtClean="0"/>
              <a:t> and Kb to find dominant hydrolysis </a:t>
            </a:r>
          </a:p>
          <a:p>
            <a:pPr>
              <a:buFont typeface="Wingdings" panose="05000000000000000000" pitchFamily="2" charset="2"/>
              <a:buChar char="v"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133502" y="892755"/>
            <a:ext cx="310956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Dissociate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Eliminate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Evaluate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95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 these!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Determine whether these salts are acidic, basic, or neutral?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 err="1" smtClean="0"/>
              <a:t>NaF</a:t>
            </a:r>
            <a:r>
              <a:rPr lang="en-CA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NH</a:t>
            </a:r>
            <a:r>
              <a:rPr lang="en-CA" baseline="-25000" dirty="0" smtClean="0"/>
              <a:t>4</a:t>
            </a:r>
            <a:r>
              <a:rPr lang="en-CA" dirty="0" smtClean="0"/>
              <a:t>NO</a:t>
            </a:r>
            <a:r>
              <a:rPr lang="en-CA" baseline="-25000" dirty="0" smtClean="0"/>
              <a:t>3</a:t>
            </a:r>
            <a:r>
              <a:rPr lang="en-CA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err="1" smtClean="0"/>
              <a:t>KCl</a:t>
            </a:r>
            <a:endParaRPr lang="en-C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</a:t>
            </a:r>
            <a:r>
              <a:rPr lang="en-CA" dirty="0" err="1" smtClean="0"/>
              <a:t>LiCN</a:t>
            </a:r>
            <a:endParaRPr lang="en-C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FeCl</a:t>
            </a:r>
            <a:r>
              <a:rPr lang="en-CA" baseline="-25000" dirty="0" smtClean="0"/>
              <a:t>3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7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Ions to be Aware of…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Fe, Cr, and Al – all act as weak acids.  Write their hydrolysis reactions below: </a:t>
            </a:r>
          </a:p>
          <a:p>
            <a:pPr>
              <a:buFont typeface="Wingdings" panose="05000000000000000000" pitchFamily="2" charset="2"/>
              <a:buChar char="v"/>
            </a:pPr>
            <a:endParaRPr lang="en-CA" dirty="0"/>
          </a:p>
          <a:p>
            <a:pPr>
              <a:buFont typeface="Wingdings" panose="05000000000000000000" pitchFamily="2" charset="2"/>
              <a:buChar char="v"/>
            </a:pPr>
            <a:endParaRPr lang="en-CA" dirty="0" smtClean="0"/>
          </a:p>
          <a:p>
            <a:pPr>
              <a:buFont typeface="Wingdings" panose="05000000000000000000" pitchFamily="2" charset="2"/>
              <a:buChar char="v"/>
            </a:pPr>
            <a:endParaRPr lang="en-C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When both ions hydrolyze – compare their </a:t>
            </a:r>
            <a:r>
              <a:rPr lang="en-CA" dirty="0" err="1" smtClean="0"/>
              <a:t>Ka</a:t>
            </a:r>
            <a:r>
              <a:rPr lang="en-CA" dirty="0" smtClean="0"/>
              <a:t> and Kb, which ever is larger will be the dominant reaction.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Ex. Is the salt ammonium nitrite acidic, basic, or neutral?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Ex. Is the salt potassium bicarbonate acidic, basic, or neutral?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3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Pg. 148 # 69-73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08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Putting it All Together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Calculations involving </a:t>
            </a:r>
            <a:r>
              <a:rPr lang="en-CA" dirty="0" err="1" smtClean="0"/>
              <a:t>Ka</a:t>
            </a:r>
            <a:r>
              <a:rPr lang="en-CA" dirty="0" smtClean="0"/>
              <a:t> and Kb!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14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811" y="3635148"/>
            <a:ext cx="4399189" cy="248114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Considerations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CA" dirty="0" smtClean="0"/>
              <a:t> Remember that when a weak acid (HA) is put into water only some of the acid ionizes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/>
              <a:t> </a:t>
            </a:r>
            <a:r>
              <a:rPr lang="en-CA" dirty="0" smtClean="0"/>
              <a:t>Therefore weak acids produce some </a:t>
            </a:r>
            <a:r>
              <a:rPr lang="en-CA" dirty="0">
                <a:cs typeface="Calibri" panose="020F0502020204030204" pitchFamily="34" charset="0"/>
              </a:rPr>
              <a:t>H</a:t>
            </a:r>
            <a:r>
              <a:rPr lang="en-CA" baseline="-25000" dirty="0">
                <a:cs typeface="Calibri" panose="020F0502020204030204" pitchFamily="34" charset="0"/>
              </a:rPr>
              <a:t>3</a:t>
            </a:r>
            <a:r>
              <a:rPr lang="en-CA" dirty="0">
                <a:cs typeface="Calibri" panose="020F0502020204030204" pitchFamily="34" charset="0"/>
              </a:rPr>
              <a:t>O</a:t>
            </a:r>
            <a:r>
              <a:rPr lang="en-CA" baseline="30000" dirty="0" smtClean="0">
                <a:cs typeface="Calibri" panose="020F0502020204030204" pitchFamily="34" charset="0"/>
              </a:rPr>
              <a:t>+</a:t>
            </a:r>
            <a:r>
              <a:rPr lang="en-CA" dirty="0" smtClean="0">
                <a:cs typeface="Calibri" panose="020F0502020204030204" pitchFamily="34" charset="0"/>
              </a:rPr>
              <a:t> - the smaller the </a:t>
            </a:r>
            <a:r>
              <a:rPr lang="en-CA" dirty="0" err="1" smtClean="0">
                <a:cs typeface="Calibri" panose="020F0502020204030204" pitchFamily="34" charset="0"/>
              </a:rPr>
              <a:t>Ka</a:t>
            </a:r>
            <a:r>
              <a:rPr lang="en-CA" dirty="0" smtClean="0">
                <a:cs typeface="Calibri" panose="020F0502020204030204" pitchFamily="34" charset="0"/>
              </a:rPr>
              <a:t> the less </a:t>
            </a:r>
            <a:r>
              <a:rPr lang="en-CA" dirty="0">
                <a:cs typeface="Calibri" panose="020F0502020204030204" pitchFamily="34" charset="0"/>
              </a:rPr>
              <a:t>H</a:t>
            </a:r>
            <a:r>
              <a:rPr lang="en-CA" baseline="-25000" dirty="0">
                <a:cs typeface="Calibri" panose="020F0502020204030204" pitchFamily="34" charset="0"/>
              </a:rPr>
              <a:t>3</a:t>
            </a:r>
            <a:r>
              <a:rPr lang="en-CA" dirty="0">
                <a:cs typeface="Calibri" panose="020F0502020204030204" pitchFamily="34" charset="0"/>
              </a:rPr>
              <a:t>O</a:t>
            </a:r>
            <a:r>
              <a:rPr lang="en-CA" baseline="30000" dirty="0" smtClean="0">
                <a:cs typeface="Calibri" panose="020F0502020204030204" pitchFamily="34" charset="0"/>
              </a:rPr>
              <a:t>+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baseline="30000" dirty="0">
                <a:cs typeface="Calibri" panose="020F0502020204030204" pitchFamily="34" charset="0"/>
              </a:rPr>
              <a:t> </a:t>
            </a:r>
            <a:r>
              <a:rPr lang="en-CA" baseline="30000" dirty="0" smtClean="0">
                <a:cs typeface="Calibri" panose="020F0502020204030204" pitchFamily="34" charset="0"/>
              </a:rPr>
              <a:t> </a:t>
            </a:r>
            <a:r>
              <a:rPr lang="en-CA" dirty="0" smtClean="0">
                <a:cs typeface="Calibri" panose="020F0502020204030204" pitchFamily="34" charset="0"/>
              </a:rPr>
              <a:t>Since these acids reach a state of equilibrium we can use ICE tables!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>
                <a:cs typeface="Calibri" panose="020F0502020204030204" pitchFamily="34" charset="0"/>
              </a:rPr>
              <a:t> </a:t>
            </a:r>
            <a:r>
              <a:rPr lang="en-CA" dirty="0" smtClean="0">
                <a:cs typeface="Calibri" panose="020F0502020204030204" pitchFamily="34" charset="0"/>
              </a:rPr>
              <a:t>If you make any assumptions about x ensure you must state it!</a:t>
            </a:r>
          </a:p>
          <a:p>
            <a:pPr marL="0" indent="0">
              <a:buNone/>
            </a:pPr>
            <a:r>
              <a:rPr lang="en-CA" dirty="0" smtClean="0">
                <a:cs typeface="Calibri" panose="020F0502020204030204" pitchFamily="34" charset="0"/>
              </a:rPr>
              <a:t>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94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11698</TotalTime>
  <Words>530</Words>
  <Application>Microsoft Office PowerPoint</Application>
  <PresentationFormat>Widescreen</PresentationFormat>
  <Paragraphs>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Tw Cen MT</vt:lpstr>
      <vt:lpstr>Tw Cen MT Condensed</vt:lpstr>
      <vt:lpstr>Wingdings</vt:lpstr>
      <vt:lpstr>Wingdings 3</vt:lpstr>
      <vt:lpstr>Integral</vt:lpstr>
      <vt:lpstr>Hydrolysis</vt:lpstr>
      <vt:lpstr>Hydrolysis</vt:lpstr>
      <vt:lpstr>Spectators</vt:lpstr>
      <vt:lpstr>Process for Salts </vt:lpstr>
      <vt:lpstr>Try these!</vt:lpstr>
      <vt:lpstr>Ions to be Aware of…</vt:lpstr>
      <vt:lpstr>Homework</vt:lpstr>
      <vt:lpstr>Putting it All Together</vt:lpstr>
      <vt:lpstr>Considerations</vt:lpstr>
      <vt:lpstr>Example 1</vt:lpstr>
      <vt:lpstr>Example 2</vt:lpstr>
      <vt:lpstr>Example 3</vt:lpstr>
      <vt:lpstr>Homework</vt:lpstr>
      <vt:lpstr>Calculations involving Kb</vt:lpstr>
      <vt:lpstr>Kb</vt:lpstr>
      <vt:lpstr>Example 1</vt:lpstr>
      <vt:lpstr>Example 2</vt:lpstr>
      <vt:lpstr>Example 3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Hydrolysis</dc:title>
  <dc:creator>Windows User</dc:creator>
  <cp:lastModifiedBy>Windows User</cp:lastModifiedBy>
  <cp:revision>18</cp:revision>
  <cp:lastPrinted>2019-04-30T17:18:13Z</cp:lastPrinted>
  <dcterms:created xsi:type="dcterms:W3CDTF">2018-04-30T20:30:35Z</dcterms:created>
  <dcterms:modified xsi:type="dcterms:W3CDTF">2019-09-28T14:48:04Z</dcterms:modified>
</cp:coreProperties>
</file>