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1" r:id="rId2"/>
    <p:sldId id="256" r:id="rId3"/>
    <p:sldId id="257" r:id="rId4"/>
    <p:sldId id="266" r:id="rId5"/>
    <p:sldId id="261" r:id="rId6"/>
    <p:sldId id="262" r:id="rId7"/>
    <p:sldId id="265" r:id="rId8"/>
    <p:sldId id="263" r:id="rId9"/>
    <p:sldId id="264" r:id="rId10"/>
    <p:sldId id="258" r:id="rId11"/>
    <p:sldId id="259" r:id="rId12"/>
    <p:sldId id="267" r:id="rId13"/>
    <p:sldId id="260" r:id="rId14"/>
    <p:sldId id="268" r:id="rId15"/>
    <p:sldId id="269" r:id="rId16"/>
    <p:sldId id="270"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4/25/2022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dirty="0"/>
              <a:t>4/25/2022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4/25/2022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4/25/2022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4/25/2022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4/25/2022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9"/>
            <a:ext cx="9404723" cy="1172882"/>
          </a:xfrm>
        </p:spPr>
        <p:txBody>
          <a:bodyPr/>
          <a:lstStyle/>
          <a:p>
            <a:r>
              <a:rPr lang="en-CA" b="1" dirty="0" smtClean="0"/>
              <a:t>Action Items</a:t>
            </a:r>
            <a:endParaRPr lang="en-CA" b="1" dirty="0"/>
          </a:p>
        </p:txBody>
      </p:sp>
      <p:sp>
        <p:nvSpPr>
          <p:cNvPr id="3" name="Content Placeholder 2"/>
          <p:cNvSpPr>
            <a:spLocks noGrp="1"/>
          </p:cNvSpPr>
          <p:nvPr>
            <p:ph idx="1"/>
          </p:nvPr>
        </p:nvSpPr>
        <p:spPr>
          <a:xfrm>
            <a:off x="544945" y="1034474"/>
            <a:ext cx="10668000" cy="5246254"/>
          </a:xfrm>
        </p:spPr>
        <p:txBody>
          <a:bodyPr>
            <a:normAutofit fontScale="77500" lnSpcReduction="20000"/>
          </a:bodyPr>
          <a:lstStyle/>
          <a:p>
            <a:pPr marL="457200" indent="-457200">
              <a:buFont typeface="+mj-lt"/>
              <a:buAutoNum type="arabicPeriod"/>
            </a:pPr>
            <a:endParaRPr lang="en-CA" sz="2800" dirty="0" smtClean="0"/>
          </a:p>
          <a:p>
            <a:pPr marL="457200" indent="-457200">
              <a:buFont typeface="+mj-lt"/>
              <a:buAutoNum type="arabicPeriod"/>
            </a:pPr>
            <a:r>
              <a:rPr lang="en-CA" sz="2800" dirty="0" smtClean="0"/>
              <a:t>Literary assessment tomorrow am. Classes still on. 12A morning 12B afternoon</a:t>
            </a:r>
          </a:p>
          <a:p>
            <a:pPr marL="457200" indent="-457200">
              <a:buFont typeface="+mj-lt"/>
              <a:buAutoNum type="arabicPeriod"/>
            </a:pPr>
            <a:r>
              <a:rPr lang="en-CA" sz="2800" dirty="0" smtClean="0"/>
              <a:t>Parent </a:t>
            </a:r>
            <a:r>
              <a:rPr lang="en-CA" sz="2800" dirty="0" smtClean="0"/>
              <a:t>meeting (Learning Commons) </a:t>
            </a:r>
            <a:r>
              <a:rPr lang="en-CA" sz="2800" u="sng" dirty="0" smtClean="0"/>
              <a:t>6:30 on Monday, April 25.</a:t>
            </a:r>
          </a:p>
          <a:p>
            <a:pPr marL="1257300" lvl="2" indent="-457200">
              <a:buFont typeface="+mj-lt"/>
              <a:buAutoNum type="arabicPeriod"/>
            </a:pPr>
            <a:r>
              <a:rPr lang="en-CA" sz="2400" dirty="0" smtClean="0"/>
              <a:t>One parent is necessary</a:t>
            </a:r>
          </a:p>
          <a:p>
            <a:pPr marL="1257300" lvl="2" indent="-457200">
              <a:buFont typeface="+mj-lt"/>
              <a:buAutoNum type="arabicPeriod"/>
            </a:pPr>
            <a:r>
              <a:rPr lang="en-CA" sz="2400" dirty="0" smtClean="0"/>
              <a:t>Grad and prom details (including tickets)</a:t>
            </a:r>
          </a:p>
          <a:p>
            <a:pPr marL="1257300" lvl="2" indent="-457200">
              <a:buFont typeface="+mj-lt"/>
              <a:buAutoNum type="arabicPeriod"/>
            </a:pPr>
            <a:r>
              <a:rPr lang="en-CA" sz="2400" dirty="0" smtClean="0"/>
              <a:t>Capstone details</a:t>
            </a:r>
          </a:p>
          <a:p>
            <a:pPr marL="1257300" lvl="2" indent="-457200">
              <a:buFont typeface="+mj-lt"/>
              <a:buAutoNum type="arabicPeriod"/>
            </a:pPr>
            <a:r>
              <a:rPr lang="en-CA" sz="2400" dirty="0" smtClean="0"/>
              <a:t>School sanctioned vs Non-school sanctioned</a:t>
            </a:r>
          </a:p>
          <a:p>
            <a:pPr marL="457200" indent="-457200">
              <a:buFont typeface="+mj-lt"/>
              <a:buAutoNum type="arabicPeriod"/>
            </a:pPr>
            <a:endParaRPr lang="en-CA" sz="2800" dirty="0"/>
          </a:p>
          <a:p>
            <a:pPr marL="457200" indent="-457200">
              <a:buFont typeface="+mj-lt"/>
              <a:buAutoNum type="arabicPeriod"/>
            </a:pPr>
            <a:r>
              <a:rPr lang="en-CA" sz="2800" dirty="0" smtClean="0"/>
              <a:t>Grad protocol </a:t>
            </a:r>
            <a:r>
              <a:rPr lang="en-CA" sz="2800" dirty="0" smtClean="0"/>
              <a:t>sheet/ </a:t>
            </a:r>
            <a:r>
              <a:rPr lang="en-CA" sz="2800" smtClean="0"/>
              <a:t>Profile sheet (May 20)</a:t>
            </a:r>
            <a:endParaRPr lang="en-CA" sz="2800" dirty="0" smtClean="0"/>
          </a:p>
          <a:p>
            <a:pPr marL="457200" indent="-457200">
              <a:buFont typeface="+mj-lt"/>
              <a:buAutoNum type="arabicPeriod"/>
            </a:pPr>
            <a:endParaRPr lang="en-CA" sz="2800" dirty="0" smtClean="0"/>
          </a:p>
          <a:p>
            <a:pPr marL="457200" indent="-457200">
              <a:buFont typeface="+mj-lt"/>
              <a:buAutoNum type="arabicPeriod"/>
            </a:pPr>
            <a:r>
              <a:rPr lang="en-CA" sz="2800" dirty="0" smtClean="0"/>
              <a:t>Painting grad tile – see me if you want to head this</a:t>
            </a:r>
          </a:p>
          <a:p>
            <a:pPr marL="457200" indent="-457200">
              <a:buFont typeface="+mj-lt"/>
              <a:buAutoNum type="arabicPeriod"/>
            </a:pPr>
            <a:endParaRPr lang="en-CA" sz="2800" dirty="0"/>
          </a:p>
          <a:p>
            <a:pPr marL="457200" indent="-457200">
              <a:buFont typeface="+mj-lt"/>
              <a:buAutoNum type="arabicPeriod"/>
            </a:pPr>
            <a:r>
              <a:rPr lang="en-CA" sz="2800" dirty="0" smtClean="0"/>
              <a:t>Grad song – for grad rose </a:t>
            </a:r>
            <a:r>
              <a:rPr lang="en-CA" sz="2800" dirty="0" smtClean="0"/>
              <a:t>distribution – end of May need to know</a:t>
            </a:r>
            <a:endParaRPr lang="en-CA" sz="2800" dirty="0"/>
          </a:p>
        </p:txBody>
      </p:sp>
    </p:spTree>
    <p:extLst>
      <p:ext uri="{BB962C8B-B14F-4D97-AF65-F5344CB8AC3E}">
        <p14:creationId xmlns:p14="http://schemas.microsoft.com/office/powerpoint/2010/main" val="135266619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a:t>Salutatorian</a:t>
            </a:r>
          </a:p>
        </p:txBody>
      </p:sp>
      <p:sp>
        <p:nvSpPr>
          <p:cNvPr id="3" name="Content Placeholder 2"/>
          <p:cNvSpPr>
            <a:spLocks noGrp="1"/>
          </p:cNvSpPr>
          <p:nvPr>
            <p:ph idx="1"/>
          </p:nvPr>
        </p:nvSpPr>
        <p:spPr/>
        <p:txBody>
          <a:bodyPr/>
          <a:lstStyle/>
          <a:p>
            <a:r>
              <a:rPr lang="en-CA" dirty="0"/>
              <a:t>A</a:t>
            </a:r>
            <a:r>
              <a:rPr lang="en-CA" dirty="0" smtClean="0"/>
              <a:t> </a:t>
            </a:r>
            <a:r>
              <a:rPr lang="en-CA" dirty="0"/>
              <a:t>student </a:t>
            </a:r>
            <a:r>
              <a:rPr lang="en-CA" dirty="0" smtClean="0"/>
              <a:t>nominated and chosen </a:t>
            </a:r>
            <a:r>
              <a:rPr lang="en-CA" u="sng" dirty="0" smtClean="0"/>
              <a:t>from </a:t>
            </a:r>
            <a:r>
              <a:rPr lang="en-CA" u="sng" dirty="0"/>
              <a:t>your grad class </a:t>
            </a:r>
            <a:r>
              <a:rPr lang="en-CA" dirty="0"/>
              <a:t>who will welcome all guests, in a 2-minute speech, on behalf of the graduation class of </a:t>
            </a:r>
            <a:r>
              <a:rPr lang="en-CA" dirty="0" smtClean="0"/>
              <a:t>2022 at graduation</a:t>
            </a:r>
          </a:p>
          <a:p>
            <a:r>
              <a:rPr lang="en-US" dirty="0" smtClean="0"/>
              <a:t>Students have allowed themselves to have their name stand for election (best represents class)</a:t>
            </a:r>
            <a:endParaRPr lang="en-CA" dirty="0"/>
          </a:p>
        </p:txBody>
      </p:sp>
    </p:spTree>
    <p:extLst>
      <p:ext uri="{BB962C8B-B14F-4D97-AF65-F5344CB8AC3E}">
        <p14:creationId xmlns:p14="http://schemas.microsoft.com/office/powerpoint/2010/main" val="29650542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Validictorian</a:t>
            </a:r>
            <a:r>
              <a:rPr lang="en-US" b="1" dirty="0" smtClean="0"/>
              <a:t> </a:t>
            </a:r>
            <a:endParaRPr lang="en-CA" b="1" dirty="0"/>
          </a:p>
        </p:txBody>
      </p:sp>
      <p:sp>
        <p:nvSpPr>
          <p:cNvPr id="3" name="Content Placeholder 2"/>
          <p:cNvSpPr>
            <a:spLocks noGrp="1"/>
          </p:cNvSpPr>
          <p:nvPr>
            <p:ph idx="1"/>
          </p:nvPr>
        </p:nvSpPr>
        <p:spPr/>
        <p:txBody>
          <a:bodyPr/>
          <a:lstStyle/>
          <a:p>
            <a:r>
              <a:rPr lang="en-US" dirty="0" smtClean="0"/>
              <a:t>A student nominated from your grad class who represents and speaks for the entire grad class</a:t>
            </a:r>
          </a:p>
          <a:p>
            <a:r>
              <a:rPr lang="en-US" dirty="0" smtClean="0"/>
              <a:t>This student delivers a speech at graduation at the conclusion of the ceremony.</a:t>
            </a:r>
          </a:p>
          <a:p>
            <a:r>
              <a:rPr lang="en-US" dirty="0" smtClean="0"/>
              <a:t>This nominee </a:t>
            </a:r>
            <a:r>
              <a:rPr lang="en-US" dirty="0"/>
              <a:t>should be in the top of your class </a:t>
            </a:r>
            <a:r>
              <a:rPr lang="en-US" dirty="0" smtClean="0"/>
              <a:t>in academics.</a:t>
            </a:r>
          </a:p>
          <a:p>
            <a:r>
              <a:rPr lang="en-US" dirty="0" smtClean="0"/>
              <a:t>Nominees have agreed to let their name stand for elections.</a:t>
            </a:r>
          </a:p>
          <a:p>
            <a:r>
              <a:rPr lang="en-US" dirty="0" smtClean="0"/>
              <a:t>Voted on by grad class.</a:t>
            </a:r>
          </a:p>
        </p:txBody>
      </p:sp>
    </p:spTree>
    <p:extLst>
      <p:ext uri="{BB962C8B-B14F-4D97-AF65-F5344CB8AC3E}">
        <p14:creationId xmlns:p14="http://schemas.microsoft.com/office/powerpoint/2010/main" val="39428597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apply for the Immaculata Grad Bursaries?</a:t>
            </a:r>
            <a:endParaRPr lang="en-CA" dirty="0"/>
          </a:p>
        </p:txBody>
      </p:sp>
      <p:sp>
        <p:nvSpPr>
          <p:cNvPr id="3" name="Content Placeholder 2"/>
          <p:cNvSpPr>
            <a:spLocks noGrp="1"/>
          </p:cNvSpPr>
          <p:nvPr>
            <p:ph idx="1"/>
          </p:nvPr>
        </p:nvSpPr>
        <p:spPr>
          <a:xfrm>
            <a:off x="646112" y="2032000"/>
            <a:ext cx="10890106" cy="4216399"/>
          </a:xfrm>
        </p:spPr>
        <p:txBody>
          <a:bodyPr>
            <a:normAutofit/>
          </a:bodyPr>
          <a:lstStyle/>
          <a:p>
            <a:pPr lvl="1"/>
            <a:r>
              <a:rPr lang="en-US" dirty="0" smtClean="0"/>
              <a:t>Students </a:t>
            </a:r>
            <a:r>
              <a:rPr lang="en-US" dirty="0"/>
              <a:t>apply through writing a letter addressing the desire to be considered for the bursary</a:t>
            </a:r>
            <a:endParaRPr lang="en-CA" dirty="0"/>
          </a:p>
          <a:p>
            <a:pPr lvl="1"/>
            <a:r>
              <a:rPr lang="en-US" dirty="0"/>
              <a:t>Students asked to include the 3 paragraphs they wrote for </a:t>
            </a:r>
            <a:r>
              <a:rPr lang="en-US" dirty="0" smtClean="0"/>
              <a:t>COBSS application</a:t>
            </a:r>
          </a:p>
          <a:p>
            <a:pPr marL="1200150" lvl="2" indent="-342900">
              <a:buFont typeface="+mj-lt"/>
              <a:buAutoNum type="arabicPeriod"/>
            </a:pPr>
            <a:r>
              <a:rPr lang="en-US" b="1" dirty="0"/>
              <a:t>What are your educational/career plans? Describe the experiences that have contributed to these plans</a:t>
            </a:r>
            <a:r>
              <a:rPr lang="en-US" b="1" dirty="0" smtClean="0"/>
              <a:t>.</a:t>
            </a:r>
          </a:p>
          <a:p>
            <a:pPr marL="1200150" lvl="2" indent="-342900">
              <a:buFont typeface="+mj-lt"/>
              <a:buAutoNum type="arabicPeriod"/>
            </a:pPr>
            <a:r>
              <a:rPr lang="en-CA" b="1" dirty="0"/>
              <a:t>D</a:t>
            </a:r>
            <a:r>
              <a:rPr lang="en-CA" b="1" dirty="0" smtClean="0"/>
              <a:t>escribe </a:t>
            </a:r>
            <a:r>
              <a:rPr lang="en-CA" b="1" dirty="0"/>
              <a:t>the three qualities that best demonstrate your character. Use examples from your life to illustrate these qualities</a:t>
            </a:r>
            <a:r>
              <a:rPr lang="en-CA" b="1" dirty="0" smtClean="0"/>
              <a:t>.</a:t>
            </a:r>
          </a:p>
          <a:p>
            <a:pPr marL="1200150" lvl="2" indent="-342900">
              <a:buFont typeface="+mj-lt"/>
              <a:buAutoNum type="arabicPeriod"/>
            </a:pPr>
            <a:r>
              <a:rPr lang="en-US" b="1" dirty="0"/>
              <a:t>Describe your family (include custodial/noncustodial parent information). Explain any financial and nonfinancial struggles that you may have encountered. </a:t>
            </a:r>
          </a:p>
          <a:p>
            <a:pPr lvl="1"/>
            <a:r>
              <a:rPr lang="en-US" dirty="0"/>
              <a:t>Chosen by </a:t>
            </a:r>
            <a:r>
              <a:rPr lang="en-US" dirty="0" smtClean="0"/>
              <a:t>Administration/Academic Advising Committee</a:t>
            </a:r>
            <a:endParaRPr lang="en-US" dirty="0"/>
          </a:p>
          <a:p>
            <a:endParaRPr lang="en-CA" dirty="0"/>
          </a:p>
        </p:txBody>
      </p:sp>
    </p:spTree>
    <p:extLst>
      <p:ext uri="{BB962C8B-B14F-4D97-AF65-F5344CB8AC3E}">
        <p14:creationId xmlns:p14="http://schemas.microsoft.com/office/powerpoint/2010/main" val="64837664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Immaculata Bursaries</a:t>
            </a:r>
            <a:endParaRPr lang="en-CA" dirty="0"/>
          </a:p>
        </p:txBody>
      </p:sp>
      <p:sp>
        <p:nvSpPr>
          <p:cNvPr id="3" name="Content Placeholder 2"/>
          <p:cNvSpPr>
            <a:spLocks noGrp="1"/>
          </p:cNvSpPr>
          <p:nvPr>
            <p:ph idx="1"/>
          </p:nvPr>
        </p:nvSpPr>
        <p:spPr>
          <a:xfrm>
            <a:off x="875201" y="1249354"/>
            <a:ext cx="11021235" cy="5243810"/>
          </a:xfrm>
        </p:spPr>
        <p:txBody>
          <a:bodyPr>
            <a:normAutofit/>
          </a:bodyPr>
          <a:lstStyle/>
          <a:p>
            <a:r>
              <a:rPr lang="en-US" dirty="0" smtClean="0"/>
              <a:t>Scott Lawler (Fine Arts)</a:t>
            </a:r>
          </a:p>
          <a:p>
            <a:pPr lvl="1"/>
            <a:r>
              <a:rPr lang="en-US" dirty="0" smtClean="0"/>
              <a:t>Student needs to write about why they would qualify</a:t>
            </a:r>
          </a:p>
          <a:p>
            <a:pPr lvl="1"/>
            <a:r>
              <a:rPr lang="en-US" dirty="0" smtClean="0"/>
              <a:t>Student needs to be enrolled in a Fine Arts post secondary program</a:t>
            </a:r>
          </a:p>
          <a:p>
            <a:pPr lvl="1"/>
            <a:r>
              <a:rPr lang="en-US" dirty="0" smtClean="0"/>
              <a:t>Financial need may be considered</a:t>
            </a:r>
          </a:p>
          <a:p>
            <a:pPr lvl="1"/>
            <a:r>
              <a:rPr lang="en-US" dirty="0" smtClean="0"/>
              <a:t>Chosen by Mr. Richard/Mrs. Griffin/Mrs. Hrasko</a:t>
            </a:r>
          </a:p>
          <a:p>
            <a:pPr lvl="1"/>
            <a:r>
              <a:rPr lang="en-US" dirty="0" smtClean="0"/>
              <a:t>Amount $500.00</a:t>
            </a:r>
          </a:p>
          <a:p>
            <a:endParaRPr lang="en-US" dirty="0" smtClean="0"/>
          </a:p>
          <a:p>
            <a:r>
              <a:rPr lang="en-US" dirty="0" smtClean="0"/>
              <a:t>PSG</a:t>
            </a:r>
          </a:p>
          <a:p>
            <a:pPr lvl="1"/>
            <a:r>
              <a:rPr lang="en-US" dirty="0"/>
              <a:t>U</a:t>
            </a:r>
            <a:r>
              <a:rPr lang="en-US" dirty="0" smtClean="0"/>
              <a:t>sually </a:t>
            </a:r>
            <a:r>
              <a:rPr lang="en-US" dirty="0"/>
              <a:t>g</a:t>
            </a:r>
            <a:r>
              <a:rPr lang="en-US" dirty="0" smtClean="0"/>
              <a:t>ive to a son/daughter of a member of the PSG</a:t>
            </a:r>
          </a:p>
          <a:p>
            <a:pPr lvl="1"/>
            <a:r>
              <a:rPr lang="en-US" dirty="0" smtClean="0"/>
              <a:t>Chosen by Administration</a:t>
            </a:r>
          </a:p>
          <a:p>
            <a:pPr lvl="1"/>
            <a:r>
              <a:rPr lang="en-US" dirty="0" smtClean="0"/>
              <a:t>Amount $500.00</a:t>
            </a:r>
          </a:p>
          <a:p>
            <a:endParaRPr lang="en-US" dirty="0"/>
          </a:p>
        </p:txBody>
      </p:sp>
    </p:spTree>
    <p:extLst>
      <p:ext uri="{BB962C8B-B14F-4D97-AF65-F5344CB8AC3E}">
        <p14:creationId xmlns:p14="http://schemas.microsoft.com/office/powerpoint/2010/main" val="30804970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Immaculata Bursaries continued…</a:t>
            </a:r>
            <a:endParaRPr lang="en-CA" dirty="0"/>
          </a:p>
        </p:txBody>
      </p:sp>
      <p:sp>
        <p:nvSpPr>
          <p:cNvPr id="3" name="Content Placeholder 2"/>
          <p:cNvSpPr>
            <a:spLocks noGrp="1"/>
          </p:cNvSpPr>
          <p:nvPr>
            <p:ph idx="1"/>
          </p:nvPr>
        </p:nvSpPr>
        <p:spPr>
          <a:xfrm>
            <a:off x="1104293" y="1293091"/>
            <a:ext cx="8946541" cy="5186217"/>
          </a:xfrm>
        </p:spPr>
        <p:txBody>
          <a:bodyPr>
            <a:normAutofit/>
          </a:bodyPr>
          <a:lstStyle/>
          <a:p>
            <a:r>
              <a:rPr lang="en-US" dirty="0" smtClean="0"/>
              <a:t>Grad Bursaries (from the grad class)</a:t>
            </a:r>
          </a:p>
          <a:p>
            <a:pPr lvl="1"/>
            <a:r>
              <a:rPr lang="en-US" dirty="0" smtClean="0"/>
              <a:t>2 x $600.00</a:t>
            </a:r>
          </a:p>
          <a:p>
            <a:pPr lvl="1"/>
            <a:r>
              <a:rPr lang="en-US" dirty="0" smtClean="0"/>
              <a:t>Students who make Immaculata a better place</a:t>
            </a:r>
          </a:p>
          <a:p>
            <a:pPr lvl="1"/>
            <a:endParaRPr lang="en-US" dirty="0" smtClean="0"/>
          </a:p>
          <a:p>
            <a:r>
              <a:rPr lang="en-US" dirty="0" smtClean="0"/>
              <a:t>Student </a:t>
            </a:r>
            <a:r>
              <a:rPr lang="en-US" dirty="0"/>
              <a:t>Council</a:t>
            </a:r>
          </a:p>
          <a:p>
            <a:pPr lvl="1"/>
            <a:r>
              <a:rPr lang="en-US" dirty="0" smtClean="0"/>
              <a:t>Can be given </a:t>
            </a:r>
            <a:r>
              <a:rPr lang="en-US" dirty="0"/>
              <a:t>to Student Council Member </a:t>
            </a:r>
          </a:p>
          <a:p>
            <a:pPr lvl="1"/>
            <a:r>
              <a:rPr lang="en-US" dirty="0"/>
              <a:t>Chosen by Mrs. Hrasko</a:t>
            </a:r>
          </a:p>
          <a:p>
            <a:pPr lvl="1"/>
            <a:r>
              <a:rPr lang="en-US" dirty="0"/>
              <a:t>Amount </a:t>
            </a:r>
            <a:r>
              <a:rPr lang="en-US" dirty="0" smtClean="0"/>
              <a:t>$500.00</a:t>
            </a:r>
            <a:endParaRPr lang="en-US" dirty="0"/>
          </a:p>
          <a:p>
            <a:pPr lvl="1"/>
            <a:endParaRPr lang="en-US" dirty="0"/>
          </a:p>
          <a:p>
            <a:r>
              <a:rPr lang="en-US" dirty="0"/>
              <a:t>Athletic Bursary</a:t>
            </a:r>
          </a:p>
          <a:p>
            <a:pPr lvl="1"/>
            <a:r>
              <a:rPr lang="en-US" dirty="0"/>
              <a:t>Donation of $500.00 one time</a:t>
            </a:r>
          </a:p>
          <a:p>
            <a:pPr lvl="1"/>
            <a:r>
              <a:rPr lang="en-US" dirty="0"/>
              <a:t>Chosen by Athletic Department</a:t>
            </a:r>
          </a:p>
          <a:p>
            <a:endParaRPr lang="en-CA" dirty="0"/>
          </a:p>
        </p:txBody>
      </p:sp>
    </p:spTree>
    <p:extLst>
      <p:ext uri="{BB962C8B-B14F-4D97-AF65-F5344CB8AC3E}">
        <p14:creationId xmlns:p14="http://schemas.microsoft.com/office/powerpoint/2010/main" val="219087896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Immaculata Bursaries continued…</a:t>
            </a:r>
            <a:endParaRPr lang="en-CA" dirty="0"/>
          </a:p>
        </p:txBody>
      </p:sp>
      <p:sp>
        <p:nvSpPr>
          <p:cNvPr id="3" name="Content Placeholder 2"/>
          <p:cNvSpPr>
            <a:spLocks noGrp="1"/>
          </p:cNvSpPr>
          <p:nvPr>
            <p:ph idx="1"/>
          </p:nvPr>
        </p:nvSpPr>
        <p:spPr>
          <a:xfrm>
            <a:off x="1103312" y="1283856"/>
            <a:ext cx="8946541" cy="4964544"/>
          </a:xfrm>
        </p:spPr>
        <p:txBody>
          <a:bodyPr/>
          <a:lstStyle/>
          <a:p>
            <a:r>
              <a:rPr lang="en-US" dirty="0" smtClean="0"/>
              <a:t>Walter Drosdovech Bursary</a:t>
            </a:r>
          </a:p>
          <a:p>
            <a:pPr lvl="1"/>
            <a:r>
              <a:rPr lang="en-US" dirty="0" smtClean="0"/>
              <a:t>Strong work ethic</a:t>
            </a:r>
          </a:p>
          <a:p>
            <a:pPr lvl="1"/>
            <a:r>
              <a:rPr lang="en-US" dirty="0" smtClean="0"/>
              <a:t>Amount $500.00</a:t>
            </a:r>
          </a:p>
          <a:p>
            <a:pPr lvl="1"/>
            <a:endParaRPr lang="en-US" dirty="0"/>
          </a:p>
          <a:p>
            <a:r>
              <a:rPr lang="en-US" dirty="0" smtClean="0"/>
              <a:t>Jim </a:t>
            </a:r>
            <a:r>
              <a:rPr lang="en-US" dirty="0" err="1" smtClean="0"/>
              <a:t>Finucaine</a:t>
            </a:r>
            <a:r>
              <a:rPr lang="en-US" dirty="0" smtClean="0"/>
              <a:t> Bursary</a:t>
            </a:r>
          </a:p>
          <a:p>
            <a:pPr lvl="1"/>
            <a:r>
              <a:rPr lang="en-US" dirty="0" smtClean="0"/>
              <a:t>$500.00</a:t>
            </a:r>
          </a:p>
          <a:p>
            <a:endParaRPr lang="en-US" dirty="0"/>
          </a:p>
          <a:p>
            <a:r>
              <a:rPr lang="en-US" dirty="0" smtClean="0"/>
              <a:t>Richard </a:t>
            </a:r>
            <a:r>
              <a:rPr lang="en-US" dirty="0" err="1" smtClean="0"/>
              <a:t>Togni</a:t>
            </a:r>
            <a:r>
              <a:rPr lang="en-US" dirty="0" smtClean="0"/>
              <a:t> Bursary</a:t>
            </a:r>
          </a:p>
          <a:p>
            <a:pPr lvl="1"/>
            <a:r>
              <a:rPr lang="en-US" dirty="0" smtClean="0"/>
              <a:t>2 x $500.00</a:t>
            </a:r>
          </a:p>
          <a:p>
            <a:endParaRPr lang="en-US" dirty="0"/>
          </a:p>
          <a:p>
            <a:r>
              <a:rPr lang="en-US" dirty="0" smtClean="0"/>
              <a:t>Alabaster Investments ?</a:t>
            </a:r>
          </a:p>
          <a:p>
            <a:pPr lvl="1"/>
            <a:r>
              <a:rPr lang="en-US" dirty="0" smtClean="0"/>
              <a:t>$500.00</a:t>
            </a:r>
            <a:endParaRPr lang="en-CA" dirty="0"/>
          </a:p>
        </p:txBody>
      </p:sp>
    </p:spTree>
    <p:extLst>
      <p:ext uri="{BB962C8B-B14F-4D97-AF65-F5344CB8AC3E}">
        <p14:creationId xmlns:p14="http://schemas.microsoft.com/office/powerpoint/2010/main" val="433691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Immaculata Bursaries continued…</a:t>
            </a:r>
            <a:endParaRPr lang="en-CA" dirty="0"/>
          </a:p>
        </p:txBody>
      </p:sp>
      <p:sp>
        <p:nvSpPr>
          <p:cNvPr id="3" name="Content Placeholder 2"/>
          <p:cNvSpPr>
            <a:spLocks noGrp="1"/>
          </p:cNvSpPr>
          <p:nvPr>
            <p:ph idx="1"/>
          </p:nvPr>
        </p:nvSpPr>
        <p:spPr/>
        <p:txBody>
          <a:bodyPr/>
          <a:lstStyle/>
          <a:p>
            <a:r>
              <a:rPr lang="en-CA" dirty="0" smtClean="0"/>
              <a:t>Class of 2019 Legacy of Service Award </a:t>
            </a:r>
          </a:p>
          <a:p>
            <a:pPr lvl="1"/>
            <a:r>
              <a:rPr lang="en-CA" dirty="0" smtClean="0"/>
              <a:t>Given to a student who </a:t>
            </a:r>
            <a:r>
              <a:rPr lang="en-CA" smtClean="0"/>
              <a:t>exemplifies service</a:t>
            </a:r>
            <a:endParaRPr lang="en-CA" dirty="0" smtClean="0"/>
          </a:p>
          <a:p>
            <a:pPr lvl="1"/>
            <a:r>
              <a:rPr lang="en-CA" dirty="0" smtClean="0"/>
              <a:t>Chosen by staff.</a:t>
            </a:r>
          </a:p>
          <a:p>
            <a:pPr lvl="1"/>
            <a:r>
              <a:rPr lang="en-CA" dirty="0" smtClean="0"/>
              <a:t>$300.00</a:t>
            </a:r>
            <a:endParaRPr lang="en-CA" dirty="0"/>
          </a:p>
        </p:txBody>
      </p:sp>
    </p:spTree>
    <p:extLst>
      <p:ext uri="{BB962C8B-B14F-4D97-AF65-F5344CB8AC3E}">
        <p14:creationId xmlns:p14="http://schemas.microsoft.com/office/powerpoint/2010/main" val="118072622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Immaculata Awards and Bursaries</a:t>
            </a:r>
            <a:endParaRPr lang="en-CA" b="1" dirty="0"/>
          </a:p>
        </p:txBody>
      </p:sp>
      <p:sp>
        <p:nvSpPr>
          <p:cNvPr id="3" name="Subtitle 2"/>
          <p:cNvSpPr>
            <a:spLocks noGrp="1"/>
          </p:cNvSpPr>
          <p:nvPr>
            <p:ph type="subTitle" idx="1"/>
          </p:nvPr>
        </p:nvSpPr>
        <p:spPr/>
        <p:txBody>
          <a:bodyPr/>
          <a:lstStyle/>
          <a:p>
            <a:r>
              <a:rPr lang="en-US" dirty="0" smtClean="0"/>
              <a:t>Criteria and descriptions</a:t>
            </a:r>
            <a:endParaRPr lang="en-CA" dirty="0"/>
          </a:p>
        </p:txBody>
      </p:sp>
    </p:spTree>
    <p:extLst>
      <p:ext uri="{BB962C8B-B14F-4D97-AF65-F5344CB8AC3E}">
        <p14:creationId xmlns:p14="http://schemas.microsoft.com/office/powerpoint/2010/main" val="31434660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What are Immaculata Awards?</a:t>
            </a:r>
            <a:endParaRPr lang="en-CA" b="1" dirty="0"/>
          </a:p>
        </p:txBody>
      </p:sp>
      <p:sp>
        <p:nvSpPr>
          <p:cNvPr id="3" name="Content Placeholder 2"/>
          <p:cNvSpPr>
            <a:spLocks noGrp="1"/>
          </p:cNvSpPr>
          <p:nvPr>
            <p:ph idx="1"/>
          </p:nvPr>
        </p:nvSpPr>
        <p:spPr/>
        <p:txBody>
          <a:bodyPr/>
          <a:lstStyle/>
          <a:p>
            <a:r>
              <a:rPr lang="en-CA" dirty="0"/>
              <a:t>Immaculata Boy: </a:t>
            </a:r>
            <a:r>
              <a:rPr lang="en-CA" dirty="0" smtClean="0"/>
              <a:t>*</a:t>
            </a:r>
          </a:p>
          <a:p>
            <a:r>
              <a:rPr lang="en-CA" dirty="0" smtClean="0"/>
              <a:t>Immaculata </a:t>
            </a:r>
            <a:r>
              <a:rPr lang="en-CA" dirty="0"/>
              <a:t>Girl: </a:t>
            </a:r>
            <a:r>
              <a:rPr lang="en-CA" dirty="0" smtClean="0"/>
              <a:t>*</a:t>
            </a:r>
          </a:p>
          <a:p>
            <a:r>
              <a:rPr lang="en-CA" dirty="0" smtClean="0"/>
              <a:t>St</a:t>
            </a:r>
            <a:r>
              <a:rPr lang="en-CA" dirty="0"/>
              <a:t>. Sebastian Award: </a:t>
            </a:r>
            <a:r>
              <a:rPr lang="en-CA" dirty="0" smtClean="0"/>
              <a:t>*</a:t>
            </a:r>
          </a:p>
          <a:p>
            <a:r>
              <a:rPr lang="en-CA" dirty="0" smtClean="0"/>
              <a:t>Immaculata </a:t>
            </a:r>
            <a:r>
              <a:rPr lang="en-CA" dirty="0"/>
              <a:t>Alumni Spirit Award: </a:t>
            </a:r>
            <a:r>
              <a:rPr lang="en-CA" dirty="0" smtClean="0"/>
              <a:t>*</a:t>
            </a:r>
          </a:p>
          <a:p>
            <a:r>
              <a:rPr lang="en-CA" dirty="0" smtClean="0"/>
              <a:t>Citizenship </a:t>
            </a:r>
            <a:r>
              <a:rPr lang="en-CA" dirty="0"/>
              <a:t>Award: </a:t>
            </a:r>
          </a:p>
          <a:p>
            <a:r>
              <a:rPr lang="en-CA" dirty="0"/>
              <a:t>Principal’s Spirit Award: </a:t>
            </a:r>
          </a:p>
          <a:p>
            <a:r>
              <a:rPr lang="en-CA" dirty="0"/>
              <a:t>Nat </a:t>
            </a:r>
            <a:r>
              <a:rPr lang="en-CA" dirty="0" err="1"/>
              <a:t>Mlikotic</a:t>
            </a:r>
            <a:r>
              <a:rPr lang="en-CA" dirty="0"/>
              <a:t> Award </a:t>
            </a:r>
            <a:r>
              <a:rPr lang="en-CA" dirty="0" smtClean="0"/>
              <a:t>:</a:t>
            </a:r>
            <a:endParaRPr lang="en-CA" dirty="0"/>
          </a:p>
          <a:p>
            <a:endParaRPr lang="en-CA" dirty="0"/>
          </a:p>
        </p:txBody>
      </p:sp>
    </p:spTree>
    <p:extLst>
      <p:ext uri="{BB962C8B-B14F-4D97-AF65-F5344CB8AC3E}">
        <p14:creationId xmlns:p14="http://schemas.microsoft.com/office/powerpoint/2010/main" val="1306726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Nat </a:t>
            </a:r>
            <a:r>
              <a:rPr lang="en-US" b="1" dirty="0" err="1" smtClean="0"/>
              <a:t>Mlikotic</a:t>
            </a:r>
            <a:r>
              <a:rPr lang="en-US" b="1" dirty="0" smtClean="0"/>
              <a:t> Bursary</a:t>
            </a:r>
            <a:endParaRPr lang="en-CA" b="1" dirty="0"/>
          </a:p>
        </p:txBody>
      </p:sp>
      <p:sp>
        <p:nvSpPr>
          <p:cNvPr id="3" name="Content Placeholder 2"/>
          <p:cNvSpPr>
            <a:spLocks noGrp="1"/>
          </p:cNvSpPr>
          <p:nvPr>
            <p:ph idx="1"/>
          </p:nvPr>
        </p:nvSpPr>
        <p:spPr>
          <a:xfrm>
            <a:off x="461818" y="1311564"/>
            <a:ext cx="9588035" cy="4978400"/>
          </a:xfrm>
        </p:spPr>
        <p:txBody>
          <a:bodyPr>
            <a:normAutofit fontScale="85000" lnSpcReduction="20000"/>
          </a:bodyPr>
          <a:lstStyle/>
          <a:p>
            <a:r>
              <a:rPr lang="en-US" dirty="0"/>
              <a:t>Mrs. Natalia </a:t>
            </a:r>
            <a:r>
              <a:rPr lang="en-US" dirty="0" err="1"/>
              <a:t>Mlikotic</a:t>
            </a:r>
            <a:r>
              <a:rPr lang="en-US" dirty="0"/>
              <a:t> was a long-time and dedicated teacher at St. Joseph School, Kelowna. Sadly, she passed away in June 14 of 2018.  Her spirit lives on, and her faith, values and beliefs continue to shape our students’ lives.  The recipient of this award demonstrates the traits that made Mrs. “M” so precious to our school community.  This student</a:t>
            </a:r>
            <a:r>
              <a:rPr lang="en-US" dirty="0" smtClean="0"/>
              <a:t>…</a:t>
            </a:r>
          </a:p>
          <a:p>
            <a:pPr marL="0" indent="0">
              <a:buNone/>
            </a:pPr>
            <a:endParaRPr lang="en-US" dirty="0" smtClean="0"/>
          </a:p>
          <a:p>
            <a:pPr lvl="1"/>
            <a:r>
              <a:rPr lang="en-US" dirty="0" smtClean="0"/>
              <a:t>follows </a:t>
            </a:r>
            <a:r>
              <a:rPr lang="en-US" dirty="0"/>
              <a:t>Saint Mother Teresa’s humble teaching of “doing small things with </a:t>
            </a:r>
            <a:r>
              <a:rPr lang="en-US" dirty="0" smtClean="0"/>
              <a:t>great love”</a:t>
            </a:r>
          </a:p>
          <a:p>
            <a:pPr lvl="1"/>
            <a:r>
              <a:rPr lang="en-US" dirty="0" smtClean="0"/>
              <a:t>has </a:t>
            </a:r>
            <a:r>
              <a:rPr lang="en-US" dirty="0"/>
              <a:t>a strong faith commitment to the Catholic faith demonstrated in daily life (prayers, service, attending mass etc.)</a:t>
            </a:r>
          </a:p>
          <a:p>
            <a:pPr lvl="1"/>
            <a:r>
              <a:rPr lang="en-US" dirty="0" smtClean="0"/>
              <a:t>relates </a:t>
            </a:r>
            <a:r>
              <a:rPr lang="en-US" dirty="0"/>
              <a:t>to others in a personal way; shows love, consideration and a genuine interest in their lives </a:t>
            </a:r>
          </a:p>
          <a:p>
            <a:pPr lvl="1"/>
            <a:r>
              <a:rPr lang="en-US" dirty="0" smtClean="0"/>
              <a:t>maintains </a:t>
            </a:r>
            <a:r>
              <a:rPr lang="en-US" dirty="0"/>
              <a:t>a positive, optimistic and joyful attitude in daily </a:t>
            </a:r>
            <a:r>
              <a:rPr lang="en-US" dirty="0" smtClean="0"/>
              <a:t>life</a:t>
            </a:r>
          </a:p>
          <a:p>
            <a:pPr lvl="1"/>
            <a:endParaRPr lang="en-US" dirty="0"/>
          </a:p>
          <a:p>
            <a:r>
              <a:rPr lang="en-US" dirty="0" smtClean="0"/>
              <a:t>Nominated in consultation with Mrs. Sali/Mrs. Drebit</a:t>
            </a:r>
          </a:p>
          <a:p>
            <a:r>
              <a:rPr lang="en-US" dirty="0" smtClean="0"/>
              <a:t>Nominated students will be asked to write a </a:t>
            </a:r>
            <a:r>
              <a:rPr lang="en-US" dirty="0"/>
              <a:t>short submit a short paragraph as to how they feel they demonstrated the traits that made Mrs. “M” so precious to our school </a:t>
            </a:r>
            <a:r>
              <a:rPr lang="en-US" dirty="0" smtClean="0"/>
              <a:t>community</a:t>
            </a:r>
          </a:p>
          <a:p>
            <a:r>
              <a:rPr lang="en-US" dirty="0"/>
              <a:t>O</a:t>
            </a:r>
            <a:r>
              <a:rPr lang="en-US" dirty="0" smtClean="0"/>
              <a:t>ne male and one female student voted on by St. Joseph Staff ($600.00 each)</a:t>
            </a:r>
            <a:endParaRPr lang="en-US" dirty="0"/>
          </a:p>
          <a:p>
            <a:endParaRPr lang="en-US" dirty="0" smtClean="0"/>
          </a:p>
          <a:p>
            <a:endParaRPr lang="en-CA" dirty="0"/>
          </a:p>
        </p:txBody>
      </p:sp>
    </p:spTree>
    <p:extLst>
      <p:ext uri="{BB962C8B-B14F-4D97-AF65-F5344CB8AC3E}">
        <p14:creationId xmlns:p14="http://schemas.microsoft.com/office/powerpoint/2010/main" val="20128871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Citizenship Award</a:t>
            </a:r>
            <a:endParaRPr lang="en-CA" b="1" dirty="0"/>
          </a:p>
        </p:txBody>
      </p:sp>
      <p:sp>
        <p:nvSpPr>
          <p:cNvPr id="3" name="Content Placeholder 2"/>
          <p:cNvSpPr>
            <a:spLocks noGrp="1"/>
          </p:cNvSpPr>
          <p:nvPr>
            <p:ph idx="1"/>
          </p:nvPr>
        </p:nvSpPr>
        <p:spPr/>
        <p:txBody>
          <a:bodyPr/>
          <a:lstStyle/>
          <a:p>
            <a:r>
              <a:rPr lang="en-US" dirty="0"/>
              <a:t>A</a:t>
            </a:r>
            <a:r>
              <a:rPr lang="en-US" dirty="0" smtClean="0"/>
              <a:t> </a:t>
            </a:r>
            <a:r>
              <a:rPr lang="en-US" dirty="0"/>
              <a:t>student who has consistently displayed outstanding citizenship.  Characteristics </a:t>
            </a:r>
            <a:r>
              <a:rPr lang="en-US" dirty="0" smtClean="0"/>
              <a:t>include:</a:t>
            </a:r>
          </a:p>
          <a:p>
            <a:pPr marL="800100" lvl="1" indent="-342900">
              <a:buFont typeface="+mj-lt"/>
              <a:buAutoNum type="arabicPeriod"/>
            </a:pPr>
            <a:r>
              <a:rPr lang="en-US" dirty="0" smtClean="0"/>
              <a:t>respect </a:t>
            </a:r>
            <a:r>
              <a:rPr lang="en-US" dirty="0"/>
              <a:t>for </a:t>
            </a:r>
            <a:r>
              <a:rPr lang="en-US" dirty="0" smtClean="0"/>
              <a:t>others</a:t>
            </a:r>
          </a:p>
          <a:p>
            <a:pPr marL="800100" lvl="1" indent="-342900">
              <a:buFont typeface="+mj-lt"/>
              <a:buAutoNum type="arabicPeriod"/>
            </a:pPr>
            <a:r>
              <a:rPr lang="en-US" dirty="0" smtClean="0"/>
              <a:t>involvement </a:t>
            </a:r>
            <a:r>
              <a:rPr lang="en-US" dirty="0"/>
              <a:t>in the </a:t>
            </a:r>
            <a:r>
              <a:rPr lang="en-US" dirty="0" smtClean="0"/>
              <a:t>community</a:t>
            </a:r>
          </a:p>
          <a:p>
            <a:pPr marL="800100" lvl="1" indent="-342900">
              <a:buFont typeface="+mj-lt"/>
              <a:buAutoNum type="arabicPeriod"/>
            </a:pPr>
            <a:r>
              <a:rPr lang="en-US" dirty="0" smtClean="0"/>
              <a:t>participation </a:t>
            </a:r>
            <a:r>
              <a:rPr lang="en-US" dirty="0"/>
              <a:t>in school </a:t>
            </a:r>
            <a:r>
              <a:rPr lang="en-US" dirty="0" smtClean="0"/>
              <a:t>activities</a:t>
            </a:r>
          </a:p>
          <a:p>
            <a:pPr marL="800100" lvl="1" indent="-342900">
              <a:buFont typeface="+mj-lt"/>
              <a:buAutoNum type="arabicPeriod"/>
            </a:pPr>
            <a:r>
              <a:rPr lang="en-US" dirty="0"/>
              <a:t>l</a:t>
            </a:r>
            <a:r>
              <a:rPr lang="en-US" dirty="0" smtClean="0"/>
              <a:t>eadership</a:t>
            </a:r>
          </a:p>
          <a:p>
            <a:pPr marL="800100" lvl="1" indent="-342900">
              <a:buFont typeface="+mj-lt"/>
              <a:buAutoNum type="arabicPeriod"/>
            </a:pPr>
            <a:endParaRPr lang="en-US" dirty="0"/>
          </a:p>
          <a:p>
            <a:pPr marL="800100" lvl="1" indent="-342900">
              <a:buFont typeface="+mj-lt"/>
              <a:buAutoNum type="arabicPeriod"/>
            </a:pPr>
            <a:endParaRPr lang="en-US" dirty="0" smtClean="0"/>
          </a:p>
          <a:p>
            <a:pPr marL="457200" lvl="1" indent="0">
              <a:buNone/>
            </a:pPr>
            <a:r>
              <a:rPr lang="en-US" dirty="0" smtClean="0"/>
              <a:t>The </a:t>
            </a:r>
            <a:r>
              <a:rPr lang="en-US" dirty="0"/>
              <a:t>recipient will be </a:t>
            </a:r>
            <a:r>
              <a:rPr lang="en-US" dirty="0" smtClean="0"/>
              <a:t>nominated and voted by staff.</a:t>
            </a:r>
            <a:endParaRPr lang="en-CA" dirty="0"/>
          </a:p>
          <a:p>
            <a:endParaRPr lang="en-CA" dirty="0"/>
          </a:p>
        </p:txBody>
      </p:sp>
    </p:spTree>
    <p:extLst>
      <p:ext uri="{BB962C8B-B14F-4D97-AF65-F5344CB8AC3E}">
        <p14:creationId xmlns:p14="http://schemas.microsoft.com/office/powerpoint/2010/main" val="10457244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Principal’s Spirit Award</a:t>
            </a:r>
            <a:endParaRPr lang="en-CA" b="1" dirty="0"/>
          </a:p>
        </p:txBody>
      </p:sp>
      <p:sp>
        <p:nvSpPr>
          <p:cNvPr id="3" name="Content Placeholder 2"/>
          <p:cNvSpPr>
            <a:spLocks noGrp="1"/>
          </p:cNvSpPr>
          <p:nvPr>
            <p:ph idx="1"/>
          </p:nvPr>
        </p:nvSpPr>
        <p:spPr/>
        <p:txBody>
          <a:bodyPr/>
          <a:lstStyle/>
          <a:p>
            <a:r>
              <a:rPr lang="en-US" dirty="0" smtClean="0"/>
              <a:t>A grade 12 student </a:t>
            </a:r>
            <a:r>
              <a:rPr lang="en-US" dirty="0"/>
              <a:t>who has displayed outstanding school spirit.  </a:t>
            </a:r>
            <a:endParaRPr lang="en-US" dirty="0" smtClean="0"/>
          </a:p>
          <a:p>
            <a:endParaRPr lang="en-US" dirty="0"/>
          </a:p>
          <a:p>
            <a:r>
              <a:rPr lang="en-US" dirty="0" smtClean="0"/>
              <a:t>Nominated by staff.</a:t>
            </a:r>
          </a:p>
          <a:p>
            <a:r>
              <a:rPr lang="en-US" dirty="0" smtClean="0"/>
              <a:t>The </a:t>
            </a:r>
            <a:r>
              <a:rPr lang="en-US" dirty="0"/>
              <a:t>recipient will be chosen by the Principal.</a:t>
            </a:r>
            <a:endParaRPr lang="en-CA" dirty="0"/>
          </a:p>
        </p:txBody>
      </p:sp>
    </p:spTree>
    <p:extLst>
      <p:ext uri="{BB962C8B-B14F-4D97-AF65-F5344CB8AC3E}">
        <p14:creationId xmlns:p14="http://schemas.microsoft.com/office/powerpoint/2010/main" val="1202165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Immaculata Alumni Spirit Award</a:t>
            </a:r>
            <a:endParaRPr lang="en-CA" b="1" dirty="0"/>
          </a:p>
        </p:txBody>
      </p:sp>
      <p:sp>
        <p:nvSpPr>
          <p:cNvPr id="3" name="Content Placeholder 2"/>
          <p:cNvSpPr>
            <a:spLocks noGrp="1"/>
          </p:cNvSpPr>
          <p:nvPr>
            <p:ph idx="1"/>
          </p:nvPr>
        </p:nvSpPr>
        <p:spPr/>
        <p:txBody>
          <a:bodyPr/>
          <a:lstStyle/>
          <a:p>
            <a:r>
              <a:rPr lang="en-US" dirty="0"/>
              <a:t>This award is dedicated by the IRHS Reunion of 1998 to: “Keep Alive the Spirit of Immaculata that Binds Us Together”</a:t>
            </a:r>
          </a:p>
          <a:p>
            <a:endParaRPr lang="en-US" dirty="0"/>
          </a:p>
          <a:p>
            <a:pPr marL="0" indent="0">
              <a:buNone/>
            </a:pPr>
            <a:r>
              <a:rPr lang="en-US" dirty="0" smtClean="0"/>
              <a:t>		a</a:t>
            </a:r>
            <a:r>
              <a:rPr lang="en-US" dirty="0"/>
              <a:t>.) </a:t>
            </a:r>
            <a:r>
              <a:rPr lang="en-US" dirty="0" smtClean="0"/>
              <a:t>Nominated and voted by faculty </a:t>
            </a:r>
            <a:r>
              <a:rPr lang="en-US" dirty="0"/>
              <a:t>and students	</a:t>
            </a:r>
          </a:p>
          <a:p>
            <a:pPr marL="0" indent="0">
              <a:buNone/>
            </a:pPr>
            <a:r>
              <a:rPr lang="en-US" dirty="0" smtClean="0"/>
              <a:t>		b</a:t>
            </a:r>
            <a:r>
              <a:rPr lang="en-US" dirty="0"/>
              <a:t>.) Open to any student in school</a:t>
            </a:r>
          </a:p>
          <a:p>
            <a:pPr marL="0" indent="0">
              <a:buNone/>
            </a:pPr>
            <a:r>
              <a:rPr lang="en-US" dirty="0" smtClean="0"/>
              <a:t>		c</a:t>
            </a:r>
            <a:r>
              <a:rPr lang="en-US" dirty="0"/>
              <a:t>.) Given to a student who works to exemplify the Spirit of </a:t>
            </a:r>
            <a:r>
              <a:rPr lang="en-US" dirty="0" smtClean="0"/>
              <a:t>			       Immaculata</a:t>
            </a:r>
          </a:p>
          <a:p>
            <a:pPr marL="0" indent="0">
              <a:buNone/>
            </a:pPr>
            <a:endParaRPr lang="en-US" dirty="0" smtClean="0"/>
          </a:p>
          <a:p>
            <a:endParaRPr lang="en-CA" dirty="0"/>
          </a:p>
        </p:txBody>
      </p:sp>
    </p:spTree>
    <p:extLst>
      <p:ext uri="{BB962C8B-B14F-4D97-AF65-F5344CB8AC3E}">
        <p14:creationId xmlns:p14="http://schemas.microsoft.com/office/powerpoint/2010/main" val="82509495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Immaculata Girl/Boy</a:t>
            </a:r>
            <a:endParaRPr lang="en-CA" b="1" dirty="0"/>
          </a:p>
        </p:txBody>
      </p:sp>
      <p:sp>
        <p:nvSpPr>
          <p:cNvPr id="3" name="Content Placeholder 2"/>
          <p:cNvSpPr>
            <a:spLocks noGrp="1"/>
          </p:cNvSpPr>
          <p:nvPr>
            <p:ph idx="1"/>
          </p:nvPr>
        </p:nvSpPr>
        <p:spPr>
          <a:xfrm>
            <a:off x="277092" y="1283856"/>
            <a:ext cx="9772762" cy="4964544"/>
          </a:xfrm>
        </p:spPr>
        <p:txBody>
          <a:bodyPr>
            <a:normAutofit lnSpcReduction="10000"/>
          </a:bodyPr>
          <a:lstStyle/>
          <a:p>
            <a:r>
              <a:rPr lang="en-US" dirty="0"/>
              <a:t>Given to one outstanding young man and woman of </a:t>
            </a:r>
            <a:r>
              <a:rPr lang="en-US" b="1" u="sng" dirty="0"/>
              <a:t>Grade 12</a:t>
            </a:r>
            <a:r>
              <a:rPr lang="en-US" dirty="0"/>
              <a:t> based on overall contribution to the school.  </a:t>
            </a:r>
            <a:r>
              <a:rPr lang="en-US" dirty="0" smtClean="0"/>
              <a:t>Nominated/Voted </a:t>
            </a:r>
            <a:r>
              <a:rPr lang="en-US" dirty="0"/>
              <a:t>on by the entire school </a:t>
            </a:r>
            <a:r>
              <a:rPr lang="en-US" dirty="0" smtClean="0"/>
              <a:t>body.</a:t>
            </a:r>
          </a:p>
          <a:p>
            <a:endParaRPr lang="en-US" dirty="0" smtClean="0"/>
          </a:p>
          <a:p>
            <a:r>
              <a:rPr lang="en-US" dirty="0" smtClean="0"/>
              <a:t>Determined by:</a:t>
            </a:r>
          </a:p>
          <a:p>
            <a:pPr lvl="1"/>
            <a:r>
              <a:rPr lang="en-US" dirty="0" smtClean="0"/>
              <a:t>1. Shows </a:t>
            </a:r>
            <a:r>
              <a:rPr lang="en-US" dirty="0"/>
              <a:t>leadership		</a:t>
            </a:r>
          </a:p>
          <a:p>
            <a:pPr lvl="1"/>
            <a:r>
              <a:rPr lang="en-US" dirty="0" smtClean="0"/>
              <a:t>2. Respects </a:t>
            </a:r>
            <a:r>
              <a:rPr lang="en-US" dirty="0"/>
              <a:t>authority</a:t>
            </a:r>
          </a:p>
          <a:p>
            <a:pPr lvl="1"/>
            <a:r>
              <a:rPr lang="en-US" dirty="0" smtClean="0"/>
              <a:t>3. Models </a:t>
            </a:r>
            <a:r>
              <a:rPr lang="en-US" dirty="0"/>
              <a:t>Christian values	</a:t>
            </a:r>
          </a:p>
          <a:p>
            <a:pPr lvl="1"/>
            <a:r>
              <a:rPr lang="en-US" dirty="0" smtClean="0"/>
              <a:t>4. Supports </a:t>
            </a:r>
            <a:r>
              <a:rPr lang="en-US" dirty="0"/>
              <a:t>administrative decisions</a:t>
            </a:r>
          </a:p>
          <a:p>
            <a:pPr lvl="1"/>
            <a:r>
              <a:rPr lang="en-US" dirty="0" smtClean="0"/>
              <a:t>5. Cooperates </a:t>
            </a:r>
            <a:r>
              <a:rPr lang="en-US" dirty="0"/>
              <a:t>in activities	</a:t>
            </a:r>
          </a:p>
          <a:p>
            <a:pPr lvl="1"/>
            <a:r>
              <a:rPr lang="en-US" dirty="0" smtClean="0"/>
              <a:t>6. Promotes </a:t>
            </a:r>
            <a:r>
              <a:rPr lang="en-US" dirty="0"/>
              <a:t>ideals</a:t>
            </a:r>
          </a:p>
          <a:p>
            <a:pPr lvl="1"/>
            <a:r>
              <a:rPr lang="en-US" dirty="0" smtClean="0"/>
              <a:t>7. Courteous</a:t>
            </a:r>
            <a:r>
              <a:rPr lang="en-US" dirty="0"/>
              <a:t>			</a:t>
            </a:r>
          </a:p>
          <a:p>
            <a:pPr lvl="1"/>
            <a:r>
              <a:rPr lang="en-US" dirty="0" smtClean="0"/>
              <a:t>8. Respectful </a:t>
            </a:r>
            <a:r>
              <a:rPr lang="en-US" dirty="0"/>
              <a:t>toward everyone</a:t>
            </a:r>
          </a:p>
          <a:p>
            <a:endParaRPr lang="en-CA" dirty="0"/>
          </a:p>
        </p:txBody>
      </p:sp>
    </p:spTree>
    <p:extLst>
      <p:ext uri="{BB962C8B-B14F-4D97-AF65-F5344CB8AC3E}">
        <p14:creationId xmlns:p14="http://schemas.microsoft.com/office/powerpoint/2010/main" val="335786364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St. Sebastian Award</a:t>
            </a:r>
            <a:endParaRPr lang="en-CA" b="1" dirty="0"/>
          </a:p>
        </p:txBody>
      </p:sp>
      <p:sp>
        <p:nvSpPr>
          <p:cNvPr id="3" name="Content Placeholder 2"/>
          <p:cNvSpPr>
            <a:spLocks noGrp="1"/>
          </p:cNvSpPr>
          <p:nvPr>
            <p:ph idx="1"/>
          </p:nvPr>
        </p:nvSpPr>
        <p:spPr/>
        <p:txBody>
          <a:bodyPr>
            <a:normAutofit/>
          </a:bodyPr>
          <a:lstStyle/>
          <a:p>
            <a:r>
              <a:rPr lang="en-US" dirty="0"/>
              <a:t>Contributed most to the school in athletic endeavors at Immaculata. </a:t>
            </a:r>
            <a:r>
              <a:rPr lang="en-US" dirty="0" smtClean="0"/>
              <a:t>Nominated and voted </a:t>
            </a:r>
            <a:r>
              <a:rPr lang="en-US" dirty="0"/>
              <a:t>on by the entire </a:t>
            </a:r>
            <a:r>
              <a:rPr lang="en-US" dirty="0" smtClean="0"/>
              <a:t>school; Male AND Female student</a:t>
            </a:r>
          </a:p>
          <a:p>
            <a:r>
              <a:rPr lang="en-US" dirty="0" smtClean="0"/>
              <a:t>Determined by:</a:t>
            </a:r>
            <a:endParaRPr lang="en-US" dirty="0"/>
          </a:p>
          <a:p>
            <a:pPr marL="0" indent="0">
              <a:buNone/>
            </a:pPr>
            <a:r>
              <a:rPr lang="en-US" dirty="0" smtClean="0"/>
              <a:t>	1. Participation on sports teams (demonstrates leadership &amp; high  	 	    level of play)</a:t>
            </a:r>
            <a:endParaRPr lang="en-US" dirty="0"/>
          </a:p>
          <a:p>
            <a:pPr marL="0" indent="0">
              <a:buNone/>
            </a:pPr>
            <a:r>
              <a:rPr lang="en-US" dirty="0"/>
              <a:t>	</a:t>
            </a:r>
            <a:r>
              <a:rPr lang="en-US" dirty="0" smtClean="0"/>
              <a:t>2. Involved </a:t>
            </a:r>
            <a:r>
              <a:rPr lang="en-US" dirty="0"/>
              <a:t>in </a:t>
            </a:r>
            <a:r>
              <a:rPr lang="en-US" dirty="0" smtClean="0"/>
              <a:t>other school aspects of athletics </a:t>
            </a:r>
            <a:r>
              <a:rPr lang="en-US" dirty="0"/>
              <a:t>and team </a:t>
            </a:r>
            <a:r>
              <a:rPr lang="en-US" dirty="0" smtClean="0"/>
              <a:t>sports  	  	   (scorekeeping, coaching, etc.)</a:t>
            </a:r>
            <a:endParaRPr lang="en-US" dirty="0"/>
          </a:p>
          <a:p>
            <a:r>
              <a:rPr lang="en-US" dirty="0"/>
              <a:t>	</a:t>
            </a:r>
            <a:r>
              <a:rPr lang="en-US" dirty="0" smtClean="0"/>
              <a:t>3. Models </a:t>
            </a:r>
            <a:r>
              <a:rPr lang="en-US" dirty="0"/>
              <a:t>good sportsmanship	</a:t>
            </a:r>
          </a:p>
          <a:p>
            <a:r>
              <a:rPr lang="en-US" dirty="0"/>
              <a:t> </a:t>
            </a:r>
            <a:r>
              <a:rPr lang="en-US" dirty="0" smtClean="0"/>
              <a:t> 4. Helped </a:t>
            </a:r>
            <a:r>
              <a:rPr lang="en-US" dirty="0"/>
              <a:t>organize sporting activity</a:t>
            </a:r>
          </a:p>
          <a:p>
            <a:endParaRPr lang="en-CA" dirty="0"/>
          </a:p>
        </p:txBody>
      </p:sp>
    </p:spTree>
    <p:extLst>
      <p:ext uri="{BB962C8B-B14F-4D97-AF65-F5344CB8AC3E}">
        <p14:creationId xmlns:p14="http://schemas.microsoft.com/office/powerpoint/2010/main" val="9994345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5468</TotalTime>
  <Words>866</Words>
  <Application>Microsoft Office PowerPoint</Application>
  <PresentationFormat>Widescreen</PresentationFormat>
  <Paragraphs>133</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Action Items</vt:lpstr>
      <vt:lpstr>Immaculata Awards and Bursaries</vt:lpstr>
      <vt:lpstr>What are Immaculata Awards?</vt:lpstr>
      <vt:lpstr>Nat Mlikotic Bursary</vt:lpstr>
      <vt:lpstr>Citizenship Award</vt:lpstr>
      <vt:lpstr>Principal’s Spirit Award</vt:lpstr>
      <vt:lpstr>Immaculata Alumni Spirit Award</vt:lpstr>
      <vt:lpstr>Immaculata Girl/Boy</vt:lpstr>
      <vt:lpstr>St. Sebastian Award</vt:lpstr>
      <vt:lpstr>Salutatorian</vt:lpstr>
      <vt:lpstr>Validictorian </vt:lpstr>
      <vt:lpstr>How do  I apply for the Immaculata Grad Bursaries?</vt:lpstr>
      <vt:lpstr>Immaculata Bursaries</vt:lpstr>
      <vt:lpstr>Immaculata Bursaries continued…</vt:lpstr>
      <vt:lpstr>Immaculata Bursaries continued…</vt:lpstr>
      <vt:lpstr>Immaculata Bursaries continued…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Immaculata Awards and Bursaries</dc:title>
  <dc:creator>AGriffin</dc:creator>
  <cp:lastModifiedBy>AGriffin</cp:lastModifiedBy>
  <cp:revision>34</cp:revision>
  <dcterms:created xsi:type="dcterms:W3CDTF">2022-03-01T19:28:06Z</dcterms:created>
  <dcterms:modified xsi:type="dcterms:W3CDTF">2022-04-25T18:07:56Z</dcterms:modified>
</cp:coreProperties>
</file>