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7" r:id="rId2"/>
    <p:sldId id="284" r:id="rId3"/>
    <p:sldId id="278" r:id="rId4"/>
    <p:sldId id="256" r:id="rId5"/>
    <p:sldId id="279" r:id="rId6"/>
    <p:sldId id="258" r:id="rId7"/>
    <p:sldId id="280" r:id="rId8"/>
    <p:sldId id="281" r:id="rId9"/>
    <p:sldId id="260" r:id="rId10"/>
    <p:sldId id="262" r:id="rId11"/>
    <p:sldId id="261" r:id="rId12"/>
    <p:sldId id="282" r:id="rId13"/>
    <p:sldId id="263" r:id="rId14"/>
    <p:sldId id="264" r:id="rId15"/>
    <p:sldId id="265" r:id="rId16"/>
    <p:sldId id="266" r:id="rId17"/>
    <p:sldId id="267" r:id="rId18"/>
    <p:sldId id="276" r:id="rId19"/>
    <p:sldId id="269" r:id="rId20"/>
    <p:sldId id="272" r:id="rId21"/>
    <p:sldId id="274" r:id="rId22"/>
    <p:sldId id="283" r:id="rId23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DCC47AB-691F-40F9-81D9-A98196212145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7972DA7-7678-4263-B587-5E21CC4ECC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1250-7B29-4B12-8C44-B33B237FC6B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BE7A-65E0-420D-B761-59B4205964C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BBACC3-27FE-4BAE-8721-6611D8AA98A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A5C298-73BC-4F3E-A689-258EB83BBCB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E639-DF72-4A8A-8631-20CD70022FC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53F9-CDE3-44FD-A31D-D8FB2E38817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E4A685-150E-4E3B-ABBE-74A5CB3A1DD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5EF9-F75C-4FF3-B830-2BB25547997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17A500-C2E4-4F95-8A54-2DABF8007CD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97679E-ACE5-4BCF-AC64-1A97FA084F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3122FA-9F2B-4619-B52B-E4960947E69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a/imgres?imgurl=http://img.search.com/thumb/1/1e/Radial_symmetry.png/180px-Radial_symmetry.png&amp;imgrefurl=http://www.search.com/reference/Symmetry_(biology)&amp;h=210&amp;w=180&amp;sz=89&amp;hl=en&amp;start=24&amp;um=1&amp;tbnid=AbSkkZn8zu3xNM:&amp;tbnh=106&amp;tbnw=91&amp;prev=/images?q=cnidaria+and+symmetry&amp;start=18&amp;ndsp=18&amp;svnum=10&amp;um=1&amp;hl=en&amp;sa=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biodidac.bio.uottawa.ca/Thumbnails/showimage.cfm?File_name=Hydr097p&amp;File_type=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biodidac.bio.uottawa.ca/thumbnails/filedet.htm?File_name=CNID003B&amp;File_type=cd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hyperlink" Target="http://biodidac.bio.uottawa.ca/thumbnails/filedet.htm?File_name=CNID004B&amp;File_type=cd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biodidac.bio.uottawa.ca/Thumbnails/showimage.cfm?File_name=HYDR003B&amp;File_type=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http://biodidac.bio.uottawa.ca/Thumbnails/showimage.cfm?File_name=HYDR006B&amp;File_type=GI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oMCTvRkvxo&amp;feature=fvw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PORIFERA: Sponges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39752" y="4077072"/>
            <a:ext cx="6172200" cy="2081826"/>
          </a:xfrm>
        </p:spPr>
        <p:txBody>
          <a:bodyPr>
            <a:normAutofit/>
          </a:bodyPr>
          <a:lstStyle/>
          <a:p>
            <a:r>
              <a:rPr lang="en-CA" sz="4000" dirty="0" err="1" smtClean="0"/>
              <a:t>Porifera</a:t>
            </a:r>
            <a:r>
              <a:rPr lang="en-CA" sz="4000" dirty="0" smtClean="0"/>
              <a:t> and Cnidarians</a:t>
            </a:r>
            <a:endParaRPr lang="en-CA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General </a:t>
            </a:r>
            <a:r>
              <a:rPr lang="en-CA" dirty="0" smtClean="0">
                <a:solidFill>
                  <a:schemeClr val="tx1"/>
                </a:solidFill>
              </a:rPr>
              <a:t>Characteristics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412776"/>
            <a:ext cx="8229600" cy="4852988"/>
          </a:xfrm>
        </p:spPr>
        <p:txBody>
          <a:bodyPr>
            <a:normAutofit/>
          </a:bodyPr>
          <a:lstStyle/>
          <a:p>
            <a:r>
              <a:rPr lang="en-CA" dirty="0"/>
              <a:t>“soft” bodied animals with </a:t>
            </a:r>
            <a:r>
              <a:rPr lang="en-CA" dirty="0" smtClean="0"/>
              <a:t>tentacles surrounding mouth</a:t>
            </a:r>
            <a:endParaRPr lang="en-CA" dirty="0" smtClean="0"/>
          </a:p>
          <a:p>
            <a:r>
              <a:rPr lang="en-CA" dirty="0" smtClean="0"/>
              <a:t>Few cell layers thick</a:t>
            </a:r>
          </a:p>
          <a:p>
            <a:r>
              <a:rPr lang="en-CA" dirty="0" smtClean="0"/>
              <a:t>Radial symmetry</a:t>
            </a:r>
            <a:endParaRPr lang="en-CA" dirty="0" smtClean="0"/>
          </a:p>
          <a:p>
            <a:r>
              <a:rPr lang="en-CA" dirty="0" smtClean="0"/>
              <a:t>All have stinging cells call nematocysts (or </a:t>
            </a:r>
            <a:r>
              <a:rPr lang="en-CA" dirty="0" err="1" smtClean="0"/>
              <a:t>cnidoblasts</a:t>
            </a:r>
            <a:r>
              <a:rPr lang="en-CA" dirty="0" smtClean="0"/>
              <a:t>)</a:t>
            </a:r>
            <a:endParaRPr lang="en-CA" dirty="0"/>
          </a:p>
          <a:p>
            <a:r>
              <a:rPr lang="en-CA" dirty="0" smtClean="0"/>
              <a:t>Sac-like body</a:t>
            </a:r>
          </a:p>
          <a:p>
            <a:r>
              <a:rPr lang="en-CA" dirty="0" smtClean="0"/>
              <a:t>Endoderm, </a:t>
            </a:r>
            <a:r>
              <a:rPr lang="en-CA" dirty="0" err="1" smtClean="0"/>
              <a:t>Mesoglea</a:t>
            </a:r>
            <a:r>
              <a:rPr lang="en-CA" dirty="0" smtClean="0"/>
              <a:t>, Ectoderm</a:t>
            </a:r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8197" name="Picture 5" descr="180px-Radial_symmet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2560" y="4293096"/>
            <a:ext cx="2700337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[Image, BIODIDAC, Hydr097p.gif Cnidaria Hydrozoa Obelia Gastrozooid with tentacles in Obelia. Gastrozoïdes et tentacules d’Obelia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96752"/>
            <a:ext cx="2124075" cy="428625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CA" dirty="0" err="1" smtClean="0">
                <a:solidFill>
                  <a:schemeClr val="tx1"/>
                </a:solidFill>
              </a:rPr>
              <a:t>Cnidoblasts</a:t>
            </a:r>
            <a:r>
              <a:rPr lang="en-CA" dirty="0" smtClean="0">
                <a:solidFill>
                  <a:schemeClr val="tx1"/>
                </a:solidFill>
              </a:rPr>
              <a:t>/Nematocysts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412776"/>
            <a:ext cx="6660232" cy="5732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800" dirty="0" smtClean="0"/>
              <a:t>Each </a:t>
            </a:r>
            <a:r>
              <a:rPr lang="en-CA" sz="2800" dirty="0" err="1" smtClean="0"/>
              <a:t>cnidoblast</a:t>
            </a:r>
            <a:r>
              <a:rPr lang="en-CA" sz="2800" dirty="0" smtClean="0"/>
              <a:t> </a:t>
            </a:r>
            <a:r>
              <a:rPr lang="en-CA" sz="2800" dirty="0"/>
              <a:t>has a capsule called a </a:t>
            </a:r>
            <a:r>
              <a:rPr lang="en-CA" sz="2800" b="1" dirty="0"/>
              <a:t>nematocyst</a:t>
            </a:r>
            <a:r>
              <a:rPr lang="en-CA" sz="2800" dirty="0"/>
              <a:t> on the tentacle which contains a long coiled thread</a:t>
            </a:r>
          </a:p>
          <a:p>
            <a:pPr>
              <a:lnSpc>
                <a:spcPct val="90000"/>
              </a:lnSpc>
            </a:pPr>
            <a:r>
              <a:rPr lang="en-CA" sz="2800" dirty="0"/>
              <a:t>When triggered, the nematocysts are discharged </a:t>
            </a:r>
          </a:p>
          <a:p>
            <a:pPr>
              <a:lnSpc>
                <a:spcPct val="90000"/>
              </a:lnSpc>
            </a:pPr>
            <a:r>
              <a:rPr lang="en-CA" sz="2800" dirty="0"/>
              <a:t>Nematocysts are filled with poison and used to capture and eat prey</a:t>
            </a:r>
          </a:p>
          <a:p>
            <a:pPr>
              <a:lnSpc>
                <a:spcPct val="90000"/>
              </a:lnSpc>
            </a:pPr>
            <a:r>
              <a:rPr lang="en-CA" sz="2800" dirty="0"/>
              <a:t>Some threads kill prey, others inject paralyzing </a:t>
            </a:r>
            <a:r>
              <a:rPr lang="en-CA" sz="2800" dirty="0" smtClean="0"/>
              <a:t>toxins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[Image, CNID003B.gif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1656184" cy="3058421"/>
          </a:xfrm>
          <a:prstGeom prst="rect">
            <a:avLst/>
          </a:prstGeom>
          <a:noFill/>
        </p:spPr>
      </p:pic>
      <p:pic>
        <p:nvPicPr>
          <p:cNvPr id="1028" name="Picture 4" descr="[Image, CNID004B.gif]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764704"/>
            <a:ext cx="2304256" cy="3994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7467600" cy="580926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Body Forms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268413"/>
            <a:ext cx="8229600" cy="4598987"/>
          </a:xfrm>
        </p:spPr>
        <p:txBody>
          <a:bodyPr/>
          <a:lstStyle/>
          <a:p>
            <a:r>
              <a:rPr lang="en-CA" b="1" dirty="0" smtClean="0"/>
              <a:t>Polyp</a:t>
            </a:r>
            <a:endParaRPr lang="en-CA" dirty="0" smtClean="0"/>
          </a:p>
          <a:p>
            <a:pPr lvl="1"/>
            <a:r>
              <a:rPr lang="en-CA" dirty="0" smtClean="0"/>
              <a:t>Mouth at top</a:t>
            </a:r>
            <a:endParaRPr lang="en-CA" dirty="0"/>
          </a:p>
          <a:p>
            <a:pPr lvl="1"/>
            <a:r>
              <a:rPr lang="en-CA" dirty="0"/>
              <a:t>Sessile</a:t>
            </a:r>
          </a:p>
          <a:p>
            <a:r>
              <a:rPr lang="en-CA" b="1" dirty="0" smtClean="0"/>
              <a:t>Medusa</a:t>
            </a:r>
          </a:p>
          <a:p>
            <a:pPr lvl="1"/>
            <a:r>
              <a:rPr lang="en-CA" dirty="0" smtClean="0"/>
              <a:t>Mouth at bottom</a:t>
            </a:r>
          </a:p>
          <a:p>
            <a:pPr lvl="1"/>
            <a:r>
              <a:rPr lang="en-CA" dirty="0" smtClean="0"/>
              <a:t>Motile</a:t>
            </a:r>
            <a:endParaRPr lang="en-CA" dirty="0"/>
          </a:p>
          <a:p>
            <a:pPr>
              <a:buFontTx/>
              <a:buNone/>
            </a:pPr>
            <a:r>
              <a:rPr lang="en-CA" dirty="0"/>
              <a:t>	</a:t>
            </a:r>
          </a:p>
        </p:txBody>
      </p:sp>
      <p:pic>
        <p:nvPicPr>
          <p:cNvPr id="31746" name="Picture 2" descr="[Image, BIODIDAC, HYDR003B.GIF Cnidaria Hydrozoa  General features of the medusa stage showing the tentacles, position of the mouth, the inner nutritive-muscular layer and the outer epithelio-muscular layer and enlarged mesoglea. Schéma d'une méduse - Tentacules, position de la bouche, endoderme, ectoderme et mésoglée.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068960"/>
            <a:ext cx="2425488" cy="3251870"/>
          </a:xfrm>
          <a:prstGeom prst="rect">
            <a:avLst/>
          </a:prstGeom>
          <a:noFill/>
        </p:spPr>
      </p:pic>
      <p:pic>
        <p:nvPicPr>
          <p:cNvPr id="31748" name="Picture 4" descr="[Image, BIODIDAC, HYDR006B.GIF Cnidaria Hydrozoa  General features of a polyp showing the tentacles, mesoglea, outer epithelio-muscular layer, inner nutritive-muscular layer and coelenteron (gastrovascular cavity) Caractéristiques générales d'un polype: tentacules, mésoglée, cavité gastrovasculaire, couche épithélio-musculaire externe, couche gastro-musculaire interne.]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0648"/>
            <a:ext cx="2555998" cy="3401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052513"/>
            <a:ext cx="8229600" cy="5472112"/>
          </a:xfrm>
        </p:spPr>
        <p:txBody>
          <a:bodyPr>
            <a:normAutofit/>
          </a:bodyPr>
          <a:lstStyle/>
          <a:p>
            <a:r>
              <a:rPr lang="en-CA" sz="3300" dirty="0" smtClean="0"/>
              <a:t>In </a:t>
            </a:r>
            <a:r>
              <a:rPr lang="en-CA" sz="3300" dirty="0"/>
              <a:t>some species, one form is dominant, while the other is reduced (short-lived)</a:t>
            </a:r>
          </a:p>
          <a:p>
            <a:r>
              <a:rPr lang="en-CA" sz="3300" dirty="0"/>
              <a:t>In other species, only one form is present and the other not present at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Reproduction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Sexual and asexual </a:t>
            </a:r>
          </a:p>
          <a:p>
            <a:r>
              <a:rPr lang="en-CA" dirty="0"/>
              <a:t>Medusa produces sperm and eggs into the water</a:t>
            </a:r>
          </a:p>
          <a:p>
            <a:r>
              <a:rPr lang="en-CA" dirty="0"/>
              <a:t>If no medusa form is present (</a:t>
            </a:r>
            <a:r>
              <a:rPr lang="en-CA" dirty="0" err="1"/>
              <a:t>eg</a:t>
            </a:r>
            <a:r>
              <a:rPr lang="en-CA" dirty="0"/>
              <a:t> hydra) an ovary or </a:t>
            </a:r>
            <a:r>
              <a:rPr lang="en-CA" dirty="0" err="1"/>
              <a:t>testi</a:t>
            </a:r>
            <a:r>
              <a:rPr lang="en-CA" dirty="0"/>
              <a:t> develops in the polyp body wall</a:t>
            </a:r>
          </a:p>
          <a:p>
            <a:r>
              <a:rPr lang="en-CA" dirty="0"/>
              <a:t>Asexual by fragmentation and budding (polyp)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1143001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Reproduction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CA" dirty="0"/>
              <a:t>Fertilization occurs in open water or inside an egg-carrying medusa</a:t>
            </a:r>
          </a:p>
          <a:p>
            <a:pPr lvl="1"/>
            <a:r>
              <a:rPr lang="en-CA" dirty="0"/>
              <a:t>Zygote – ciliated larva that attach to a surface and become a polyp</a:t>
            </a:r>
          </a:p>
          <a:p>
            <a:r>
              <a:rPr lang="en-CA" dirty="0"/>
              <a:t>Some are </a:t>
            </a:r>
            <a:r>
              <a:rPr lang="en-CA" b="1" dirty="0"/>
              <a:t>hermaphrodites</a:t>
            </a:r>
            <a:r>
              <a:rPr lang="en-CA" dirty="0"/>
              <a:t>, others are either male or female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652463"/>
            <a:ext cx="78009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I10-82-hydr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04813"/>
            <a:ext cx="8569325" cy="64531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Movement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CA" sz="2800" dirty="0" smtClean="0"/>
              <a:t>Lack muscle tissues </a:t>
            </a:r>
            <a:r>
              <a:rPr lang="en-CA" sz="2800" dirty="0"/>
              <a:t>that most animals have to move</a:t>
            </a:r>
          </a:p>
          <a:p>
            <a:pPr>
              <a:lnSpc>
                <a:spcPct val="80000"/>
              </a:lnSpc>
            </a:pPr>
            <a:r>
              <a:rPr lang="en-CA" sz="2800" dirty="0"/>
              <a:t>Muscle fibres and nerve fibres are present</a:t>
            </a:r>
          </a:p>
          <a:p>
            <a:pPr>
              <a:lnSpc>
                <a:spcPct val="80000"/>
              </a:lnSpc>
            </a:pPr>
            <a:r>
              <a:rPr lang="en-CA" sz="2800" dirty="0"/>
              <a:t>Cnidarians are capable of directional movement</a:t>
            </a:r>
          </a:p>
          <a:p>
            <a:pPr>
              <a:lnSpc>
                <a:spcPct val="80000"/>
              </a:lnSpc>
            </a:pPr>
            <a:r>
              <a:rPr lang="en-CA" sz="2800" dirty="0"/>
              <a:t>The body can expand or shrink</a:t>
            </a:r>
          </a:p>
          <a:p>
            <a:pPr>
              <a:lnSpc>
                <a:spcPct val="80000"/>
              </a:lnSpc>
              <a:buFontTx/>
              <a:buNone/>
            </a:pPr>
            <a:endParaRPr lang="en-CA" sz="2800" dirty="0"/>
          </a:p>
          <a:p>
            <a:pPr>
              <a:lnSpc>
                <a:spcPct val="80000"/>
              </a:lnSpc>
              <a:buFontTx/>
              <a:buNone/>
            </a:pP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Porifera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Sponges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chemeClr val="tx1"/>
                </a:solidFill>
              </a:rPr>
              <a:t>Feeding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en-CA" dirty="0" err="1"/>
              <a:t>Tenticles</a:t>
            </a:r>
            <a:r>
              <a:rPr lang="en-CA" dirty="0"/>
              <a:t> that surround the mouth can reach out and grasp </a:t>
            </a:r>
            <a:r>
              <a:rPr lang="en-CA" dirty="0" smtClean="0"/>
              <a:t>prey</a:t>
            </a:r>
            <a:endParaRPr lang="en-CA" b="1" dirty="0"/>
          </a:p>
          <a:p>
            <a:r>
              <a:rPr lang="en-CA" b="1" dirty="0" err="1"/>
              <a:t>Gastrovascular</a:t>
            </a:r>
            <a:r>
              <a:rPr lang="en-CA" b="1" dirty="0"/>
              <a:t> cavity</a:t>
            </a:r>
            <a:r>
              <a:rPr lang="en-CA" dirty="0"/>
              <a:t> carries out digestion and distributes food and gases</a:t>
            </a:r>
          </a:p>
          <a:p>
            <a:r>
              <a:rPr lang="en-CA" dirty="0"/>
              <a:t>Nutrient molecules are passed by diffusion to other body cells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Response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No </a:t>
            </a:r>
            <a:r>
              <a:rPr lang="en-CA" dirty="0" smtClean="0"/>
              <a:t>brain, </a:t>
            </a:r>
            <a:r>
              <a:rPr lang="en-CA" dirty="0"/>
              <a:t>but have a simple system – nerve nets</a:t>
            </a:r>
          </a:p>
          <a:p>
            <a:r>
              <a:rPr lang="en-CA" dirty="0"/>
              <a:t>Sensory cells in the epidermal layer detect chemicals from food and touch for foreign </a:t>
            </a:r>
            <a:r>
              <a:rPr lang="en-CA" dirty="0" smtClean="0"/>
              <a:t>objects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Hydrozoans</a:t>
            </a:r>
          </a:p>
          <a:p>
            <a:pPr lvl="1"/>
            <a:r>
              <a:rPr lang="en-CA" dirty="0" smtClean="0"/>
              <a:t>Exist mostly as polyp</a:t>
            </a:r>
          </a:p>
          <a:p>
            <a:pPr lvl="1"/>
            <a:r>
              <a:rPr lang="en-CA" dirty="0" err="1" smtClean="0"/>
              <a:t>Eg</a:t>
            </a:r>
            <a:r>
              <a:rPr lang="en-CA" dirty="0" smtClean="0"/>
              <a:t>. Hydra</a:t>
            </a:r>
          </a:p>
          <a:p>
            <a:r>
              <a:rPr lang="en-CA" dirty="0" err="1" smtClean="0"/>
              <a:t>Schyphozoans</a:t>
            </a:r>
            <a:endParaRPr lang="en-CA" dirty="0" smtClean="0"/>
          </a:p>
          <a:p>
            <a:pPr lvl="1"/>
            <a:r>
              <a:rPr lang="en-CA" dirty="0" smtClean="0"/>
              <a:t>Exist mostly as medusa</a:t>
            </a:r>
          </a:p>
          <a:p>
            <a:pPr lvl="1"/>
            <a:r>
              <a:rPr lang="en-CA" dirty="0" err="1" smtClean="0"/>
              <a:t>Eg</a:t>
            </a:r>
            <a:r>
              <a:rPr lang="en-CA" dirty="0" smtClean="0"/>
              <a:t>. Jellyfish</a:t>
            </a:r>
          </a:p>
          <a:p>
            <a:r>
              <a:rPr lang="en-CA" dirty="0" err="1" smtClean="0"/>
              <a:t>Anthozoans</a:t>
            </a:r>
            <a:endParaRPr lang="en-CA" dirty="0" smtClean="0"/>
          </a:p>
          <a:p>
            <a:pPr lvl="1"/>
            <a:r>
              <a:rPr lang="en-CA" dirty="0" smtClean="0"/>
              <a:t>Sessile polyps</a:t>
            </a:r>
          </a:p>
          <a:p>
            <a:pPr lvl="1"/>
            <a:r>
              <a:rPr lang="en-CA" dirty="0" err="1" smtClean="0"/>
              <a:t>Eg</a:t>
            </a:r>
            <a:r>
              <a:rPr lang="en-CA" dirty="0" smtClean="0"/>
              <a:t>. Anemones, coral </a:t>
            </a:r>
          </a:p>
          <a:p>
            <a:pPr lvl="1">
              <a:buNone/>
            </a:pPr>
            <a:r>
              <a:rPr lang="en-CA" dirty="0" smtClean="0"/>
              <a:t>	</a:t>
            </a:r>
            <a:r>
              <a:rPr lang="en-CA" dirty="0" smtClean="0"/>
              <a:t>forming cnidarians</a:t>
            </a:r>
            <a:endParaRPr lang="en-CA" dirty="0"/>
          </a:p>
        </p:txBody>
      </p:sp>
      <p:pic>
        <p:nvPicPr>
          <p:cNvPr id="38914" name="Picture 2" descr="http://anthonygerads.com/School/Zoology-practical-2-pictures/IMG0009/385840524_z9Sqw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4652"/>
            <a:ext cx="1656183" cy="2208244"/>
          </a:xfrm>
          <a:prstGeom prst="rect">
            <a:avLst/>
          </a:prstGeom>
          <a:noFill/>
        </p:spPr>
      </p:pic>
      <p:pic>
        <p:nvPicPr>
          <p:cNvPr id="38915" name="Picture 3" descr="C:\Users\Freya Vos\Pictures\2010-08-14 August 2010\August 2010 567.JPG"/>
          <p:cNvPicPr>
            <a:picLocks noChangeAspect="1" noChangeArrowheads="1"/>
          </p:cNvPicPr>
          <p:nvPr/>
        </p:nvPicPr>
        <p:blipFill>
          <a:blip r:embed="rId3" cstate="print"/>
          <a:srcRect l="13776" t="21650" r="11413"/>
          <a:stretch>
            <a:fillRect/>
          </a:stretch>
        </p:blipFill>
        <p:spPr bwMode="auto">
          <a:xfrm>
            <a:off x="4139952" y="2513575"/>
            <a:ext cx="2736304" cy="2149287"/>
          </a:xfrm>
          <a:prstGeom prst="rect">
            <a:avLst/>
          </a:prstGeom>
          <a:noFill/>
        </p:spPr>
      </p:pic>
      <p:pic>
        <p:nvPicPr>
          <p:cNvPr id="38917" name="Picture 5" descr="http://www.seasky.org/wallpaper/assets/wallpaper_sea/anemones-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725144"/>
            <a:ext cx="243027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onges%20ver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275856" cy="4076366"/>
          </a:xfrm>
          <a:prstGeom prst="rect">
            <a:avLst/>
          </a:prstGeom>
          <a:noFill/>
        </p:spPr>
      </p:pic>
      <p:pic>
        <p:nvPicPr>
          <p:cNvPr id="5" name="Picture 7" descr="Spon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3693252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CUBA%20SPON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126755" cy="2852936"/>
          </a:xfrm>
          <a:prstGeom prst="rect">
            <a:avLst/>
          </a:prstGeom>
          <a:noFill/>
        </p:spPr>
      </p:pic>
      <p:pic>
        <p:nvPicPr>
          <p:cNvPr id="2055" name="Picture 7" descr="spon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426" y="1052736"/>
            <a:ext cx="3876324" cy="3816227"/>
          </a:xfrm>
          <a:prstGeom prst="rect">
            <a:avLst/>
          </a:prstGeom>
          <a:noFill/>
        </p:spPr>
      </p:pic>
      <p:pic>
        <p:nvPicPr>
          <p:cNvPr id="2057" name="Picture 9" descr="TubeSpongesThreeOran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12976"/>
            <a:ext cx="3897313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Porifera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Sac-like body plan</a:t>
            </a:r>
          </a:p>
          <a:p>
            <a:r>
              <a:rPr lang="en-CA" dirty="0" err="1" smtClean="0"/>
              <a:t>Radially</a:t>
            </a:r>
            <a:r>
              <a:rPr lang="en-CA" dirty="0" smtClean="0"/>
              <a:t> symmetrical</a:t>
            </a:r>
          </a:p>
          <a:p>
            <a:r>
              <a:rPr lang="en-CA" dirty="0" smtClean="0"/>
              <a:t>Sessile</a:t>
            </a:r>
          </a:p>
          <a:p>
            <a:r>
              <a:rPr lang="en-CA" dirty="0" smtClean="0"/>
              <a:t>Hermaphroditic</a:t>
            </a:r>
          </a:p>
          <a:p>
            <a:r>
              <a:rPr lang="en-CA" dirty="0" smtClean="0"/>
              <a:t>Not </a:t>
            </a:r>
            <a:r>
              <a:rPr lang="en-CA" dirty="0" err="1" smtClean="0"/>
              <a:t>cephalized</a:t>
            </a:r>
            <a:r>
              <a:rPr lang="en-CA" dirty="0" smtClean="0"/>
              <a:t> (no head)</a:t>
            </a:r>
          </a:p>
          <a:p>
            <a:r>
              <a:rPr lang="en-CA" dirty="0" smtClean="0"/>
              <a:t>Attach to surfaces</a:t>
            </a:r>
          </a:p>
          <a:p>
            <a:r>
              <a:rPr lang="en-CA" dirty="0" err="1" smtClean="0"/>
              <a:t>Porifera</a:t>
            </a:r>
            <a:r>
              <a:rPr lang="en-CA" dirty="0" smtClean="0"/>
              <a:t> means pore-bearing</a:t>
            </a:r>
          </a:p>
          <a:p>
            <a:pPr lvl="1"/>
            <a:r>
              <a:rPr lang="en-CA" dirty="0" smtClean="0"/>
              <a:t>Incurrent openings through which water enters the sponge – </a:t>
            </a:r>
            <a:r>
              <a:rPr lang="en-CA" dirty="0" err="1" smtClean="0"/>
              <a:t>Porocytes</a:t>
            </a:r>
            <a:endParaRPr lang="en-CA" dirty="0" smtClean="0"/>
          </a:p>
          <a:p>
            <a:r>
              <a:rPr lang="en-CA" dirty="0" err="1" smtClean="0"/>
              <a:t>Excurrent</a:t>
            </a:r>
            <a:r>
              <a:rPr lang="en-CA" dirty="0" smtClean="0"/>
              <a:t> opening or </a:t>
            </a:r>
            <a:r>
              <a:rPr lang="en-CA" dirty="0" err="1" smtClean="0"/>
              <a:t>Osculum</a:t>
            </a:r>
            <a:endParaRPr lang="en-CA" dirty="0" smtClean="0"/>
          </a:p>
          <a:p>
            <a:pPr lvl="1"/>
            <a:r>
              <a:rPr lang="en-CA" dirty="0" smtClean="0"/>
              <a:t>Water exit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Porifera Structure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1" name="Picture 5" descr="spongeanat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8964612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Porifera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Constant current of water moving through the sponge – created by the flagella of collar cells</a:t>
            </a:r>
          </a:p>
          <a:p>
            <a:r>
              <a:rPr lang="en-CA" dirty="0" smtClean="0"/>
              <a:t>New water enters the sponge with food &amp; oxygen and leaves with wastes</a:t>
            </a:r>
          </a:p>
          <a:p>
            <a:r>
              <a:rPr lang="en-CA" dirty="0" smtClean="0"/>
              <a:t>No circulatory or respiratory systems – rely on diffusion</a:t>
            </a:r>
          </a:p>
          <a:p>
            <a:r>
              <a:rPr lang="en-CA" dirty="0" smtClean="0"/>
              <a:t>No specialized nervous system</a:t>
            </a:r>
          </a:p>
          <a:p>
            <a:r>
              <a:rPr lang="en-CA" dirty="0" smtClean="0"/>
              <a:t>Supported by </a:t>
            </a:r>
            <a:r>
              <a:rPr lang="en-CA" dirty="0" err="1" smtClean="0"/>
              <a:t>spicules</a:t>
            </a:r>
            <a:r>
              <a:rPr lang="en-CA" dirty="0" smtClean="0"/>
              <a:t> (hard) or </a:t>
            </a:r>
            <a:r>
              <a:rPr lang="en-CA" dirty="0" err="1" smtClean="0"/>
              <a:t>spongeon</a:t>
            </a:r>
            <a:r>
              <a:rPr lang="en-CA" dirty="0" smtClean="0"/>
              <a:t> </a:t>
            </a:r>
            <a:r>
              <a:rPr lang="en-CA" dirty="0" err="1" smtClean="0"/>
              <a:t>fibers</a:t>
            </a:r>
            <a:r>
              <a:rPr lang="en-CA" dirty="0" smtClean="0"/>
              <a:t> (soft)</a:t>
            </a:r>
          </a:p>
          <a:p>
            <a:r>
              <a:rPr lang="en-CA" dirty="0" smtClean="0"/>
              <a:t>Reproduction: hermaphroditic broadcasters, regeneration, </a:t>
            </a:r>
            <a:r>
              <a:rPr lang="en-CA" dirty="0" err="1" smtClean="0"/>
              <a:t>gemmule</a:t>
            </a:r>
            <a:r>
              <a:rPr lang="en-CA" dirty="0" smtClean="0"/>
              <a:t> formation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Cnidarians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Jellyfish, Hydra, Sea Anemones</a:t>
            </a:r>
          </a:p>
          <a:p>
            <a:r>
              <a:rPr lang="en-CA" dirty="0" smtClean="0"/>
              <a:t> </a:t>
            </a:r>
            <a:r>
              <a:rPr lang="en-CA" dirty="0" smtClean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www.youtube.com/watch?v=JoMCTvRkvxo&amp;feature=fvw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jellyfishsm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764704"/>
            <a:ext cx="2805832" cy="2339668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CA">
                <a:solidFill>
                  <a:schemeClr val="bg1"/>
                </a:solidFill>
              </a:rPr>
              <a:t>PHYLUM: Cnidaria</a:t>
            </a:r>
          </a:p>
        </p:txBody>
      </p:sp>
      <p:pic>
        <p:nvPicPr>
          <p:cNvPr id="6149" name="Picture 5" descr="1an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2564366" cy="2447454"/>
          </a:xfrm>
          <a:prstGeom prst="rect">
            <a:avLst/>
          </a:prstGeom>
          <a:noFill/>
        </p:spPr>
      </p:pic>
      <p:pic>
        <p:nvPicPr>
          <p:cNvPr id="6151" name="Picture 7" descr="1,1staug1%20(178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501008"/>
            <a:ext cx="2939819" cy="2204864"/>
          </a:xfrm>
          <a:prstGeom prst="rect">
            <a:avLst/>
          </a:prstGeom>
          <a:noFill/>
        </p:spPr>
      </p:pic>
      <p:pic>
        <p:nvPicPr>
          <p:cNvPr id="6155" name="Picture 11" descr="Stylopho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2609784" cy="2449141"/>
          </a:xfrm>
          <a:prstGeom prst="rect">
            <a:avLst/>
          </a:prstGeom>
          <a:noFill/>
        </p:spPr>
      </p:pic>
      <p:pic>
        <p:nvPicPr>
          <p:cNvPr id="6157" name="Picture 13" descr="hydr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212976"/>
            <a:ext cx="2195513" cy="2592388"/>
          </a:xfrm>
          <a:prstGeom prst="rect">
            <a:avLst/>
          </a:prstGeom>
          <a:noFill/>
        </p:spPr>
      </p:pic>
      <p:pic>
        <p:nvPicPr>
          <p:cNvPr id="6159" name="Picture 15" descr="DSCN058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764704"/>
            <a:ext cx="2160587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445</TotalTime>
  <Words>437</Words>
  <Application>Microsoft Office PowerPoint</Application>
  <PresentationFormat>On-screen Show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PORIFERA: Sponges</vt:lpstr>
      <vt:lpstr>Porifera</vt:lpstr>
      <vt:lpstr>Slide 3</vt:lpstr>
      <vt:lpstr>Slide 4</vt:lpstr>
      <vt:lpstr>Porifera</vt:lpstr>
      <vt:lpstr>Porifera Structure</vt:lpstr>
      <vt:lpstr>Porifera</vt:lpstr>
      <vt:lpstr>Cnidarians</vt:lpstr>
      <vt:lpstr>PHYLUM: Cnidaria</vt:lpstr>
      <vt:lpstr>General Characteristics</vt:lpstr>
      <vt:lpstr>Cnidoblasts/Nematocysts</vt:lpstr>
      <vt:lpstr>Slide 12</vt:lpstr>
      <vt:lpstr>Body Forms</vt:lpstr>
      <vt:lpstr>Slide 14</vt:lpstr>
      <vt:lpstr>Reproduction</vt:lpstr>
      <vt:lpstr>Reproduction</vt:lpstr>
      <vt:lpstr>Slide 17</vt:lpstr>
      <vt:lpstr>Slide 18</vt:lpstr>
      <vt:lpstr>Movement</vt:lpstr>
      <vt:lpstr>Feeding</vt:lpstr>
      <vt:lpstr>Response</vt:lpstr>
      <vt:lpstr>Classification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PORIFERA: Sponges</dc:title>
  <dc:creator>Freya Vos</dc:creator>
  <cp:lastModifiedBy>Freya Vos</cp:lastModifiedBy>
  <cp:revision>20</cp:revision>
  <dcterms:created xsi:type="dcterms:W3CDTF">2007-05-09T02:02:50Z</dcterms:created>
  <dcterms:modified xsi:type="dcterms:W3CDTF">2010-12-07T05:59:49Z</dcterms:modified>
</cp:coreProperties>
</file>