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2" r:id="rId4"/>
    <p:sldId id="263" r:id="rId5"/>
    <p:sldId id="258" r:id="rId6"/>
    <p:sldId id="273" r:id="rId7"/>
    <p:sldId id="265" r:id="rId8"/>
    <p:sldId id="260" r:id="rId9"/>
    <p:sldId id="274" r:id="rId10"/>
    <p:sldId id="267" r:id="rId11"/>
    <p:sldId id="259" r:id="rId12"/>
    <p:sldId id="275" r:id="rId13"/>
    <p:sldId id="268" r:id="rId14"/>
    <p:sldId id="261" r:id="rId15"/>
    <p:sldId id="264" r:id="rId16"/>
    <p:sldId id="262" r:id="rId17"/>
    <p:sldId id="269" r:id="rId18"/>
    <p:sldId id="266" r:id="rId19"/>
    <p:sldId id="271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25B93-EC39-4893-820A-03BB8E0BCA0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667EDE4-0410-4379-95B0-08CF3BAA3367}">
      <dgm:prSet phldrT="[Text]"/>
      <dgm:spPr/>
      <dgm:t>
        <a:bodyPr/>
        <a:lstStyle/>
        <a:p>
          <a:r>
            <a:rPr lang="en-CA" dirty="0" smtClean="0"/>
            <a:t>Transcription</a:t>
          </a:r>
          <a:endParaRPr lang="en-CA" dirty="0"/>
        </a:p>
      </dgm:t>
    </dgm:pt>
    <dgm:pt modelId="{A6375200-0709-4DB0-8E50-273110F141B5}" type="parTrans" cxnId="{9C032282-570F-404A-8840-F15CE0D189BC}">
      <dgm:prSet/>
      <dgm:spPr/>
      <dgm:t>
        <a:bodyPr/>
        <a:lstStyle/>
        <a:p>
          <a:endParaRPr lang="en-CA"/>
        </a:p>
      </dgm:t>
    </dgm:pt>
    <dgm:pt modelId="{201AB44B-8211-4667-81D7-B70EB4D8F5D7}" type="sibTrans" cxnId="{9C032282-570F-404A-8840-F15CE0D189BC}">
      <dgm:prSet/>
      <dgm:spPr/>
      <dgm:t>
        <a:bodyPr/>
        <a:lstStyle/>
        <a:p>
          <a:endParaRPr lang="en-CA"/>
        </a:p>
      </dgm:t>
    </dgm:pt>
    <dgm:pt modelId="{9052D485-DCC9-402A-8071-BC53E6AA685C}">
      <dgm:prSet phldrT="[Text]"/>
      <dgm:spPr/>
      <dgm:t>
        <a:bodyPr/>
        <a:lstStyle/>
        <a:p>
          <a:r>
            <a:rPr lang="en-CA" dirty="0" smtClean="0"/>
            <a:t>Translation</a:t>
          </a:r>
          <a:endParaRPr lang="en-CA" dirty="0"/>
        </a:p>
      </dgm:t>
    </dgm:pt>
    <dgm:pt modelId="{89ED85C1-11C2-435C-AB67-EEA02A4C931B}" type="parTrans" cxnId="{1D6586FA-4C85-434D-ADC4-6C0ABC2C3519}">
      <dgm:prSet/>
      <dgm:spPr/>
      <dgm:t>
        <a:bodyPr/>
        <a:lstStyle/>
        <a:p>
          <a:endParaRPr lang="en-CA"/>
        </a:p>
      </dgm:t>
    </dgm:pt>
    <dgm:pt modelId="{D0A286A4-21EF-4627-836D-53851C9CC35F}" type="sibTrans" cxnId="{1D6586FA-4C85-434D-ADC4-6C0ABC2C3519}">
      <dgm:prSet/>
      <dgm:spPr/>
      <dgm:t>
        <a:bodyPr/>
        <a:lstStyle/>
        <a:p>
          <a:endParaRPr lang="en-CA"/>
        </a:p>
      </dgm:t>
    </dgm:pt>
    <dgm:pt modelId="{C780676D-95EA-49E8-8E5C-C3DA85876C9A}">
      <dgm:prSet phldrT="[Text]"/>
      <dgm:spPr/>
      <dgm:t>
        <a:bodyPr/>
        <a:lstStyle/>
        <a:p>
          <a:r>
            <a:rPr lang="en-CA" dirty="0" smtClean="0"/>
            <a:t>Protein!</a:t>
          </a:r>
          <a:endParaRPr lang="en-CA" dirty="0"/>
        </a:p>
      </dgm:t>
    </dgm:pt>
    <dgm:pt modelId="{67E55B8B-9CE2-4B38-9C92-1D451F23372E}" type="parTrans" cxnId="{6E3A1C34-CA72-4D6B-85C3-A6881E02B9FB}">
      <dgm:prSet/>
      <dgm:spPr/>
      <dgm:t>
        <a:bodyPr/>
        <a:lstStyle/>
        <a:p>
          <a:endParaRPr lang="en-CA"/>
        </a:p>
      </dgm:t>
    </dgm:pt>
    <dgm:pt modelId="{87F2E0DB-26C7-4CBA-A8DE-744CC3947B20}" type="sibTrans" cxnId="{6E3A1C34-CA72-4D6B-85C3-A6881E02B9FB}">
      <dgm:prSet/>
      <dgm:spPr/>
      <dgm:t>
        <a:bodyPr/>
        <a:lstStyle/>
        <a:p>
          <a:endParaRPr lang="en-CA"/>
        </a:p>
      </dgm:t>
    </dgm:pt>
    <dgm:pt modelId="{85704145-E879-4BD4-9FA5-32E57B50627B}">
      <dgm:prSet phldrT="[Text]"/>
      <dgm:spPr/>
      <dgm:t>
        <a:bodyPr/>
        <a:lstStyle/>
        <a:p>
          <a:r>
            <a:rPr lang="en-CA" dirty="0" smtClean="0"/>
            <a:t>DNA</a:t>
          </a:r>
          <a:endParaRPr lang="en-CA" dirty="0"/>
        </a:p>
      </dgm:t>
    </dgm:pt>
    <dgm:pt modelId="{F063A06A-AE51-402C-9272-F9C787E1B772}" type="parTrans" cxnId="{D959F167-7A30-4F19-BCBB-304A2DCB019D}">
      <dgm:prSet/>
      <dgm:spPr/>
      <dgm:t>
        <a:bodyPr/>
        <a:lstStyle/>
        <a:p>
          <a:endParaRPr lang="en-CA"/>
        </a:p>
      </dgm:t>
    </dgm:pt>
    <dgm:pt modelId="{242A9BE2-3CEE-4F9B-A8A5-3E6E717A0F30}" type="sibTrans" cxnId="{D959F167-7A30-4F19-BCBB-304A2DCB019D}">
      <dgm:prSet/>
      <dgm:spPr/>
      <dgm:t>
        <a:bodyPr/>
        <a:lstStyle/>
        <a:p>
          <a:endParaRPr lang="en-CA"/>
        </a:p>
      </dgm:t>
    </dgm:pt>
    <dgm:pt modelId="{EBE6E0DD-AEAD-43F5-94F1-90CC8AF5DA6D}" type="pres">
      <dgm:prSet presAssocID="{43625B93-EC39-4893-820A-03BB8E0BCA0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51BBC25-0E5C-466F-B890-9D09546704AE}" type="pres">
      <dgm:prSet presAssocID="{43625B93-EC39-4893-820A-03BB8E0BCA06}" presName="arrow" presStyleLbl="bgShp" presStyleIdx="0" presStyleCnt="1"/>
      <dgm:spPr/>
    </dgm:pt>
    <dgm:pt modelId="{4A51636F-2E1A-4BC4-B202-35241AC4D73B}" type="pres">
      <dgm:prSet presAssocID="{43625B93-EC39-4893-820A-03BB8E0BCA06}" presName="linearProcess" presStyleCnt="0"/>
      <dgm:spPr/>
    </dgm:pt>
    <dgm:pt modelId="{57CDCF84-B168-44AA-B1CA-235498F53D79}" type="pres">
      <dgm:prSet presAssocID="{85704145-E879-4BD4-9FA5-32E57B50627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8CC775C-2812-4DB1-BBD3-CFF5E19552CA}" type="pres">
      <dgm:prSet presAssocID="{242A9BE2-3CEE-4F9B-A8A5-3E6E717A0F30}" presName="sibTrans" presStyleCnt="0"/>
      <dgm:spPr/>
    </dgm:pt>
    <dgm:pt modelId="{EA643C26-1CA0-4E5C-A978-ED28A2801D0F}" type="pres">
      <dgm:prSet presAssocID="{0667EDE4-0410-4379-95B0-08CF3BAA336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0A0DD0A-BADE-4F01-A4ED-2FA22C68753D}" type="pres">
      <dgm:prSet presAssocID="{201AB44B-8211-4667-81D7-B70EB4D8F5D7}" presName="sibTrans" presStyleCnt="0"/>
      <dgm:spPr/>
    </dgm:pt>
    <dgm:pt modelId="{876021FE-ED0F-4A0C-8778-57E637465431}" type="pres">
      <dgm:prSet presAssocID="{9052D485-DCC9-402A-8071-BC53E6AA685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3F0CBFD-BAE3-4C16-B93A-208233CA3E6C}" type="pres">
      <dgm:prSet presAssocID="{D0A286A4-21EF-4627-836D-53851C9CC35F}" presName="sibTrans" presStyleCnt="0"/>
      <dgm:spPr/>
    </dgm:pt>
    <dgm:pt modelId="{31059644-8F9A-4618-B1CF-91A834239091}" type="pres">
      <dgm:prSet presAssocID="{C780676D-95EA-49E8-8E5C-C3DA85876C9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C3FC41-D863-4D37-8198-41AF8A7E55F3}" type="presOf" srcId="{C780676D-95EA-49E8-8E5C-C3DA85876C9A}" destId="{31059644-8F9A-4618-B1CF-91A834239091}" srcOrd="0" destOrd="0" presId="urn:microsoft.com/office/officeart/2005/8/layout/hProcess9"/>
    <dgm:cxn modelId="{9CFF4CFF-CFEA-472C-ABE7-AD662E4916D7}" type="presOf" srcId="{0667EDE4-0410-4379-95B0-08CF3BAA3367}" destId="{EA643C26-1CA0-4E5C-A978-ED28A2801D0F}" srcOrd="0" destOrd="0" presId="urn:microsoft.com/office/officeart/2005/8/layout/hProcess9"/>
    <dgm:cxn modelId="{B0C122F3-FE28-4860-A93F-2FF1C5C10FA5}" type="presOf" srcId="{9052D485-DCC9-402A-8071-BC53E6AA685C}" destId="{876021FE-ED0F-4A0C-8778-57E637465431}" srcOrd="0" destOrd="0" presId="urn:microsoft.com/office/officeart/2005/8/layout/hProcess9"/>
    <dgm:cxn modelId="{E5D20ACE-7317-4DF1-A865-87B9E3560A0B}" type="presOf" srcId="{85704145-E879-4BD4-9FA5-32E57B50627B}" destId="{57CDCF84-B168-44AA-B1CA-235498F53D79}" srcOrd="0" destOrd="0" presId="urn:microsoft.com/office/officeart/2005/8/layout/hProcess9"/>
    <dgm:cxn modelId="{D959F167-7A30-4F19-BCBB-304A2DCB019D}" srcId="{43625B93-EC39-4893-820A-03BB8E0BCA06}" destId="{85704145-E879-4BD4-9FA5-32E57B50627B}" srcOrd="0" destOrd="0" parTransId="{F063A06A-AE51-402C-9272-F9C787E1B772}" sibTransId="{242A9BE2-3CEE-4F9B-A8A5-3E6E717A0F30}"/>
    <dgm:cxn modelId="{2ADEBA5E-D4C1-4714-BFE4-D5E7D0E88BC9}" type="presOf" srcId="{43625B93-EC39-4893-820A-03BB8E0BCA06}" destId="{EBE6E0DD-AEAD-43F5-94F1-90CC8AF5DA6D}" srcOrd="0" destOrd="0" presId="urn:microsoft.com/office/officeart/2005/8/layout/hProcess9"/>
    <dgm:cxn modelId="{1D6586FA-4C85-434D-ADC4-6C0ABC2C3519}" srcId="{43625B93-EC39-4893-820A-03BB8E0BCA06}" destId="{9052D485-DCC9-402A-8071-BC53E6AA685C}" srcOrd="2" destOrd="0" parTransId="{89ED85C1-11C2-435C-AB67-EEA02A4C931B}" sibTransId="{D0A286A4-21EF-4627-836D-53851C9CC35F}"/>
    <dgm:cxn modelId="{9C032282-570F-404A-8840-F15CE0D189BC}" srcId="{43625B93-EC39-4893-820A-03BB8E0BCA06}" destId="{0667EDE4-0410-4379-95B0-08CF3BAA3367}" srcOrd="1" destOrd="0" parTransId="{A6375200-0709-4DB0-8E50-273110F141B5}" sibTransId="{201AB44B-8211-4667-81D7-B70EB4D8F5D7}"/>
    <dgm:cxn modelId="{6E3A1C34-CA72-4D6B-85C3-A6881E02B9FB}" srcId="{43625B93-EC39-4893-820A-03BB8E0BCA06}" destId="{C780676D-95EA-49E8-8E5C-C3DA85876C9A}" srcOrd="3" destOrd="0" parTransId="{67E55B8B-9CE2-4B38-9C92-1D451F23372E}" sibTransId="{87F2E0DB-26C7-4CBA-A8DE-744CC3947B20}"/>
    <dgm:cxn modelId="{BD6114DC-F7E5-47B1-8835-2F92AFA6E88D}" type="presParOf" srcId="{EBE6E0DD-AEAD-43F5-94F1-90CC8AF5DA6D}" destId="{E51BBC25-0E5C-466F-B890-9D09546704AE}" srcOrd="0" destOrd="0" presId="urn:microsoft.com/office/officeart/2005/8/layout/hProcess9"/>
    <dgm:cxn modelId="{F747B433-C614-45E6-9492-05AD4E85E551}" type="presParOf" srcId="{EBE6E0DD-AEAD-43F5-94F1-90CC8AF5DA6D}" destId="{4A51636F-2E1A-4BC4-B202-35241AC4D73B}" srcOrd="1" destOrd="0" presId="urn:microsoft.com/office/officeart/2005/8/layout/hProcess9"/>
    <dgm:cxn modelId="{04B85D3A-C7F0-4FA1-92FE-5DE7FFCCC217}" type="presParOf" srcId="{4A51636F-2E1A-4BC4-B202-35241AC4D73B}" destId="{57CDCF84-B168-44AA-B1CA-235498F53D79}" srcOrd="0" destOrd="0" presId="urn:microsoft.com/office/officeart/2005/8/layout/hProcess9"/>
    <dgm:cxn modelId="{A31F78F3-7756-444C-A2FD-420E02987F39}" type="presParOf" srcId="{4A51636F-2E1A-4BC4-B202-35241AC4D73B}" destId="{88CC775C-2812-4DB1-BBD3-CFF5E19552CA}" srcOrd="1" destOrd="0" presId="urn:microsoft.com/office/officeart/2005/8/layout/hProcess9"/>
    <dgm:cxn modelId="{3A26B012-57B1-4134-B2E5-39CBD0CF03F2}" type="presParOf" srcId="{4A51636F-2E1A-4BC4-B202-35241AC4D73B}" destId="{EA643C26-1CA0-4E5C-A978-ED28A2801D0F}" srcOrd="2" destOrd="0" presId="urn:microsoft.com/office/officeart/2005/8/layout/hProcess9"/>
    <dgm:cxn modelId="{25997895-248B-4FF0-BB67-934DF01365FB}" type="presParOf" srcId="{4A51636F-2E1A-4BC4-B202-35241AC4D73B}" destId="{80A0DD0A-BADE-4F01-A4ED-2FA22C68753D}" srcOrd="3" destOrd="0" presId="urn:microsoft.com/office/officeart/2005/8/layout/hProcess9"/>
    <dgm:cxn modelId="{8E827EE3-4F5C-46C8-8E81-4B8361E4607E}" type="presParOf" srcId="{4A51636F-2E1A-4BC4-B202-35241AC4D73B}" destId="{876021FE-ED0F-4A0C-8778-57E637465431}" srcOrd="4" destOrd="0" presId="urn:microsoft.com/office/officeart/2005/8/layout/hProcess9"/>
    <dgm:cxn modelId="{483F86FB-3DBE-4025-A3AB-A433670EB3CA}" type="presParOf" srcId="{4A51636F-2E1A-4BC4-B202-35241AC4D73B}" destId="{A3F0CBFD-BAE3-4C16-B93A-208233CA3E6C}" srcOrd="5" destOrd="0" presId="urn:microsoft.com/office/officeart/2005/8/layout/hProcess9"/>
    <dgm:cxn modelId="{9C137958-3091-41DB-9E31-DC28D7BF5D4E}" type="presParOf" srcId="{4A51636F-2E1A-4BC4-B202-35241AC4D73B}" destId="{31059644-8F9A-4618-B1CF-91A83423909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BBC25-0E5C-466F-B890-9D09546704AE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DCF84-B168-44AA-B1CA-235498F53D79}">
      <dsp:nvSpPr>
        <dsp:cNvPr id="0" name=""/>
        <dsp:cNvSpPr/>
      </dsp:nvSpPr>
      <dsp:spPr>
        <a:xfrm>
          <a:off x="1727" y="1219199"/>
          <a:ext cx="14638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DNA</a:t>
          </a:r>
          <a:endParaRPr lang="en-CA" sz="1500" kern="1200" dirty="0"/>
        </a:p>
      </dsp:txBody>
      <dsp:txXfrm>
        <a:off x="73187" y="1290659"/>
        <a:ext cx="1320945" cy="1482680"/>
      </dsp:txXfrm>
    </dsp:sp>
    <dsp:sp modelId="{EA643C26-1CA0-4E5C-A978-ED28A2801D0F}">
      <dsp:nvSpPr>
        <dsp:cNvPr id="0" name=""/>
        <dsp:cNvSpPr/>
      </dsp:nvSpPr>
      <dsp:spPr>
        <a:xfrm>
          <a:off x="1544620" y="1219199"/>
          <a:ext cx="14638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Transcription</a:t>
          </a:r>
          <a:endParaRPr lang="en-CA" sz="1500" kern="1200" dirty="0"/>
        </a:p>
      </dsp:txBody>
      <dsp:txXfrm>
        <a:off x="1616080" y="1290659"/>
        <a:ext cx="1320945" cy="1482680"/>
      </dsp:txXfrm>
    </dsp:sp>
    <dsp:sp modelId="{876021FE-ED0F-4A0C-8778-57E637465431}">
      <dsp:nvSpPr>
        <dsp:cNvPr id="0" name=""/>
        <dsp:cNvSpPr/>
      </dsp:nvSpPr>
      <dsp:spPr>
        <a:xfrm>
          <a:off x="3087513" y="1219199"/>
          <a:ext cx="14638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Translation</a:t>
          </a:r>
          <a:endParaRPr lang="en-CA" sz="1500" kern="1200" dirty="0"/>
        </a:p>
      </dsp:txBody>
      <dsp:txXfrm>
        <a:off x="3158973" y="1290659"/>
        <a:ext cx="1320945" cy="1482680"/>
      </dsp:txXfrm>
    </dsp:sp>
    <dsp:sp modelId="{31059644-8F9A-4618-B1CF-91A834239091}">
      <dsp:nvSpPr>
        <dsp:cNvPr id="0" name=""/>
        <dsp:cNvSpPr/>
      </dsp:nvSpPr>
      <dsp:spPr>
        <a:xfrm>
          <a:off x="4630406" y="1219199"/>
          <a:ext cx="14638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Protein!</a:t>
          </a:r>
          <a:endParaRPr lang="en-CA" sz="1500" kern="1200" dirty="0"/>
        </a:p>
      </dsp:txBody>
      <dsp:txXfrm>
        <a:off x="4701866" y="1290659"/>
        <a:ext cx="1320945" cy="1482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85E4-8C57-4EF3-886D-7C88B02664B0}" type="datetimeFigureOut">
              <a:rPr lang="en-US" smtClean="0"/>
              <a:pPr/>
              <a:t>2/16/2015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0429-998A-4628-89FD-3A3D4D5095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d/d4/RNA-codons.png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commons.wikimedia.org/wiki/File:RNA-codons.p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aynesword.palomar.edu/lmexer1a.htm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legacy/college/boyer/0470003790/structure/tRNA/trna_intro.htm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enome.imim.es/courses/Madrid04/exercises/ensembl/images/ribosome.jpg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nigms.nih.gov/thenewgenetics/chapter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imim.es/courses/Madrid04/exercises/ensembl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772400" cy="1362075"/>
          </a:xfrm>
        </p:spPr>
        <p:txBody>
          <a:bodyPr/>
          <a:lstStyle/>
          <a:p>
            <a:r>
              <a:rPr lang="en-CA" dirty="0" smtClean="0"/>
              <a:t>Protein Synthesis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How does DNA control all activities 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of the cell from the nucleus?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476672"/>
            <a:ext cx="5486400" cy="566738"/>
          </a:xfrm>
        </p:spPr>
        <p:txBody>
          <a:bodyPr>
            <a:noAutofit/>
          </a:bodyPr>
          <a:lstStyle/>
          <a:p>
            <a:r>
              <a:rPr lang="en-CA" sz="4400" b="0" dirty="0" err="1" smtClean="0"/>
              <a:t>Codon</a:t>
            </a:r>
            <a:r>
              <a:rPr lang="en-CA" sz="4400" b="0" dirty="0" smtClean="0"/>
              <a:t> Message</a:t>
            </a:r>
            <a:endParaRPr lang="en-CA" sz="44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99592" y="1196752"/>
            <a:ext cx="6840760" cy="804862"/>
          </a:xfrm>
        </p:spPr>
        <p:txBody>
          <a:bodyPr>
            <a:noAutofit/>
          </a:bodyPr>
          <a:lstStyle/>
          <a:p>
            <a:r>
              <a:rPr lang="en-CA" sz="2400" dirty="0" smtClean="0"/>
              <a:t>mRNA </a:t>
            </a:r>
            <a:r>
              <a:rPr lang="en-CA" sz="2400" dirty="0" err="1" smtClean="0"/>
              <a:t>codons</a:t>
            </a:r>
            <a:r>
              <a:rPr lang="en-CA" sz="2400" dirty="0" smtClean="0"/>
              <a:t> signal specific amino acids.</a:t>
            </a:r>
            <a:endParaRPr lang="en-CA" sz="2400" dirty="0"/>
          </a:p>
        </p:txBody>
      </p:sp>
      <p:pic>
        <p:nvPicPr>
          <p:cNvPr id="1026" name="Picture 2" descr="File:RNA-cod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928802"/>
            <a:ext cx="2437666" cy="413861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71472" y="621166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4"/>
              </a:rPr>
              <a:t>http://commons.wikimedia.org/wiki/File:RNA-codons.png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14810" y="1785926"/>
          <a:ext cx="4143404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mRNA </a:t>
                      </a:r>
                      <a:r>
                        <a:rPr lang="en-CA" dirty="0" err="1" smtClean="0"/>
                        <a:t>Codon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Amino</a:t>
                      </a:r>
                      <a:r>
                        <a:rPr lang="en-CA" baseline="0" dirty="0" smtClean="0"/>
                        <a:t> Acid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AUG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Methionine</a:t>
                      </a:r>
                      <a:r>
                        <a:rPr lang="en-CA" dirty="0" smtClean="0"/>
                        <a:t>/ START</a:t>
                      </a:r>
                      <a:r>
                        <a:rPr lang="en-CA" baseline="0" dirty="0" smtClean="0"/>
                        <a:t> CODON</a:t>
                      </a:r>
                      <a:endParaRPr lang="en-CA" dirty="0"/>
                    </a:p>
                  </a:txBody>
                  <a:tcPr anchor="ctr"/>
                </a:tc>
              </a:tr>
              <a:tr h="560716">
                <a:tc>
                  <a:txBody>
                    <a:bodyPr/>
                    <a:lstStyle/>
                    <a:p>
                      <a:r>
                        <a:rPr lang="en-CA" dirty="0" smtClean="0"/>
                        <a:t>ACG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Threonine</a:t>
                      </a:r>
                      <a:endParaRPr lang="en-CA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 dirty="0" smtClean="0"/>
                        <a:t>GAG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Glutamic</a:t>
                      </a:r>
                      <a:r>
                        <a:rPr lang="en-CA" baseline="0" dirty="0" smtClean="0"/>
                        <a:t> Acid</a:t>
                      </a:r>
                      <a:endParaRPr lang="en-CA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 dirty="0" smtClean="0"/>
                        <a:t>CUU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Leucine</a:t>
                      </a:r>
                      <a:endParaRPr lang="en-CA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 dirty="0" smtClean="0"/>
                        <a:t>CGG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Arginine</a:t>
                      </a:r>
                      <a:endParaRPr lang="en-CA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 dirty="0" smtClean="0"/>
                        <a:t>AGC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Serine</a:t>
                      </a:r>
                      <a:endParaRPr lang="en-CA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 dirty="0" smtClean="0"/>
                        <a:t>UAG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STOP CODON</a:t>
                      </a:r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0" dirty="0" smtClean="0"/>
              <a:t>Ribosome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412775"/>
            <a:ext cx="8208912" cy="5256585"/>
          </a:xfrm>
        </p:spPr>
        <p:txBody>
          <a:bodyPr>
            <a:normAutofit/>
          </a:bodyPr>
          <a:lstStyle/>
          <a:p>
            <a:r>
              <a:rPr lang="en-CA" dirty="0" smtClean="0"/>
              <a:t>Location of protein construction.</a:t>
            </a:r>
          </a:p>
          <a:p>
            <a:r>
              <a:rPr lang="en-CA" dirty="0" smtClean="0"/>
              <a:t>Remember </a:t>
            </a:r>
            <a:r>
              <a:rPr lang="en-CA" dirty="0" err="1" smtClean="0"/>
              <a:t>ribosomes</a:t>
            </a:r>
            <a:r>
              <a:rPr lang="en-CA" dirty="0" smtClean="0"/>
              <a:t> are either floating freely in the cytoplasm of the cell or are embedded in the walls of the rough endoplasmic reticulum.</a:t>
            </a:r>
          </a:p>
          <a:p>
            <a:r>
              <a:rPr lang="en-CA" dirty="0" smtClean="0"/>
              <a:t>Translation is the name of this second phase of protein synthesis.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0" dirty="0" smtClean="0"/>
              <a:t>Ribosome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4929411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Ribosomal RNA makes up the area of the ribosome where mRNA binds to the ribosome</a:t>
            </a:r>
          </a:p>
          <a:p>
            <a:r>
              <a:rPr lang="en-CA" dirty="0" smtClean="0"/>
              <a:t>The mRNA contains a series of </a:t>
            </a:r>
            <a:r>
              <a:rPr lang="en-CA" dirty="0" err="1" smtClean="0"/>
              <a:t>codons</a:t>
            </a:r>
            <a:r>
              <a:rPr lang="en-CA" dirty="0" smtClean="0"/>
              <a:t> (base triplets) that are complementary to the original DNA sequence</a:t>
            </a:r>
          </a:p>
          <a:p>
            <a:r>
              <a:rPr lang="en-CA" dirty="0" smtClean="0"/>
              <a:t>The first </a:t>
            </a:r>
            <a:r>
              <a:rPr lang="en-CA" dirty="0" err="1" smtClean="0"/>
              <a:t>codon</a:t>
            </a:r>
            <a:r>
              <a:rPr lang="en-CA" dirty="0" smtClean="0"/>
              <a:t> is AUG (</a:t>
            </a:r>
            <a:r>
              <a:rPr lang="en-CA" dirty="0" err="1" smtClean="0"/>
              <a:t>methionine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AUG is the </a:t>
            </a:r>
            <a:r>
              <a:rPr lang="en-CA" dirty="0" err="1" smtClean="0"/>
              <a:t>codon</a:t>
            </a:r>
            <a:r>
              <a:rPr lang="en-CA" dirty="0" smtClean="0"/>
              <a:t> that signals translation to begin therefore </a:t>
            </a:r>
            <a:r>
              <a:rPr lang="en-CA" dirty="0" err="1" smtClean="0"/>
              <a:t>methionine</a:t>
            </a:r>
            <a:r>
              <a:rPr lang="en-CA" dirty="0" smtClean="0"/>
              <a:t> is the first amino acid in any protein</a:t>
            </a:r>
          </a:p>
          <a:p>
            <a:endParaRPr lang="en-C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35696" y="908720"/>
            <a:ext cx="5486400" cy="566738"/>
          </a:xfrm>
        </p:spPr>
        <p:txBody>
          <a:bodyPr>
            <a:noAutofit/>
          </a:bodyPr>
          <a:lstStyle/>
          <a:p>
            <a:r>
              <a:rPr lang="en-CA" sz="4400" b="0" dirty="0" smtClean="0"/>
              <a:t>Translation</a:t>
            </a:r>
            <a:endParaRPr lang="en-CA" sz="44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835696" y="5661248"/>
            <a:ext cx="6552728" cy="804862"/>
          </a:xfrm>
        </p:spPr>
        <p:txBody>
          <a:bodyPr>
            <a:noAutofit/>
          </a:bodyPr>
          <a:lstStyle/>
          <a:p>
            <a:r>
              <a:rPr lang="en-CA" sz="2400" dirty="0" smtClean="0"/>
              <a:t>mRNA code moving along a ribosome</a:t>
            </a:r>
            <a:endParaRPr lang="en-CA" sz="2400" dirty="0"/>
          </a:p>
        </p:txBody>
      </p:sp>
      <p:pic>
        <p:nvPicPr>
          <p:cNvPr id="25602" name="Picture 2" descr="http://waynesword.palomar.edu/images/riboso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357430"/>
            <a:ext cx="5657121" cy="2671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43174" y="535782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http://waynesword.palomar.edu/lmexer1a.htm#j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tRNA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 portion of the </a:t>
            </a:r>
            <a:r>
              <a:rPr lang="en-CA" dirty="0" err="1" smtClean="0"/>
              <a:t>tRNA</a:t>
            </a:r>
            <a:r>
              <a:rPr lang="en-CA" dirty="0" smtClean="0"/>
              <a:t> molecules reveals an </a:t>
            </a:r>
            <a:r>
              <a:rPr lang="en-CA" dirty="0" err="1" smtClean="0"/>
              <a:t>anticodon</a:t>
            </a:r>
            <a:endParaRPr lang="en-CA" dirty="0" smtClean="0"/>
          </a:p>
          <a:p>
            <a:r>
              <a:rPr lang="en-CA" dirty="0" smtClean="0"/>
              <a:t>Each </a:t>
            </a:r>
            <a:r>
              <a:rPr lang="en-CA" dirty="0" err="1" smtClean="0"/>
              <a:t>tRNA</a:t>
            </a:r>
            <a:r>
              <a:rPr lang="en-CA" dirty="0" smtClean="0"/>
              <a:t> delivers an amino acid to the ribosome where it matches up to its complementary </a:t>
            </a:r>
            <a:r>
              <a:rPr lang="en-CA" dirty="0" err="1" smtClean="0"/>
              <a:t>codon</a:t>
            </a:r>
            <a:r>
              <a:rPr lang="en-CA" dirty="0" smtClean="0"/>
              <a:t> in the mRNA</a:t>
            </a:r>
          </a:p>
          <a:p>
            <a:r>
              <a:rPr lang="en-CA" dirty="0" smtClean="0"/>
              <a:t>Amino acids are linked together via peptide bonds</a:t>
            </a:r>
          </a:p>
          <a:p>
            <a:r>
              <a:rPr lang="en-CA" dirty="0" smtClean="0"/>
              <a:t>The result is a growing chain of amino acids</a:t>
            </a:r>
          </a:p>
          <a:p>
            <a:r>
              <a:rPr lang="en-CA" dirty="0" smtClean="0"/>
              <a:t>Once an amino acid is bound to the chain – it is removed from the </a:t>
            </a:r>
            <a:r>
              <a:rPr lang="en-CA" dirty="0" err="1" smtClean="0"/>
              <a:t>tRNA</a:t>
            </a:r>
            <a:endParaRPr lang="en-CA" dirty="0" smtClean="0"/>
          </a:p>
          <a:p>
            <a:r>
              <a:rPr lang="en-CA" dirty="0" err="1" smtClean="0"/>
              <a:t>tRNA</a:t>
            </a:r>
            <a:r>
              <a:rPr lang="en-CA" dirty="0" smtClean="0"/>
              <a:t> is then free to pick up another amino acid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Transfer RNA</a:t>
            </a:r>
          </a:p>
          <a:p>
            <a:r>
              <a:rPr lang="en-CA" dirty="0" err="1" smtClean="0"/>
              <a:t>Anticodon</a:t>
            </a:r>
            <a:endParaRPr lang="en-CA" dirty="0" smtClean="0"/>
          </a:p>
          <a:p>
            <a:r>
              <a:rPr lang="en-CA" dirty="0" smtClean="0"/>
              <a:t>Amino Acids</a:t>
            </a:r>
          </a:p>
        </p:txBody>
      </p:sp>
      <p:pic>
        <p:nvPicPr>
          <p:cNvPr id="5122" name="Picture 2" descr="http://www.wiley.com/legacy/college/boyer/0470003790/structure/tRNA/trna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2857500" cy="347662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715008" y="628652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http://www.wiley.com/legacy/college/boyer/0470003790/structure/tRNA/trna_intro.htm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uiExpand="1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63688" y="692696"/>
            <a:ext cx="5486400" cy="566738"/>
          </a:xfrm>
        </p:spPr>
        <p:txBody>
          <a:bodyPr>
            <a:noAutofit/>
          </a:bodyPr>
          <a:lstStyle/>
          <a:p>
            <a:r>
              <a:rPr lang="en-CA" sz="4400" b="0" dirty="0" smtClean="0"/>
              <a:t>Translation</a:t>
            </a:r>
            <a:endParaRPr lang="en-CA" sz="44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>
            <a:noAutofit/>
          </a:bodyPr>
          <a:lstStyle/>
          <a:p>
            <a:r>
              <a:rPr lang="en-CA" sz="2400" dirty="0" smtClean="0"/>
              <a:t>mRNA code is translated at the ribosome where </a:t>
            </a:r>
            <a:r>
              <a:rPr lang="en-CA" sz="2400" dirty="0" err="1" smtClean="0"/>
              <a:t>tRNA</a:t>
            </a:r>
            <a:r>
              <a:rPr lang="en-CA" sz="2400" dirty="0" smtClean="0"/>
              <a:t> with complementary codes deliver amino acids</a:t>
            </a:r>
            <a:endParaRPr lang="en-CA" sz="2400" dirty="0"/>
          </a:p>
        </p:txBody>
      </p:sp>
      <p:sp>
        <p:nvSpPr>
          <p:cNvPr id="9" name="Rectangle 8"/>
          <p:cNvSpPr/>
          <p:nvPr/>
        </p:nvSpPr>
        <p:spPr>
          <a:xfrm>
            <a:off x="1691680" y="5085184"/>
            <a:ext cx="48577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000" dirty="0" smtClean="0">
                <a:hlinkClick r:id="rId2"/>
              </a:rPr>
              <a:t>http://creationwiki.org/images/e/ed/Translation.JPG 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pic>
        <p:nvPicPr>
          <p:cNvPr id="4098" name="Picture 2" descr="http://creationwiki.org/images/e/ed/Transl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4876800" cy="37242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059016" cy="1162050"/>
          </a:xfrm>
        </p:spPr>
        <p:txBody>
          <a:bodyPr>
            <a:noAutofit/>
          </a:bodyPr>
          <a:lstStyle/>
          <a:p>
            <a:r>
              <a:rPr lang="en-CA" sz="4400" b="0" dirty="0" smtClean="0"/>
              <a:t>Terminator </a:t>
            </a:r>
            <a:r>
              <a:rPr lang="en-CA" sz="4400" b="0" dirty="0" err="1" smtClean="0"/>
              <a:t>Codon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2276872"/>
            <a:ext cx="8064896" cy="3384376"/>
          </a:xfrm>
        </p:spPr>
        <p:txBody>
          <a:bodyPr/>
          <a:lstStyle/>
          <a:p>
            <a:r>
              <a:rPr lang="en-CA" dirty="0" smtClean="0"/>
              <a:t>The amino acid chain with continue to grow until a stop </a:t>
            </a:r>
            <a:r>
              <a:rPr lang="en-CA" dirty="0" err="1" smtClean="0"/>
              <a:t>codon</a:t>
            </a:r>
            <a:r>
              <a:rPr lang="en-CA" dirty="0" smtClean="0"/>
              <a:t> is reached</a:t>
            </a:r>
          </a:p>
          <a:p>
            <a:r>
              <a:rPr lang="en-CA" dirty="0" smtClean="0"/>
              <a:t>This </a:t>
            </a:r>
            <a:r>
              <a:rPr lang="en-CA" dirty="0" err="1" smtClean="0"/>
              <a:t>codon</a:t>
            </a:r>
            <a:r>
              <a:rPr lang="en-CA" dirty="0" smtClean="0"/>
              <a:t> is complementary to a </a:t>
            </a:r>
            <a:r>
              <a:rPr lang="en-CA" dirty="0" err="1" smtClean="0"/>
              <a:t>tRNA</a:t>
            </a:r>
            <a:r>
              <a:rPr lang="en-CA" dirty="0" smtClean="0"/>
              <a:t> that carries no amino acid therefore the process stops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338936" cy="469106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Signal ends protein synthesis.</a:t>
            </a:r>
            <a:endParaRPr lang="en-C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oregonstate.edu/instruction/bb331/lecture12/fi5p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7166"/>
            <a:ext cx="6286544" cy="608866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836712"/>
            <a:ext cx="5486400" cy="566738"/>
          </a:xfrm>
        </p:spPr>
        <p:txBody>
          <a:bodyPr>
            <a:noAutofit/>
          </a:bodyPr>
          <a:lstStyle/>
          <a:p>
            <a:pPr algn="l"/>
            <a:r>
              <a:rPr lang="en-CA" sz="4400" b="0" dirty="0" smtClean="0"/>
              <a:t> Final Steps...</a:t>
            </a:r>
            <a:endParaRPr lang="en-CA" sz="4400" b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914400" y="1772816"/>
            <a:ext cx="8229600" cy="3643338"/>
          </a:xfrm>
        </p:spPr>
        <p:txBody>
          <a:bodyPr>
            <a:noAutofit/>
          </a:bodyPr>
          <a:lstStyle/>
          <a:p>
            <a:r>
              <a:rPr lang="en-CA" sz="2400" dirty="0" smtClean="0"/>
              <a:t>All proteins have a purpose for the cell.</a:t>
            </a:r>
          </a:p>
          <a:p>
            <a:r>
              <a:rPr lang="en-CA" sz="2400" dirty="0" err="1" smtClean="0"/>
              <a:t>Secretory</a:t>
            </a:r>
            <a:r>
              <a:rPr lang="en-CA" sz="2400" dirty="0" smtClean="0"/>
              <a:t> Proteins are packaged into vesicles and sent to the Golgi bodies for repackaging.</a:t>
            </a:r>
          </a:p>
          <a:p>
            <a:r>
              <a:rPr lang="en-CA" sz="2400" dirty="0" smtClean="0"/>
              <a:t>From the Golgi new vesicles transport proteins to the cell membrane for </a:t>
            </a:r>
            <a:r>
              <a:rPr lang="en-CA" sz="2400" dirty="0" err="1" smtClean="0"/>
              <a:t>exocytosis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Proteins produced on </a:t>
            </a:r>
            <a:r>
              <a:rPr lang="en-CA" sz="2400" dirty="0" err="1" smtClean="0"/>
              <a:t>ribosomes</a:t>
            </a:r>
            <a:r>
              <a:rPr lang="en-CA" sz="2400" dirty="0" smtClean="0"/>
              <a:t> in the cytoplasm tend to stay in the cell and are involved in cellular metabolism.  </a:t>
            </a:r>
          </a:p>
          <a:p>
            <a:r>
              <a:rPr lang="en-CA" sz="2400" dirty="0" smtClean="0"/>
              <a:t>Proteins from </a:t>
            </a:r>
            <a:r>
              <a:rPr lang="en-CA" sz="2400" dirty="0" err="1" smtClean="0"/>
              <a:t>ribosomes</a:t>
            </a:r>
            <a:r>
              <a:rPr lang="en-CA" sz="2400" dirty="0" smtClean="0"/>
              <a:t> on the ER tend to be secreted.</a:t>
            </a:r>
          </a:p>
          <a:p>
            <a:endParaRPr lang="en-CA" sz="2400" dirty="0" smtClean="0"/>
          </a:p>
          <a:p>
            <a:endParaRPr lang="en-C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BBC25-0E5C-466F-B890-9D0954670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51BBC25-0E5C-466F-B890-9D0954670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CDCF84-B168-44AA-B1CA-235498F53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7CDCF84-B168-44AA-B1CA-235498F53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643C26-1CA0-4E5C-A978-ED28A2801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EA643C26-1CA0-4E5C-A978-ED28A2801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6021FE-ED0F-4A0C-8778-57E637465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76021FE-ED0F-4A0C-8778-57E637465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059644-8F9A-4618-B1CF-91A834239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1059644-8F9A-4618-B1CF-91A834239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0" dirty="0" smtClean="0"/>
              <a:t>DNA</a:t>
            </a:r>
            <a:endParaRPr lang="en-CA" sz="4400" b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11560" y="1412776"/>
            <a:ext cx="7632848" cy="4884142"/>
          </a:xfrm>
        </p:spPr>
        <p:txBody>
          <a:bodyPr>
            <a:normAutofit/>
          </a:bodyPr>
          <a:lstStyle/>
          <a:p>
            <a:r>
              <a:rPr lang="en-CA" dirty="0" smtClean="0"/>
              <a:t>Master molecule that controls all functions of the cell.</a:t>
            </a:r>
          </a:p>
          <a:p>
            <a:r>
              <a:rPr lang="en-CA" dirty="0" smtClean="0"/>
              <a:t>Restricted to the nucleus.</a:t>
            </a:r>
          </a:p>
          <a:p>
            <a:r>
              <a:rPr lang="en-CA" dirty="0" smtClean="0"/>
              <a:t>Proteins allow this to happen.</a:t>
            </a:r>
          </a:p>
          <a:p>
            <a:r>
              <a:rPr lang="en-CA" dirty="0" smtClean="0"/>
              <a:t>Here is an overview of how this occurs.</a:t>
            </a:r>
          </a:p>
          <a:p>
            <a:endParaRPr lang="en-CA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81452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Any when things go wrong...</a:t>
            </a:r>
            <a:br>
              <a:rPr lang="en-CA" dirty="0" smtClean="0"/>
            </a:br>
            <a:r>
              <a:rPr lang="en-CA" dirty="0" smtClean="0"/>
              <a:t>We have mutations!!!		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357290" y="5143512"/>
            <a:ext cx="6781800" cy="1143000"/>
          </a:xfrm>
        </p:spPr>
        <p:txBody>
          <a:bodyPr/>
          <a:lstStyle/>
          <a:p>
            <a:r>
              <a:rPr lang="en-CA" dirty="0" smtClean="0"/>
              <a:t>A story better left for another time!</a:t>
            </a:r>
            <a:endParaRPr lang="en-C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b="0" dirty="0" smtClean="0"/>
              <a:t>DNA</a:t>
            </a:r>
            <a:endParaRPr lang="en-CA" sz="4400" b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00166"/>
          </a:xfrm>
        </p:spPr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Transcription</a:t>
            </a:r>
          </a:p>
          <a:p>
            <a:pPr lvl="1"/>
            <a:r>
              <a:rPr lang="en-CA" dirty="0" smtClean="0"/>
              <a:t>A portion of DNA is copied by a molecule of RNA called messenger RNA (mRNA)</a:t>
            </a:r>
          </a:p>
          <a:p>
            <a:pPr lvl="1"/>
            <a:r>
              <a:rPr lang="en-CA" dirty="0" smtClean="0"/>
              <a:t>mRNA is able to leave the nucleus</a:t>
            </a:r>
          </a:p>
          <a:p>
            <a:r>
              <a:rPr lang="en-CA" dirty="0" smtClean="0"/>
              <a:t>Translation</a:t>
            </a:r>
          </a:p>
          <a:p>
            <a:pPr lvl="1"/>
            <a:r>
              <a:rPr lang="en-CA" dirty="0" smtClean="0"/>
              <a:t>mRNA delivers this message to a ribosome</a:t>
            </a:r>
          </a:p>
          <a:p>
            <a:pPr lvl="1"/>
            <a:r>
              <a:rPr lang="en-CA" dirty="0" smtClean="0"/>
              <a:t>At the ribosome another molecule called transfer RNA (</a:t>
            </a:r>
            <a:r>
              <a:rPr lang="en-CA" dirty="0" err="1" smtClean="0"/>
              <a:t>tRNA</a:t>
            </a:r>
            <a:r>
              <a:rPr lang="en-CA" dirty="0" smtClean="0"/>
              <a:t>) delivers specific amino acids</a:t>
            </a:r>
          </a:p>
          <a:p>
            <a:pPr lvl="1"/>
            <a:r>
              <a:rPr lang="en-CA" dirty="0" smtClean="0"/>
              <a:t>Amino acids are linked and eventually become a protein</a:t>
            </a:r>
            <a:endParaRPr lang="en-C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Protein Synthesis</a:t>
            </a:r>
            <a:endParaRPr lang="en-CA" dirty="0"/>
          </a:p>
        </p:txBody>
      </p:sp>
      <p:pic>
        <p:nvPicPr>
          <p:cNvPr id="1028" name="Picture 4" descr="http://publications.nigms.nih.gov/thenewgenetics/images/ch1_tr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550319" cy="464344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57422" y="642939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http://publications.nigms.nih.gov/thenewgenetics/chapter1.html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0" dirty="0" smtClean="0"/>
              <a:t>mRNA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628800"/>
            <a:ext cx="7560840" cy="2939926"/>
          </a:xfrm>
        </p:spPr>
        <p:txBody>
          <a:bodyPr>
            <a:normAutofit/>
          </a:bodyPr>
          <a:lstStyle/>
          <a:p>
            <a:r>
              <a:rPr lang="en-CA" dirty="0" smtClean="0"/>
              <a:t>Transcription</a:t>
            </a:r>
          </a:p>
          <a:p>
            <a:r>
              <a:rPr lang="en-CA" dirty="0" smtClean="0"/>
              <a:t>Takes specific code from DNA in the nucleus to a ribosome.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0" dirty="0" smtClean="0"/>
              <a:t>mRNA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340768"/>
            <a:ext cx="8075240" cy="52292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gene (segment of DNA that codes for a specific protein) unwinds and unzips</a:t>
            </a:r>
          </a:p>
          <a:p>
            <a:r>
              <a:rPr lang="en-CA" dirty="0" smtClean="0"/>
              <a:t>Complementary bases align along the opened portion of DNA</a:t>
            </a:r>
          </a:p>
          <a:p>
            <a:pPr lvl="1"/>
            <a:r>
              <a:rPr lang="en-CA" dirty="0" smtClean="0"/>
              <a:t>mRNA bases A, U, G, C</a:t>
            </a:r>
          </a:p>
          <a:p>
            <a:r>
              <a:rPr lang="en-CA" dirty="0" smtClean="0"/>
              <a:t>Once the segment of mRNA is formed it breaks away from the DNA strand and leaves the nucleus</a:t>
            </a:r>
          </a:p>
          <a:p>
            <a:r>
              <a:rPr lang="en-CA" dirty="0" smtClean="0"/>
              <a:t>mRNA arrives at a ribosome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Transcription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>
            <a:normAutofit/>
          </a:bodyPr>
          <a:lstStyle/>
          <a:p>
            <a:r>
              <a:rPr lang="en-CA" sz="2400" dirty="0" smtClean="0"/>
              <a:t>mRNA message is created</a:t>
            </a:r>
            <a:endParaRPr lang="en-CA" sz="2400" dirty="0"/>
          </a:p>
        </p:txBody>
      </p:sp>
      <p:pic>
        <p:nvPicPr>
          <p:cNvPr id="22530" name="Picture 2" descr="transcription"/>
          <p:cNvPicPr>
            <a:picLocks noChangeAspect="1" noChangeArrowheads="1"/>
          </p:cNvPicPr>
          <p:nvPr/>
        </p:nvPicPr>
        <p:blipFill>
          <a:blip r:embed="rId2" cstate="print"/>
          <a:srcRect t="15254"/>
          <a:stretch>
            <a:fillRect/>
          </a:stretch>
        </p:blipFill>
        <p:spPr bwMode="auto">
          <a:xfrm>
            <a:off x="1763688" y="836712"/>
            <a:ext cx="5479266" cy="464344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57422" y="635795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http://genome.imim.es/courses/Madrid04/exercises/ensembl/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35080" cy="1162050"/>
          </a:xfrm>
        </p:spPr>
        <p:txBody>
          <a:bodyPr>
            <a:noAutofit/>
          </a:bodyPr>
          <a:lstStyle/>
          <a:p>
            <a:r>
              <a:rPr lang="en-CA" sz="4400" b="0" dirty="0" err="1" smtClean="0"/>
              <a:t>Codon</a:t>
            </a:r>
            <a:r>
              <a:rPr lang="en-CA" sz="4400" b="0" dirty="0" smtClean="0"/>
              <a:t> Message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2492896"/>
            <a:ext cx="8075240" cy="3240360"/>
          </a:xfrm>
        </p:spPr>
        <p:txBody>
          <a:bodyPr>
            <a:normAutofit/>
          </a:bodyPr>
          <a:lstStyle/>
          <a:p>
            <a:r>
              <a:rPr lang="en-CA" dirty="0" smtClean="0"/>
              <a:t>If each base coded for an individual amino acid – that would only make 4 codes!</a:t>
            </a:r>
          </a:p>
          <a:p>
            <a:r>
              <a:rPr lang="en-CA" dirty="0" smtClean="0"/>
              <a:t>A 2 base code (</a:t>
            </a:r>
            <a:r>
              <a:rPr lang="en-CA" dirty="0" err="1" smtClean="0"/>
              <a:t>eg</a:t>
            </a:r>
            <a:r>
              <a:rPr lang="en-CA" dirty="0" smtClean="0"/>
              <a:t>. AU, AA, GU, etc.) would only allow for 16 codes!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554960" cy="469106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How do 4 bases code for 20 different amino acids?</a:t>
            </a:r>
            <a:endParaRPr lang="en-C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35080" cy="1162050"/>
          </a:xfrm>
        </p:spPr>
        <p:txBody>
          <a:bodyPr>
            <a:noAutofit/>
          </a:bodyPr>
          <a:lstStyle/>
          <a:p>
            <a:r>
              <a:rPr lang="en-CA" sz="4400" b="0" dirty="0" err="1" smtClean="0"/>
              <a:t>Codon</a:t>
            </a:r>
            <a:r>
              <a:rPr lang="en-CA" sz="4400" b="0" dirty="0" smtClean="0"/>
              <a:t> Message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844824"/>
            <a:ext cx="8075240" cy="4772993"/>
          </a:xfrm>
        </p:spPr>
        <p:txBody>
          <a:bodyPr>
            <a:normAutofit/>
          </a:bodyPr>
          <a:lstStyle/>
          <a:p>
            <a:r>
              <a:rPr lang="en-CA" dirty="0" smtClean="0"/>
              <a:t>RNA actually codes for amino acids in triplets – a possible 64 different combinations.</a:t>
            </a:r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. AUG (</a:t>
            </a:r>
            <a:r>
              <a:rPr lang="en-CA" dirty="0" err="1" smtClean="0"/>
              <a:t>methione</a:t>
            </a:r>
            <a:r>
              <a:rPr lang="en-CA" dirty="0" smtClean="0"/>
              <a:t>), GGA </a:t>
            </a:r>
            <a:r>
              <a:rPr lang="en-CA" dirty="0" smtClean="0"/>
              <a:t>(</a:t>
            </a:r>
            <a:r>
              <a:rPr lang="en-CA" dirty="0" smtClean="0"/>
              <a:t>glyc</a:t>
            </a:r>
            <a:r>
              <a:rPr lang="en-CA" dirty="0" smtClean="0"/>
              <a:t>ine</a:t>
            </a:r>
            <a:r>
              <a:rPr lang="en-CA" dirty="0" smtClean="0"/>
              <a:t>)</a:t>
            </a:r>
          </a:p>
          <a:p>
            <a:r>
              <a:rPr lang="en-CA" dirty="0" smtClean="0"/>
              <a:t>Some amino acids actually have more than one code!</a:t>
            </a:r>
          </a:p>
          <a:p>
            <a:r>
              <a:rPr lang="en-CA" dirty="0" smtClean="0"/>
              <a:t>Each segment of 3 bases on the mRNA is called a CODON</a:t>
            </a:r>
            <a:endParaRPr lang="en-C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6677</TotalTime>
  <Words>669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Biology 12</vt:lpstr>
      <vt:lpstr>Protein Synthesis</vt:lpstr>
      <vt:lpstr>DNA</vt:lpstr>
      <vt:lpstr>DNA</vt:lpstr>
      <vt:lpstr>Protein Synthesis</vt:lpstr>
      <vt:lpstr>mRNA</vt:lpstr>
      <vt:lpstr>mRNA</vt:lpstr>
      <vt:lpstr>Transcription</vt:lpstr>
      <vt:lpstr>Codon Message</vt:lpstr>
      <vt:lpstr>Codon Message</vt:lpstr>
      <vt:lpstr>Codon Message</vt:lpstr>
      <vt:lpstr>Ribosome</vt:lpstr>
      <vt:lpstr>Ribosome</vt:lpstr>
      <vt:lpstr>Translation</vt:lpstr>
      <vt:lpstr>tRNA</vt:lpstr>
      <vt:lpstr>Translation</vt:lpstr>
      <vt:lpstr>Terminator Codon</vt:lpstr>
      <vt:lpstr>PowerPoint Presentation</vt:lpstr>
      <vt:lpstr> Final Steps...</vt:lpstr>
      <vt:lpstr>PowerPoint Presentation</vt:lpstr>
      <vt:lpstr>Any when things go wrong... We have mutations!!!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</dc:title>
  <dc:creator>Freya</dc:creator>
  <cp:lastModifiedBy>fvos</cp:lastModifiedBy>
  <cp:revision>121</cp:revision>
  <dcterms:created xsi:type="dcterms:W3CDTF">2009-07-19T05:59:08Z</dcterms:created>
  <dcterms:modified xsi:type="dcterms:W3CDTF">2015-02-16T21:56:17Z</dcterms:modified>
</cp:coreProperties>
</file>