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7" r:id="rId8"/>
    <p:sldId id="262" r:id="rId9"/>
    <p:sldId id="278" r:id="rId10"/>
    <p:sldId id="266" r:id="rId11"/>
    <p:sldId id="267" r:id="rId12"/>
    <p:sldId id="280" r:id="rId13"/>
    <p:sldId id="281" r:id="rId14"/>
    <p:sldId id="263" r:id="rId15"/>
    <p:sldId id="282" r:id="rId16"/>
    <p:sldId id="283" r:id="rId17"/>
    <p:sldId id="284" r:id="rId18"/>
    <p:sldId id="279" r:id="rId19"/>
    <p:sldId id="268" r:id="rId20"/>
    <p:sldId id="269" r:id="rId21"/>
    <p:sldId id="273" r:id="rId22"/>
    <p:sldId id="274" r:id="rId23"/>
    <p:sldId id="264" r:id="rId24"/>
    <p:sldId id="265" r:id="rId25"/>
    <p:sldId id="270" r:id="rId26"/>
    <p:sldId id="271" r:id="rId27"/>
    <p:sldId id="272" r:id="rId28"/>
    <p:sldId id="275" r:id="rId29"/>
  </p:sldIdLst>
  <p:sldSz cx="9144000" cy="6858000" type="screen4x3"/>
  <p:notesSz cx="6858000" cy="91440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CA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5ED42E9-D1F0-47FD-A3EC-FB2F7A5A8F3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F4CDD-ABE2-46CE-9FA1-465B3AA8536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2E36A-C8E3-43C1-96F6-EF8C149E4F6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F3421EB-F006-4EDF-9FBC-0EDC9AAAA63C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B8BA711-C2AD-4E1C-986C-63CEEE951F76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CA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5F8C1CA-5E8E-44A9-86F1-85988F633CC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DB852-0456-4790-B495-D07752873C15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150B5-3E55-4710-A206-E02A63020E52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F395F7C-82EF-4B19-9694-2611C29E509B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E30F-246F-45C6-A788-E1604465749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endParaRPr lang="en-C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FFF1BD5-87CD-4823-8A0A-0F88023EAB3B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16967B5-62D0-4F2E-A699-A6C3A388A2BD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AA97960-8C84-4F43-9325-CF3DB953AF8D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>
                <a:latin typeface="+mn-lt"/>
              </a:rPr>
              <a:t>Seed Plants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>
                <a:latin typeface="+mj-lt"/>
              </a:rPr>
              <a:t>Gymnosperms &amp; Angiosperms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Gymnosperms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507288" cy="4873752"/>
          </a:xfrm>
        </p:spPr>
        <p:txBody>
          <a:bodyPr/>
          <a:lstStyle/>
          <a:p>
            <a:r>
              <a:rPr lang="en-CA" dirty="0"/>
              <a:t>Includes: Cycads, </a:t>
            </a:r>
            <a:r>
              <a:rPr lang="en-CA" dirty="0" smtClean="0"/>
              <a:t>Gingko, Conifers and </a:t>
            </a:r>
            <a:r>
              <a:rPr lang="en-CA" dirty="0" err="1" smtClean="0"/>
              <a:t>Gnetophytes</a:t>
            </a:r>
            <a:endParaRPr lang="en-CA" dirty="0"/>
          </a:p>
        </p:txBody>
      </p:sp>
      <p:pic>
        <p:nvPicPr>
          <p:cNvPr id="12293" name="Picture 5" descr="cycad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205038"/>
            <a:ext cx="2665413" cy="4464050"/>
          </a:xfrm>
          <a:prstGeom prst="rect">
            <a:avLst/>
          </a:prstGeom>
          <a:noFill/>
        </p:spPr>
      </p:pic>
      <p:pic>
        <p:nvPicPr>
          <p:cNvPr id="12295" name="Picture 7" descr="Gingko%2002%2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113" y="2205038"/>
            <a:ext cx="2951162" cy="4508500"/>
          </a:xfrm>
          <a:prstGeom prst="rect">
            <a:avLst/>
          </a:prstGeom>
          <a:noFill/>
        </p:spPr>
      </p:pic>
      <p:pic>
        <p:nvPicPr>
          <p:cNvPr id="12297" name="Picture 9" descr="conifer_gl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9975" y="2133600"/>
            <a:ext cx="2994025" cy="4581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sz="4000" dirty="0"/>
              <a:t>Gymnosperms Adaptations to Land…..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r>
              <a:rPr lang="en-CA" dirty="0">
                <a:latin typeface="+mj-lt"/>
              </a:rPr>
              <a:t>Seeds </a:t>
            </a:r>
            <a:r>
              <a:rPr lang="en-CA" dirty="0">
                <a:latin typeface="+mj-lt"/>
                <a:cs typeface="Times New Roman" pitchFamily="18" charset="0"/>
              </a:rPr>
              <a:t>→ allow for species dispersal on land</a:t>
            </a:r>
          </a:p>
          <a:p>
            <a:r>
              <a:rPr lang="en-CA" dirty="0" smtClean="0">
                <a:latin typeface="+mj-lt"/>
                <a:cs typeface="Times New Roman" pitchFamily="18" charset="0"/>
              </a:rPr>
              <a:t>Needles (or scales) </a:t>
            </a:r>
            <a:r>
              <a:rPr lang="en-CA" dirty="0">
                <a:latin typeface="+mj-lt"/>
                <a:cs typeface="Times New Roman" pitchFamily="18" charset="0"/>
              </a:rPr>
              <a:t>→ maintain water balance in dry cold climates</a:t>
            </a:r>
          </a:p>
          <a:p>
            <a:r>
              <a:rPr lang="en-CA" dirty="0">
                <a:latin typeface="+mj-lt"/>
                <a:cs typeface="Times New Roman" pitchFamily="18" charset="0"/>
              </a:rPr>
              <a:t>Vascular tissue → transport nutrients and water from surroundings throughout the </a:t>
            </a:r>
            <a:r>
              <a:rPr lang="en-CA" dirty="0" smtClean="0">
                <a:latin typeface="+mj-lt"/>
                <a:cs typeface="Times New Roman" pitchFamily="18" charset="0"/>
              </a:rPr>
              <a:t>plant (xylem and phloem)</a:t>
            </a:r>
            <a:endParaRPr lang="en-CA" dirty="0">
              <a:latin typeface="+mj-lt"/>
              <a:cs typeface="Times New Roman" pitchFamily="18" charset="0"/>
            </a:endParaRPr>
          </a:p>
          <a:p>
            <a:r>
              <a:rPr lang="en-CA" dirty="0">
                <a:latin typeface="+mj-lt"/>
                <a:cs typeface="Times New Roman" pitchFamily="18" charset="0"/>
              </a:rPr>
              <a:t>Pollen → can be transported by wind, animals or insects for </a:t>
            </a:r>
            <a:r>
              <a:rPr lang="en-CA" dirty="0" smtClean="0">
                <a:latin typeface="+mj-lt"/>
                <a:cs typeface="Times New Roman" pitchFamily="18" charset="0"/>
              </a:rPr>
              <a:t>fertilization</a:t>
            </a:r>
          </a:p>
          <a:p>
            <a:pPr>
              <a:buNone/>
            </a:pPr>
            <a:endParaRPr lang="en-CA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 smtClean="0"/>
              <a:t>Other Adaptations…..</a:t>
            </a:r>
            <a:endParaRPr lang="en-CA" sz="4000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7544" y="1340768"/>
            <a:ext cx="8229600" cy="4997450"/>
          </a:xfrm>
        </p:spPr>
        <p:txBody>
          <a:bodyPr/>
          <a:lstStyle/>
          <a:p>
            <a:r>
              <a:rPr lang="en-US" dirty="0" smtClean="0"/>
              <a:t>Largest group of gymnosperms are the conifers (“evergreens”) </a:t>
            </a:r>
            <a:endParaRPr lang="en-CA" dirty="0" smtClean="0"/>
          </a:p>
          <a:p>
            <a:r>
              <a:rPr lang="en-US" dirty="0" smtClean="0"/>
              <a:t>Needle / scale-like leaves which remain all year </a:t>
            </a:r>
            <a:endParaRPr lang="en-CA" dirty="0" smtClean="0"/>
          </a:p>
          <a:p>
            <a:r>
              <a:rPr lang="en-US" dirty="0" smtClean="0"/>
              <a:t>Sporophyte (2N) generation is dominant </a:t>
            </a:r>
          </a:p>
          <a:p>
            <a:r>
              <a:rPr lang="en-US" dirty="0" smtClean="0"/>
              <a:t>Cell wall is strengthened with lignin</a:t>
            </a:r>
            <a:endParaRPr lang="en-CA" dirty="0" smtClean="0"/>
          </a:p>
          <a:p>
            <a:pPr>
              <a:buNone/>
            </a:pPr>
            <a:endParaRPr lang="en-CA" dirty="0">
              <a:latin typeface="+mj-lt"/>
              <a:cs typeface="Times New Roman" pitchFamily="18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7208879" y="3053953"/>
            <a:ext cx="2648" cy="1"/>
          </a:xfrm>
          <a:custGeom>
            <a:avLst/>
            <a:gdLst/>
            <a:ahLst/>
            <a:cxnLst/>
            <a:rect l="0" t="0" r="0" b="0"/>
            <a:pathLst>
              <a:path w="2648" h="1">
                <a:moveTo>
                  <a:pt x="0" y="0"/>
                </a:moveTo>
                <a:lnTo>
                  <a:pt x="2647" y="0"/>
                </a:lnTo>
                <a:close/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Pollination and Fertilization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7787208" cy="544522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Pollination </a:t>
            </a:r>
            <a:endParaRPr lang="en-CA" dirty="0" smtClean="0"/>
          </a:p>
          <a:p>
            <a:pPr>
              <a:buNone/>
            </a:pPr>
            <a:r>
              <a:rPr lang="en-US" dirty="0" smtClean="0"/>
              <a:t>	• pollen grains are released from microsporangium in the male cones in spring </a:t>
            </a:r>
            <a:endParaRPr lang="en-CA" dirty="0" smtClean="0"/>
          </a:p>
          <a:p>
            <a:pPr>
              <a:buNone/>
            </a:pPr>
            <a:r>
              <a:rPr lang="en-US" dirty="0" smtClean="0"/>
              <a:t>	• pollen grain with its sperm nucleus is carried by the wind to the female cone </a:t>
            </a:r>
            <a:endParaRPr lang="en-CA" dirty="0" smtClean="0"/>
          </a:p>
          <a:p>
            <a:pPr>
              <a:buNone/>
            </a:pPr>
            <a:r>
              <a:rPr lang="en-US" dirty="0" smtClean="0"/>
              <a:t>	• pollen grains are captured on a sticky substance near the egg and ovule (female gametophyte) </a:t>
            </a:r>
            <a:endParaRPr lang="en-CA" dirty="0" smtClean="0"/>
          </a:p>
          <a:p>
            <a:pPr>
              <a:buNone/>
            </a:pPr>
            <a:r>
              <a:rPr lang="en-US" dirty="0" smtClean="0"/>
              <a:t> Fertilization </a:t>
            </a:r>
            <a:endParaRPr lang="en-CA" dirty="0" smtClean="0"/>
          </a:p>
          <a:p>
            <a:pPr>
              <a:buNone/>
            </a:pPr>
            <a:r>
              <a:rPr lang="en-US" dirty="0" smtClean="0"/>
              <a:t>	• pollen grain land near ovule, forms a pollen tube that grows down into the ovule carrying the sperm nuclei of the pollen grain </a:t>
            </a:r>
            <a:endParaRPr lang="en-CA" dirty="0" smtClean="0"/>
          </a:p>
          <a:p>
            <a:pPr>
              <a:buNone/>
            </a:pPr>
            <a:r>
              <a:rPr lang="en-US" dirty="0" smtClean="0"/>
              <a:t>	• sperm nuclei fertilizes egg (N) zygote (2N)develops into a seed (2N) </a:t>
            </a:r>
            <a:endParaRPr lang="en-CA" dirty="0" smtClean="0"/>
          </a:p>
          <a:p>
            <a:pPr>
              <a:buNone/>
            </a:pPr>
            <a:r>
              <a:rPr lang="en-US" dirty="0" smtClean="0"/>
              <a:t>	• next year the seed (which contains the embryo, stored food, and a seed coat) is released from the female cone </a:t>
            </a:r>
            <a:endParaRPr lang="en-CA" dirty="0" smtClean="0"/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7467600" cy="1143000"/>
          </a:xfrm>
        </p:spPr>
        <p:txBody>
          <a:bodyPr/>
          <a:lstStyle/>
          <a:p>
            <a:r>
              <a:rPr lang="en-CA" dirty="0"/>
              <a:t>In Gymnosperms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21" name="Picture 5" descr="gymnosperm_life_cyc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1125538"/>
            <a:ext cx="6443662" cy="4464050"/>
          </a:xfrm>
          <a:prstGeom prst="rect">
            <a:avLst/>
          </a:prstGeom>
          <a:noFill/>
        </p:spPr>
      </p:pic>
      <p:pic>
        <p:nvPicPr>
          <p:cNvPr id="9223" name="Picture 7" descr="gymnospermlifecyc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1125538"/>
            <a:ext cx="6372225" cy="5184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Ecological Importance of Gymnosperms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Provide food and shelter for a variety of animals </a:t>
            </a:r>
            <a:endParaRPr lang="en-CA" dirty="0" smtClean="0"/>
          </a:p>
          <a:p>
            <a:r>
              <a:rPr lang="en-US" dirty="0" smtClean="0"/>
              <a:t>Extensive roots prevent erosion by absorbing water </a:t>
            </a:r>
            <a:endParaRPr lang="en-CA" dirty="0" smtClean="0"/>
          </a:p>
          <a:p>
            <a:r>
              <a:rPr lang="en-US" dirty="0" smtClean="0"/>
              <a:t>Maintain level of O</a:t>
            </a:r>
            <a:r>
              <a:rPr lang="en-US" baseline="-25000" dirty="0" smtClean="0"/>
              <a:t>2</a:t>
            </a:r>
            <a:r>
              <a:rPr lang="en-US" dirty="0" smtClean="0"/>
              <a:t> and CO</a:t>
            </a:r>
            <a:r>
              <a:rPr lang="en-US" baseline="-25000" dirty="0" smtClean="0"/>
              <a:t>2</a:t>
            </a:r>
            <a:r>
              <a:rPr lang="en-US" dirty="0" smtClean="0"/>
              <a:t> in the biosphere </a:t>
            </a:r>
            <a:endParaRPr lang="en-CA" dirty="0" smtClean="0"/>
          </a:p>
          <a:p>
            <a:r>
              <a:rPr lang="en-US" dirty="0" smtClean="0"/>
              <a:t>Roots have </a:t>
            </a:r>
            <a:r>
              <a:rPr lang="en-US" dirty="0" err="1" smtClean="0"/>
              <a:t>mycorrhizae</a:t>
            </a:r>
            <a:r>
              <a:rPr lang="en-US" dirty="0" smtClean="0"/>
              <a:t> (</a:t>
            </a:r>
            <a:r>
              <a:rPr lang="en-US" dirty="0" err="1" smtClean="0"/>
              <a:t>mutualistic</a:t>
            </a:r>
            <a:r>
              <a:rPr lang="en-US" dirty="0" smtClean="0"/>
              <a:t> relationship) which help conifers obtain nutrients from the soil and fungi benefit with products of photosynthesis </a:t>
            </a:r>
            <a:endParaRPr lang="en-CA" dirty="0" smtClean="0"/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Economic Importance of Gymnosperms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Pulp for paper and paper products </a:t>
            </a:r>
            <a:endParaRPr lang="en-CA" dirty="0" smtClean="0"/>
          </a:p>
          <a:p>
            <a:r>
              <a:rPr lang="en-US" dirty="0" smtClean="0"/>
              <a:t>Lumber </a:t>
            </a:r>
            <a:endParaRPr lang="en-CA" dirty="0" smtClean="0"/>
          </a:p>
          <a:p>
            <a:r>
              <a:rPr lang="en-US" dirty="0" smtClean="0"/>
              <a:t>Provide products such as turpentine and varnish </a:t>
            </a:r>
            <a:endParaRPr lang="en-CA" dirty="0" smtClean="0"/>
          </a:p>
          <a:p>
            <a:r>
              <a:rPr lang="en-US" dirty="0" smtClean="0"/>
              <a:t>Medicines such as </a:t>
            </a:r>
            <a:r>
              <a:rPr lang="en-US" dirty="0" err="1" smtClean="0"/>
              <a:t>taxol</a:t>
            </a:r>
            <a:r>
              <a:rPr lang="en-US" dirty="0" smtClean="0"/>
              <a:t> from yew tree </a:t>
            </a:r>
            <a:endParaRPr lang="en-CA" dirty="0" smtClean="0"/>
          </a:p>
          <a:p>
            <a:r>
              <a:rPr lang="en-US" dirty="0" smtClean="0"/>
              <a:t>Food source from seeds and stems, clothing from bark </a:t>
            </a:r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For Tomorrow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Bring a gymnosperm sample in for tomorrow.</a:t>
            </a:r>
          </a:p>
          <a:p>
            <a:r>
              <a:rPr lang="en-CA" dirty="0" smtClean="0"/>
              <a:t>Complete the gymnosperm package.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4977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Angiosperms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60648"/>
            <a:ext cx="8229601" cy="1143000"/>
          </a:xfrm>
        </p:spPr>
        <p:txBody>
          <a:bodyPr/>
          <a:lstStyle/>
          <a:p>
            <a:r>
              <a:rPr lang="en-CA" dirty="0"/>
              <a:t>Angiosperms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6562725" cy="4525963"/>
          </a:xfrm>
        </p:spPr>
        <p:txBody>
          <a:bodyPr/>
          <a:lstStyle/>
          <a:p>
            <a:r>
              <a:rPr lang="en-CA" dirty="0"/>
              <a:t>An exceptionally large and successful group of plants</a:t>
            </a:r>
          </a:p>
          <a:p>
            <a:r>
              <a:rPr lang="en-CA" dirty="0"/>
              <a:t>Includes:</a:t>
            </a:r>
          </a:p>
          <a:p>
            <a:pPr lvl="1"/>
            <a:r>
              <a:rPr lang="en-CA" dirty="0"/>
              <a:t>All deciduous trees</a:t>
            </a:r>
          </a:p>
          <a:p>
            <a:pPr lvl="1"/>
            <a:r>
              <a:rPr lang="en-CA" dirty="0"/>
              <a:t>All broad leafed evergreen </a:t>
            </a:r>
            <a:endParaRPr lang="en-CA" dirty="0" smtClean="0"/>
          </a:p>
          <a:p>
            <a:pPr lvl="1">
              <a:buNone/>
            </a:pPr>
            <a:r>
              <a:rPr lang="en-CA" dirty="0" smtClean="0"/>
              <a:t>	trees</a:t>
            </a:r>
            <a:endParaRPr lang="en-CA" dirty="0"/>
          </a:p>
          <a:p>
            <a:pPr lvl="1"/>
            <a:r>
              <a:rPr lang="en-CA" dirty="0"/>
              <a:t>All non-woody plants such as </a:t>
            </a:r>
            <a:endParaRPr lang="en-CA" dirty="0" smtClean="0"/>
          </a:p>
          <a:p>
            <a:pPr lvl="1">
              <a:buNone/>
            </a:pPr>
            <a:r>
              <a:rPr lang="en-CA" dirty="0" smtClean="0"/>
              <a:t>	grasses</a:t>
            </a:r>
            <a:r>
              <a:rPr lang="en-CA" dirty="0"/>
              <a:t>, garden plants, </a:t>
            </a:r>
            <a:endParaRPr lang="en-CA" dirty="0" smtClean="0"/>
          </a:p>
          <a:p>
            <a:pPr lvl="1">
              <a:buNone/>
            </a:pPr>
            <a:r>
              <a:rPr lang="en-CA" dirty="0" smtClean="0"/>
              <a:t>	flowering </a:t>
            </a:r>
            <a:r>
              <a:rPr lang="en-CA" dirty="0"/>
              <a:t>plants</a:t>
            </a:r>
          </a:p>
        </p:txBody>
      </p:sp>
      <p:pic>
        <p:nvPicPr>
          <p:cNvPr id="14341" name="Picture 5" descr="floweringpla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276872"/>
            <a:ext cx="3132137" cy="3097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332656"/>
            <a:ext cx="8229601" cy="1143000"/>
          </a:xfrm>
        </p:spPr>
        <p:txBody>
          <a:bodyPr/>
          <a:lstStyle/>
          <a:p>
            <a:r>
              <a:rPr lang="en-CA" dirty="0">
                <a:latin typeface="Arial" pitchFamily="34" charset="0"/>
                <a:cs typeface="Arial" pitchFamily="34" charset="0"/>
              </a:rPr>
              <a:t>What is a seed?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>
                <a:latin typeface="+mj-lt"/>
              </a:rPr>
              <a:t>A seed contains an embryonic </a:t>
            </a:r>
            <a:r>
              <a:rPr lang="en-CA" dirty="0" err="1">
                <a:latin typeface="+mj-lt"/>
              </a:rPr>
              <a:t>sporophyte</a:t>
            </a:r>
            <a:endParaRPr lang="en-CA" dirty="0">
              <a:latin typeface="+mj-lt"/>
            </a:endParaRPr>
          </a:p>
          <a:p>
            <a:r>
              <a:rPr lang="en-CA" dirty="0">
                <a:latin typeface="+mj-lt"/>
              </a:rPr>
              <a:t>Has a protective coat and enough nutrients to support the </a:t>
            </a:r>
            <a:r>
              <a:rPr lang="en-CA" dirty="0" err="1">
                <a:latin typeface="+mj-lt"/>
              </a:rPr>
              <a:t>sporophyte</a:t>
            </a:r>
            <a:r>
              <a:rPr lang="en-CA" dirty="0">
                <a:latin typeface="+mj-lt"/>
              </a:rPr>
              <a:t> until it is ready to germinate</a:t>
            </a:r>
          </a:p>
          <a:p>
            <a:r>
              <a:rPr lang="en-CA" dirty="0">
                <a:latin typeface="+mj-lt"/>
              </a:rPr>
              <a:t>Seeds differ depending on their mode of species dispersal… </a:t>
            </a:r>
            <a:r>
              <a:rPr lang="en-CA" dirty="0" err="1">
                <a:latin typeface="+mj-lt"/>
              </a:rPr>
              <a:t>eg</a:t>
            </a:r>
            <a:r>
              <a:rPr lang="en-CA" dirty="0">
                <a:latin typeface="+mj-lt"/>
              </a:rPr>
              <a:t>. wind, animals, water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7467600" cy="1143000"/>
          </a:xfrm>
        </p:spPr>
        <p:txBody>
          <a:bodyPr>
            <a:normAutofit/>
          </a:bodyPr>
          <a:lstStyle/>
          <a:p>
            <a:r>
              <a:rPr lang="en-CA" sz="4000" dirty="0"/>
              <a:t>Some examples of angiosperms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5" name="Picture 5" descr="JSC%209806&amp;07%20Bachelor%20Butt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557338"/>
            <a:ext cx="2762250" cy="2857500"/>
          </a:xfrm>
          <a:prstGeom prst="rect">
            <a:avLst/>
          </a:prstGeom>
          <a:noFill/>
        </p:spPr>
      </p:pic>
      <p:pic>
        <p:nvPicPr>
          <p:cNvPr id="15367" name="Picture 7" descr="ben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675" y="1268413"/>
            <a:ext cx="3529013" cy="3529012"/>
          </a:xfrm>
          <a:prstGeom prst="rect">
            <a:avLst/>
          </a:prstGeom>
          <a:noFill/>
        </p:spPr>
      </p:pic>
      <p:pic>
        <p:nvPicPr>
          <p:cNvPr id="15369" name="Picture 9" descr="[FMP-field: image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457700"/>
            <a:ext cx="3638550" cy="2400300"/>
          </a:xfrm>
          <a:prstGeom prst="rect">
            <a:avLst/>
          </a:prstGeom>
          <a:noFill/>
        </p:spPr>
      </p:pic>
      <p:pic>
        <p:nvPicPr>
          <p:cNvPr id="15371" name="Picture 11" descr="Bay Laure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688" y="1196975"/>
            <a:ext cx="2627312" cy="3167063"/>
          </a:xfrm>
          <a:prstGeom prst="rect">
            <a:avLst/>
          </a:prstGeom>
          <a:noFill/>
        </p:spPr>
      </p:pic>
      <p:pic>
        <p:nvPicPr>
          <p:cNvPr id="15373" name="Picture 13" descr="16_grass_macro_resize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0463" y="4365625"/>
            <a:ext cx="2903537" cy="2492375"/>
          </a:xfrm>
          <a:prstGeom prst="rect">
            <a:avLst/>
          </a:prstGeom>
          <a:noFill/>
        </p:spPr>
      </p:pic>
      <p:pic>
        <p:nvPicPr>
          <p:cNvPr id="15375" name="Picture 15" descr="rcountessfitzwillia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3938" y="4652963"/>
            <a:ext cx="3017837" cy="2205037"/>
          </a:xfrm>
          <a:prstGeom prst="rect">
            <a:avLst/>
          </a:prstGeom>
          <a:noFill/>
        </p:spPr>
      </p:pic>
      <p:pic>
        <p:nvPicPr>
          <p:cNvPr id="15377" name="Picture 17" descr="arton2447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63938" y="4365625"/>
            <a:ext cx="3311525" cy="2492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r>
              <a:rPr lang="en-CA" dirty="0"/>
              <a:t>Flower Structure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1268413"/>
            <a:ext cx="8229600" cy="58324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CA" sz="2400" dirty="0" smtClean="0"/>
              <a:t>Microspores </a:t>
            </a:r>
            <a:r>
              <a:rPr lang="en-CA" sz="2400" dirty="0"/>
              <a:t>&amp; </a:t>
            </a:r>
            <a:r>
              <a:rPr lang="en-CA" sz="2400" dirty="0" smtClean="0"/>
              <a:t>megaspore </a:t>
            </a:r>
            <a:r>
              <a:rPr lang="en-CA" sz="2400" dirty="0"/>
              <a:t>are produced within flowers</a:t>
            </a:r>
          </a:p>
          <a:p>
            <a:pPr>
              <a:lnSpc>
                <a:spcPct val="80000"/>
              </a:lnSpc>
            </a:pPr>
            <a:r>
              <a:rPr lang="en-CA" sz="2400" dirty="0"/>
              <a:t>Sepal</a:t>
            </a:r>
          </a:p>
          <a:p>
            <a:pPr lvl="1">
              <a:lnSpc>
                <a:spcPct val="80000"/>
              </a:lnSpc>
            </a:pPr>
            <a:r>
              <a:rPr lang="en-CA" sz="2000" dirty="0"/>
              <a:t>Green beneath the petals, protects the developing flower</a:t>
            </a:r>
          </a:p>
          <a:p>
            <a:pPr>
              <a:lnSpc>
                <a:spcPct val="80000"/>
              </a:lnSpc>
            </a:pPr>
            <a:r>
              <a:rPr lang="en-CA" sz="2400" dirty="0"/>
              <a:t>Petals</a:t>
            </a:r>
          </a:p>
          <a:p>
            <a:pPr lvl="1">
              <a:lnSpc>
                <a:spcPct val="80000"/>
              </a:lnSpc>
            </a:pPr>
            <a:r>
              <a:rPr lang="en-CA" sz="2000" dirty="0"/>
              <a:t>Attract pollinators</a:t>
            </a:r>
          </a:p>
          <a:p>
            <a:pPr>
              <a:lnSpc>
                <a:spcPct val="80000"/>
              </a:lnSpc>
            </a:pPr>
            <a:r>
              <a:rPr lang="en-CA" sz="2400" dirty="0"/>
              <a:t>Pistil</a:t>
            </a:r>
          </a:p>
          <a:p>
            <a:pPr lvl="1">
              <a:lnSpc>
                <a:spcPct val="80000"/>
              </a:lnSpc>
            </a:pPr>
            <a:r>
              <a:rPr lang="en-CA" sz="2000" dirty="0" smtClean="0"/>
              <a:t>Vase like </a:t>
            </a:r>
            <a:r>
              <a:rPr lang="en-CA" sz="2000" dirty="0" err="1" smtClean="0"/>
              <a:t>structurs</a:t>
            </a:r>
            <a:r>
              <a:rPr lang="en-CA" sz="2000" dirty="0" smtClean="0"/>
              <a:t> </a:t>
            </a:r>
            <a:r>
              <a:rPr lang="en-CA" sz="2000" dirty="0"/>
              <a:t>in the centre of the flower, has 3 parts: stigma, style &amp; ovary</a:t>
            </a:r>
          </a:p>
          <a:p>
            <a:pPr lvl="2">
              <a:lnSpc>
                <a:spcPct val="80000"/>
              </a:lnSpc>
            </a:pPr>
            <a:r>
              <a:rPr lang="en-CA" sz="1800" dirty="0"/>
              <a:t>Stigma is an enlarged, sticky knob at the top of the pistil (sticks to pollen)</a:t>
            </a:r>
          </a:p>
          <a:p>
            <a:pPr lvl="2">
              <a:lnSpc>
                <a:spcPct val="80000"/>
              </a:lnSpc>
            </a:pPr>
            <a:r>
              <a:rPr lang="en-CA" sz="1800" dirty="0"/>
              <a:t>Style is the stalk between the stigma and the ovary</a:t>
            </a:r>
          </a:p>
          <a:p>
            <a:pPr lvl="2">
              <a:lnSpc>
                <a:spcPct val="80000"/>
              </a:lnSpc>
            </a:pPr>
            <a:r>
              <a:rPr lang="en-CA" sz="1800" dirty="0"/>
              <a:t>Ovary is the enlarged base containing ovules</a:t>
            </a:r>
          </a:p>
          <a:p>
            <a:pPr>
              <a:lnSpc>
                <a:spcPct val="80000"/>
              </a:lnSpc>
            </a:pPr>
            <a:r>
              <a:rPr lang="en-CA" sz="2400" dirty="0"/>
              <a:t>Stamens</a:t>
            </a:r>
          </a:p>
          <a:p>
            <a:pPr lvl="1">
              <a:lnSpc>
                <a:spcPct val="80000"/>
              </a:lnSpc>
            </a:pPr>
            <a:r>
              <a:rPr lang="en-CA" sz="2000" dirty="0"/>
              <a:t>Grouped around the pistil, has 2 parts: filament and the anther</a:t>
            </a:r>
          </a:p>
          <a:p>
            <a:pPr lvl="2">
              <a:lnSpc>
                <a:spcPct val="80000"/>
              </a:lnSpc>
            </a:pPr>
            <a:r>
              <a:rPr lang="en-CA" sz="1800" dirty="0"/>
              <a:t>Anther has 2 pollen sacs</a:t>
            </a:r>
          </a:p>
          <a:p>
            <a:pPr lvl="2">
              <a:lnSpc>
                <a:spcPct val="80000"/>
              </a:lnSpc>
            </a:pPr>
            <a:r>
              <a:rPr lang="en-CA" sz="1800" dirty="0"/>
              <a:t>Filament attaches the pollen sac to the flower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94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94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94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>
                <a:latin typeface="Comic Sans MS" pitchFamily="66" charset="0"/>
              </a:rPr>
              <a:t>Flower Structure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95288" y="1484313"/>
            <a:ext cx="8229600" cy="4525962"/>
          </a:xfrm>
        </p:spPr>
        <p:txBody>
          <a:bodyPr/>
          <a:lstStyle/>
          <a:p>
            <a:endParaRPr lang="en-US"/>
          </a:p>
        </p:txBody>
      </p:sp>
      <p:pic>
        <p:nvPicPr>
          <p:cNvPr id="20485" name="Picture 5" descr="Generalised_Flower_Diagr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1438"/>
            <a:ext cx="4787900" cy="4392612"/>
          </a:xfrm>
          <a:prstGeom prst="rect">
            <a:avLst/>
          </a:prstGeom>
          <a:noFill/>
        </p:spPr>
      </p:pic>
      <p:pic>
        <p:nvPicPr>
          <p:cNvPr id="20487" name="Picture 7" descr="flower-struct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789040"/>
            <a:ext cx="2828925" cy="2743200"/>
          </a:xfrm>
          <a:prstGeom prst="rect">
            <a:avLst/>
          </a:prstGeom>
          <a:noFill/>
        </p:spPr>
      </p:pic>
      <p:pic>
        <p:nvPicPr>
          <p:cNvPr id="20489" name="Picture 9" descr="Lily_flow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692696"/>
            <a:ext cx="3119438" cy="28781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 Angiosperms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5" name="Picture 5" descr="angiolifecyc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484313"/>
            <a:ext cx="8497888" cy="5373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9" name="Picture 5" descr="139450_Angiosperma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8640762" cy="6192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sz="4000" dirty="0"/>
              <a:t>Two Groups of Angiosperms</a:t>
            </a:r>
            <a:br>
              <a:rPr lang="en-CA" sz="4000" dirty="0"/>
            </a:br>
            <a:r>
              <a:rPr lang="en-CA" sz="4000" dirty="0" err="1" smtClean="0"/>
              <a:t>Dicotyldons</a:t>
            </a:r>
            <a:r>
              <a:rPr lang="en-CA" sz="4000" dirty="0" smtClean="0"/>
              <a:t> &amp; </a:t>
            </a:r>
            <a:r>
              <a:rPr lang="en-CA" sz="4000" dirty="0" err="1" smtClean="0"/>
              <a:t>Monocotyldons</a:t>
            </a:r>
            <a:endParaRPr lang="en-CA" sz="4000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9" name="Picture 5" descr="dicotmonoc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341438"/>
            <a:ext cx="8604250" cy="5516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88640"/>
            <a:ext cx="8229600" cy="1143000"/>
          </a:xfrm>
        </p:spPr>
        <p:txBody>
          <a:bodyPr/>
          <a:lstStyle/>
          <a:p>
            <a:r>
              <a:rPr lang="en-CA" dirty="0"/>
              <a:t>Monocots</a:t>
            </a:r>
          </a:p>
        </p:txBody>
      </p:sp>
      <p:pic>
        <p:nvPicPr>
          <p:cNvPr id="17413" name="Picture 5" descr="False Garlic, Nothoscordum bival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3212976"/>
            <a:ext cx="3384550" cy="3240088"/>
          </a:xfrm>
          <a:prstGeom prst="rect">
            <a:avLst/>
          </a:prstGeom>
          <a:noFill/>
        </p:spPr>
      </p:pic>
      <p:pic>
        <p:nvPicPr>
          <p:cNvPr id="17415" name="Picture 7" descr="mo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916832"/>
            <a:ext cx="3600450" cy="2551113"/>
          </a:xfrm>
          <a:prstGeom prst="rect">
            <a:avLst/>
          </a:prstGeom>
          <a:noFill/>
        </p:spPr>
      </p:pic>
      <p:pic>
        <p:nvPicPr>
          <p:cNvPr id="17417" name="Picture 9" descr="6petal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260648"/>
            <a:ext cx="3287078" cy="28529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Dicots</a:t>
            </a:r>
            <a:endParaRPr lang="en-CA" dirty="0"/>
          </a:p>
        </p:txBody>
      </p:sp>
      <p:pic>
        <p:nvPicPr>
          <p:cNvPr id="18437" name="Picture 5" descr="Ruellia, Ruellia caroliniens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628775"/>
            <a:ext cx="3708400" cy="3240088"/>
          </a:xfrm>
          <a:prstGeom prst="rect">
            <a:avLst/>
          </a:prstGeom>
          <a:noFill/>
        </p:spPr>
      </p:pic>
      <p:pic>
        <p:nvPicPr>
          <p:cNvPr id="18439" name="Picture 7" descr="dico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04664"/>
            <a:ext cx="3457575" cy="3097212"/>
          </a:xfrm>
          <a:prstGeom prst="rect">
            <a:avLst/>
          </a:prstGeom>
          <a:noFill/>
        </p:spPr>
      </p:pic>
      <p:pic>
        <p:nvPicPr>
          <p:cNvPr id="18441" name="Picture 9" descr="shastas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4077072"/>
            <a:ext cx="3455987" cy="2276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229600" cy="1143000"/>
          </a:xfrm>
        </p:spPr>
        <p:txBody>
          <a:bodyPr/>
          <a:lstStyle/>
          <a:p>
            <a:r>
              <a:rPr lang="en-CA"/>
              <a:t>Assignment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196975"/>
            <a:ext cx="8351838" cy="9366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CA" sz="2800" dirty="0"/>
              <a:t>Prepare a summary chart comparing angiosperms and gymnosperms</a:t>
            </a:r>
          </a:p>
        </p:txBody>
      </p:sp>
      <p:graphicFrame>
        <p:nvGraphicFramePr>
          <p:cNvPr id="21551" name="Group 47"/>
          <p:cNvGraphicFramePr>
            <a:graphicFrameLocks noGrp="1"/>
          </p:cNvGraphicFramePr>
          <p:nvPr>
            <p:ph sz="half" idx="2"/>
          </p:nvPr>
        </p:nvGraphicFramePr>
        <p:xfrm>
          <a:off x="684213" y="2205038"/>
          <a:ext cx="8002587" cy="4480560"/>
        </p:xfrm>
        <a:graphic>
          <a:graphicData uri="http://schemas.openxmlformats.org/drawingml/2006/table">
            <a:tbl>
              <a:tblPr/>
              <a:tblGrid>
                <a:gridCol w="2447925"/>
                <a:gridCol w="2663825"/>
                <a:gridCol w="2890837"/>
              </a:tblGrid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Gymnosperms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Angiosperms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5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General Characteristics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0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Life Cycle and Reproductive Structures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3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Adaptations &amp; Unique Characteristics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2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Examples &amp; Classification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9" name="Picture 13" descr="cones&amp;see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00425"/>
            <a:ext cx="4048125" cy="3457575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01" name="Picture 5" descr="ascltub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708400" cy="2951163"/>
          </a:xfrm>
          <a:prstGeom prst="rect">
            <a:avLst/>
          </a:prstGeom>
          <a:noFill/>
        </p:spPr>
      </p:pic>
      <p:pic>
        <p:nvPicPr>
          <p:cNvPr id="4111" name="Picture 15" descr="se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0"/>
            <a:ext cx="4114800" cy="2695575"/>
          </a:xfrm>
          <a:prstGeom prst="rect">
            <a:avLst/>
          </a:prstGeom>
          <a:noFill/>
        </p:spPr>
      </p:pic>
      <p:pic>
        <p:nvPicPr>
          <p:cNvPr id="4105" name="Picture 9" descr="dandelion_seeds_being_blow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062" y="3573463"/>
            <a:ext cx="3563938" cy="3284537"/>
          </a:xfrm>
          <a:prstGeom prst="rect">
            <a:avLst/>
          </a:prstGeom>
          <a:noFill/>
        </p:spPr>
      </p:pic>
      <p:pic>
        <p:nvPicPr>
          <p:cNvPr id="4107" name="Picture 11" descr="Chocolate_Habanero_Pepper_Capsicum_25_Seed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875" y="1268413"/>
            <a:ext cx="3765550" cy="3284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Gymnosperm = “naked Seed”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4619625" cy="4525963"/>
          </a:xfrm>
        </p:spPr>
        <p:txBody>
          <a:bodyPr/>
          <a:lstStyle/>
          <a:p>
            <a:pPr>
              <a:buFontTx/>
              <a:buNone/>
            </a:pPr>
            <a:r>
              <a:rPr lang="en-CA" sz="2800" dirty="0" smtClean="0"/>
              <a:t>Seeds </a:t>
            </a:r>
            <a:r>
              <a:rPr lang="en-CA" sz="2800" dirty="0"/>
              <a:t>are uncovered or “naked”</a:t>
            </a:r>
          </a:p>
          <a:p>
            <a:pPr>
              <a:buFontTx/>
              <a:buNone/>
            </a:pPr>
            <a:endParaRPr lang="en-CA" sz="2800" dirty="0" smtClean="0"/>
          </a:p>
          <a:p>
            <a:pPr>
              <a:buFontTx/>
              <a:buNone/>
            </a:pPr>
            <a:r>
              <a:rPr lang="en-CA" sz="2800" dirty="0" smtClean="0"/>
              <a:t>They </a:t>
            </a:r>
            <a:r>
              <a:rPr lang="en-CA" sz="2800" dirty="0"/>
              <a:t>are often exposed on the surface of scales or cones</a:t>
            </a:r>
          </a:p>
          <a:p>
            <a:pPr>
              <a:buFontTx/>
              <a:buNone/>
            </a:pPr>
            <a:endParaRPr lang="en-CA" sz="2800" dirty="0"/>
          </a:p>
        </p:txBody>
      </p:sp>
      <p:pic>
        <p:nvPicPr>
          <p:cNvPr id="5125" name="Picture 5" descr="pine-cones-on-tre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163" y="2781300"/>
            <a:ext cx="3779837" cy="4076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Angiosperm Seeds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CA" dirty="0" smtClean="0"/>
              <a:t>How are angiosperms different from gymnosperm </a:t>
            </a:r>
            <a:r>
              <a:rPr lang="en-CA" dirty="0"/>
              <a:t>seeds?</a:t>
            </a:r>
          </a:p>
          <a:p>
            <a:pPr>
              <a:buFontTx/>
              <a:buNone/>
            </a:pPr>
            <a:endParaRPr lang="en-CA" dirty="0"/>
          </a:p>
          <a:p>
            <a:pPr>
              <a:buFontTx/>
              <a:buNone/>
            </a:pPr>
            <a:r>
              <a:rPr lang="en-CA" dirty="0" smtClean="0"/>
              <a:t>Seeds </a:t>
            </a:r>
            <a:r>
              <a:rPr lang="en-CA" dirty="0"/>
              <a:t>are covered by a fruit</a:t>
            </a:r>
          </a:p>
        </p:txBody>
      </p:sp>
      <p:pic>
        <p:nvPicPr>
          <p:cNvPr id="6149" name="Picture 5" descr="BER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3716338"/>
            <a:ext cx="3894137" cy="2886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60648"/>
            <a:ext cx="8229600" cy="1143000"/>
          </a:xfrm>
        </p:spPr>
        <p:txBody>
          <a:bodyPr/>
          <a:lstStyle/>
          <a:p>
            <a:r>
              <a:rPr lang="en-CA" dirty="0"/>
              <a:t>Seed Plant Life Cycle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1560" y="1628800"/>
            <a:ext cx="7668344" cy="49974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CA" dirty="0"/>
              <a:t>Seed germinates into a </a:t>
            </a:r>
            <a:r>
              <a:rPr lang="en-CA" dirty="0" err="1"/>
              <a:t>sporophyte</a:t>
            </a:r>
            <a:endParaRPr lang="en-CA" dirty="0"/>
          </a:p>
          <a:p>
            <a:pPr>
              <a:lnSpc>
                <a:spcPct val="90000"/>
              </a:lnSpc>
            </a:pPr>
            <a:r>
              <a:rPr lang="en-CA" dirty="0" err="1" smtClean="0"/>
              <a:t>Sporophyte</a:t>
            </a:r>
            <a:r>
              <a:rPr lang="en-CA" dirty="0" smtClean="0"/>
              <a:t> </a:t>
            </a:r>
            <a:r>
              <a:rPr lang="en-CA" dirty="0"/>
              <a:t>produces megaspores and microspores by meiosis</a:t>
            </a:r>
          </a:p>
          <a:p>
            <a:pPr>
              <a:lnSpc>
                <a:spcPct val="90000"/>
              </a:lnSpc>
            </a:pPr>
            <a:r>
              <a:rPr lang="en-CA" dirty="0" smtClean="0"/>
              <a:t>Spores </a:t>
            </a:r>
            <a:r>
              <a:rPr lang="en-CA" dirty="0"/>
              <a:t>develop into </a:t>
            </a:r>
            <a:r>
              <a:rPr lang="en-CA" dirty="0" err="1"/>
              <a:t>megagametophytes</a:t>
            </a:r>
            <a:r>
              <a:rPr lang="en-CA" dirty="0"/>
              <a:t> and </a:t>
            </a:r>
            <a:r>
              <a:rPr lang="en-CA" dirty="0" err="1"/>
              <a:t>microgametophytes</a:t>
            </a:r>
            <a:endParaRPr lang="en-CA" dirty="0"/>
          </a:p>
          <a:p>
            <a:pPr>
              <a:lnSpc>
                <a:spcPct val="90000"/>
              </a:lnSpc>
            </a:pPr>
            <a:r>
              <a:rPr lang="en-CA" dirty="0"/>
              <a:t>Fertilization takes place</a:t>
            </a:r>
          </a:p>
          <a:p>
            <a:pPr>
              <a:lnSpc>
                <a:spcPct val="90000"/>
              </a:lnSpc>
            </a:pPr>
            <a:r>
              <a:rPr lang="en-CA" dirty="0"/>
              <a:t>A seed is formed</a:t>
            </a:r>
          </a:p>
        </p:txBody>
      </p:sp>
      <p:sp>
        <p:nvSpPr>
          <p:cNvPr id="18" name="Freeform 17"/>
          <p:cNvSpPr/>
          <p:nvPr/>
        </p:nvSpPr>
        <p:spPr>
          <a:xfrm>
            <a:off x="4831219" y="4196953"/>
            <a:ext cx="2649" cy="1"/>
          </a:xfrm>
          <a:custGeom>
            <a:avLst/>
            <a:gdLst/>
            <a:ahLst/>
            <a:cxnLst/>
            <a:rect l="0" t="0" r="0" b="0"/>
            <a:pathLst>
              <a:path w="2649" h="1">
                <a:moveTo>
                  <a:pt x="0" y="0"/>
                </a:moveTo>
                <a:lnTo>
                  <a:pt x="2648" y="0"/>
                </a:lnTo>
                <a:close/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60648"/>
            <a:ext cx="8229600" cy="1143000"/>
          </a:xfrm>
        </p:spPr>
        <p:txBody>
          <a:bodyPr/>
          <a:lstStyle/>
          <a:p>
            <a:r>
              <a:rPr lang="en-CA" dirty="0"/>
              <a:t>Seed Plant Life Cycle</a:t>
            </a:r>
          </a:p>
        </p:txBody>
      </p:sp>
      <p:pic>
        <p:nvPicPr>
          <p:cNvPr id="7173" name="Picture 5" descr="seed_plant_life_cyc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340768"/>
            <a:ext cx="5665046" cy="4941168"/>
          </a:xfrm>
          <a:prstGeom prst="rect">
            <a:avLst/>
          </a:prstGeom>
          <a:noFill/>
        </p:spPr>
      </p:pic>
      <p:sp>
        <p:nvSpPr>
          <p:cNvPr id="50" name="Freeform 49"/>
          <p:cNvSpPr/>
          <p:nvPr/>
        </p:nvSpPr>
        <p:spPr>
          <a:xfrm>
            <a:off x="2116336" y="5063133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Two Types of Gametes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4475163" cy="50688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CA" dirty="0"/>
              <a:t>Microspores</a:t>
            </a:r>
          </a:p>
          <a:p>
            <a:pPr lvl="1">
              <a:lnSpc>
                <a:spcPct val="90000"/>
              </a:lnSpc>
            </a:pPr>
            <a:r>
              <a:rPr lang="en-CA" dirty="0"/>
              <a:t>Develops into a </a:t>
            </a:r>
            <a:r>
              <a:rPr lang="en-CA" dirty="0" err="1"/>
              <a:t>microgametophyte</a:t>
            </a:r>
            <a:endParaRPr lang="en-CA" dirty="0"/>
          </a:p>
          <a:p>
            <a:pPr lvl="1">
              <a:lnSpc>
                <a:spcPct val="90000"/>
              </a:lnSpc>
            </a:pPr>
            <a:r>
              <a:rPr lang="en-CA" dirty="0"/>
              <a:t>In </a:t>
            </a:r>
            <a:r>
              <a:rPr lang="en-CA" dirty="0" smtClean="0"/>
              <a:t>seed </a:t>
            </a:r>
            <a:r>
              <a:rPr lang="en-CA" dirty="0"/>
              <a:t>plants this is the POLLEN grain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CA" dirty="0"/>
          </a:p>
          <a:p>
            <a:pPr>
              <a:lnSpc>
                <a:spcPct val="90000"/>
              </a:lnSpc>
            </a:pPr>
            <a:r>
              <a:rPr lang="en-CA" dirty="0"/>
              <a:t>Megaspores</a:t>
            </a:r>
          </a:p>
          <a:p>
            <a:pPr lvl="1">
              <a:lnSpc>
                <a:spcPct val="90000"/>
              </a:lnSpc>
            </a:pPr>
            <a:r>
              <a:rPr lang="en-CA" dirty="0"/>
              <a:t>Develops into a </a:t>
            </a:r>
            <a:r>
              <a:rPr lang="en-CA" dirty="0" err="1"/>
              <a:t>megagametophyte</a:t>
            </a:r>
            <a:endParaRPr lang="en-CA" dirty="0"/>
          </a:p>
          <a:p>
            <a:pPr lvl="1">
              <a:lnSpc>
                <a:spcPct val="90000"/>
              </a:lnSpc>
            </a:pPr>
            <a:r>
              <a:rPr lang="en-CA" dirty="0"/>
              <a:t>In seed plants this is the EMBRYO sac</a:t>
            </a:r>
          </a:p>
        </p:txBody>
      </p:sp>
      <p:pic>
        <p:nvPicPr>
          <p:cNvPr id="8197" name="Picture 5" descr="poll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1052513"/>
            <a:ext cx="2781300" cy="2159000"/>
          </a:xfrm>
          <a:prstGeom prst="rect">
            <a:avLst/>
          </a:prstGeom>
          <a:noFill/>
        </p:spPr>
      </p:pic>
      <p:pic>
        <p:nvPicPr>
          <p:cNvPr id="8199" name="Picture 7" descr="Megagametophyte_130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3933825"/>
            <a:ext cx="3381375" cy="2708275"/>
          </a:xfrm>
          <a:prstGeom prst="rect">
            <a:avLst/>
          </a:prstGeom>
          <a:noFill/>
        </p:spPr>
      </p:pic>
      <p:sp>
        <p:nvSpPr>
          <p:cNvPr id="2" name="Freeform 1"/>
          <p:cNvSpPr/>
          <p:nvPr/>
        </p:nvSpPr>
        <p:spPr>
          <a:xfrm>
            <a:off x="4304109" y="2143125"/>
            <a:ext cx="401837" cy="330399"/>
          </a:xfrm>
          <a:custGeom>
            <a:avLst/>
            <a:gdLst/>
            <a:ahLst/>
            <a:cxnLst/>
            <a:rect l="0" t="0" r="0" b="0"/>
            <a:pathLst>
              <a:path w="401837" h="330399">
                <a:moveTo>
                  <a:pt x="62508" y="53578"/>
                </a:moveTo>
                <a:lnTo>
                  <a:pt x="71437" y="35719"/>
                </a:lnTo>
                <a:lnTo>
                  <a:pt x="71437" y="44648"/>
                </a:lnTo>
                <a:lnTo>
                  <a:pt x="71437" y="35719"/>
                </a:lnTo>
                <a:lnTo>
                  <a:pt x="80367" y="35719"/>
                </a:lnTo>
                <a:lnTo>
                  <a:pt x="89297" y="35719"/>
                </a:lnTo>
                <a:lnTo>
                  <a:pt x="98227" y="35719"/>
                </a:lnTo>
                <a:lnTo>
                  <a:pt x="107156" y="26789"/>
                </a:lnTo>
                <a:lnTo>
                  <a:pt x="125016" y="17859"/>
                </a:lnTo>
                <a:lnTo>
                  <a:pt x="142875" y="17859"/>
                </a:lnTo>
                <a:lnTo>
                  <a:pt x="160734" y="0"/>
                </a:lnTo>
                <a:lnTo>
                  <a:pt x="178594" y="17859"/>
                </a:lnTo>
                <a:lnTo>
                  <a:pt x="205383" y="8929"/>
                </a:lnTo>
                <a:lnTo>
                  <a:pt x="232172" y="8929"/>
                </a:lnTo>
                <a:lnTo>
                  <a:pt x="250031" y="26789"/>
                </a:lnTo>
                <a:lnTo>
                  <a:pt x="276820" y="26789"/>
                </a:lnTo>
                <a:lnTo>
                  <a:pt x="303609" y="44648"/>
                </a:lnTo>
                <a:lnTo>
                  <a:pt x="321469" y="62508"/>
                </a:lnTo>
                <a:lnTo>
                  <a:pt x="339328" y="80367"/>
                </a:lnTo>
                <a:lnTo>
                  <a:pt x="357187" y="89297"/>
                </a:lnTo>
                <a:lnTo>
                  <a:pt x="375047" y="116086"/>
                </a:lnTo>
                <a:lnTo>
                  <a:pt x="383977" y="125015"/>
                </a:lnTo>
                <a:lnTo>
                  <a:pt x="392906" y="151804"/>
                </a:lnTo>
                <a:lnTo>
                  <a:pt x="401836" y="160734"/>
                </a:lnTo>
                <a:lnTo>
                  <a:pt x="401836" y="187523"/>
                </a:lnTo>
                <a:lnTo>
                  <a:pt x="401836" y="205383"/>
                </a:lnTo>
                <a:lnTo>
                  <a:pt x="401836" y="232172"/>
                </a:lnTo>
                <a:lnTo>
                  <a:pt x="392906" y="250031"/>
                </a:lnTo>
                <a:lnTo>
                  <a:pt x="383977" y="267890"/>
                </a:lnTo>
                <a:lnTo>
                  <a:pt x="366117" y="285750"/>
                </a:lnTo>
                <a:lnTo>
                  <a:pt x="357187" y="294679"/>
                </a:lnTo>
                <a:lnTo>
                  <a:pt x="330398" y="312539"/>
                </a:lnTo>
                <a:lnTo>
                  <a:pt x="312539" y="312539"/>
                </a:lnTo>
                <a:lnTo>
                  <a:pt x="285750" y="321469"/>
                </a:lnTo>
                <a:lnTo>
                  <a:pt x="267891" y="321469"/>
                </a:lnTo>
                <a:lnTo>
                  <a:pt x="241102" y="330398"/>
                </a:lnTo>
                <a:lnTo>
                  <a:pt x="223242" y="330398"/>
                </a:lnTo>
                <a:lnTo>
                  <a:pt x="196453" y="330398"/>
                </a:lnTo>
                <a:lnTo>
                  <a:pt x="169664" y="330398"/>
                </a:lnTo>
                <a:lnTo>
                  <a:pt x="151805" y="321469"/>
                </a:lnTo>
                <a:lnTo>
                  <a:pt x="125016" y="312539"/>
                </a:lnTo>
                <a:lnTo>
                  <a:pt x="98227" y="294679"/>
                </a:lnTo>
                <a:lnTo>
                  <a:pt x="71437" y="294679"/>
                </a:lnTo>
                <a:lnTo>
                  <a:pt x="53578" y="267890"/>
                </a:lnTo>
                <a:lnTo>
                  <a:pt x="35719" y="250031"/>
                </a:lnTo>
                <a:lnTo>
                  <a:pt x="26789" y="232172"/>
                </a:lnTo>
                <a:lnTo>
                  <a:pt x="17859" y="223242"/>
                </a:lnTo>
                <a:lnTo>
                  <a:pt x="8930" y="214312"/>
                </a:lnTo>
                <a:lnTo>
                  <a:pt x="0" y="196453"/>
                </a:lnTo>
                <a:lnTo>
                  <a:pt x="0" y="178594"/>
                </a:lnTo>
                <a:lnTo>
                  <a:pt x="8930" y="151804"/>
                </a:lnTo>
                <a:lnTo>
                  <a:pt x="8930" y="142875"/>
                </a:lnTo>
                <a:lnTo>
                  <a:pt x="17859" y="107156"/>
                </a:lnTo>
                <a:lnTo>
                  <a:pt x="26789" y="98226"/>
                </a:lnTo>
                <a:lnTo>
                  <a:pt x="44648" y="71437"/>
                </a:lnTo>
                <a:lnTo>
                  <a:pt x="62508" y="62508"/>
                </a:lnTo>
                <a:lnTo>
                  <a:pt x="71437" y="53578"/>
                </a:lnTo>
                <a:lnTo>
                  <a:pt x="89297" y="53578"/>
                </a:lnTo>
                <a:lnTo>
                  <a:pt x="107156" y="44648"/>
                </a:lnTo>
                <a:lnTo>
                  <a:pt x="125016" y="35719"/>
                </a:lnTo>
                <a:lnTo>
                  <a:pt x="125016" y="26789"/>
                </a:lnTo>
                <a:lnTo>
                  <a:pt x="125016" y="2678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Freeform 2"/>
          <p:cNvSpPr/>
          <p:nvPr/>
        </p:nvSpPr>
        <p:spPr>
          <a:xfrm>
            <a:off x="4652367" y="2027039"/>
            <a:ext cx="241103" cy="205384"/>
          </a:xfrm>
          <a:custGeom>
            <a:avLst/>
            <a:gdLst/>
            <a:ahLst/>
            <a:cxnLst/>
            <a:rect l="0" t="0" r="0" b="0"/>
            <a:pathLst>
              <a:path w="241103" h="205384">
                <a:moveTo>
                  <a:pt x="0" y="205383"/>
                </a:moveTo>
                <a:lnTo>
                  <a:pt x="0" y="178594"/>
                </a:lnTo>
                <a:lnTo>
                  <a:pt x="0" y="205383"/>
                </a:lnTo>
                <a:lnTo>
                  <a:pt x="0" y="196453"/>
                </a:lnTo>
                <a:lnTo>
                  <a:pt x="0" y="196453"/>
                </a:lnTo>
                <a:lnTo>
                  <a:pt x="0" y="196453"/>
                </a:lnTo>
                <a:lnTo>
                  <a:pt x="0" y="187523"/>
                </a:lnTo>
                <a:lnTo>
                  <a:pt x="8929" y="187523"/>
                </a:lnTo>
                <a:lnTo>
                  <a:pt x="8929" y="169664"/>
                </a:lnTo>
                <a:lnTo>
                  <a:pt x="17859" y="169664"/>
                </a:lnTo>
                <a:lnTo>
                  <a:pt x="26789" y="151805"/>
                </a:lnTo>
                <a:lnTo>
                  <a:pt x="35719" y="151805"/>
                </a:lnTo>
                <a:lnTo>
                  <a:pt x="44648" y="142875"/>
                </a:lnTo>
                <a:lnTo>
                  <a:pt x="62508" y="133945"/>
                </a:lnTo>
                <a:lnTo>
                  <a:pt x="71437" y="133945"/>
                </a:lnTo>
                <a:lnTo>
                  <a:pt x="80367" y="125015"/>
                </a:lnTo>
                <a:lnTo>
                  <a:pt x="98226" y="116086"/>
                </a:lnTo>
                <a:lnTo>
                  <a:pt x="116086" y="89297"/>
                </a:lnTo>
                <a:lnTo>
                  <a:pt x="125015" y="80367"/>
                </a:lnTo>
                <a:lnTo>
                  <a:pt x="142875" y="53578"/>
                </a:lnTo>
                <a:lnTo>
                  <a:pt x="160734" y="53578"/>
                </a:lnTo>
                <a:lnTo>
                  <a:pt x="169664" y="35719"/>
                </a:lnTo>
                <a:lnTo>
                  <a:pt x="196453" y="26789"/>
                </a:lnTo>
                <a:lnTo>
                  <a:pt x="205383" y="17859"/>
                </a:lnTo>
                <a:lnTo>
                  <a:pt x="214312" y="17859"/>
                </a:lnTo>
                <a:lnTo>
                  <a:pt x="232172" y="17859"/>
                </a:lnTo>
                <a:lnTo>
                  <a:pt x="232172" y="8930"/>
                </a:lnTo>
                <a:lnTo>
                  <a:pt x="241102" y="8930"/>
                </a:lnTo>
                <a:lnTo>
                  <a:pt x="241102" y="0"/>
                </a:lnTo>
                <a:lnTo>
                  <a:pt x="241102" y="0"/>
                </a:lnTo>
                <a:lnTo>
                  <a:pt x="241102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Freeform 3"/>
          <p:cNvSpPr/>
          <p:nvPr/>
        </p:nvSpPr>
        <p:spPr>
          <a:xfrm>
            <a:off x="4705945" y="1955601"/>
            <a:ext cx="285751" cy="321470"/>
          </a:xfrm>
          <a:custGeom>
            <a:avLst/>
            <a:gdLst/>
            <a:ahLst/>
            <a:cxnLst/>
            <a:rect l="0" t="0" r="0" b="0"/>
            <a:pathLst>
              <a:path w="285751" h="321470">
                <a:moveTo>
                  <a:pt x="8930" y="17860"/>
                </a:moveTo>
                <a:lnTo>
                  <a:pt x="8930" y="8930"/>
                </a:lnTo>
                <a:lnTo>
                  <a:pt x="0" y="17860"/>
                </a:lnTo>
                <a:lnTo>
                  <a:pt x="8930" y="0"/>
                </a:lnTo>
                <a:lnTo>
                  <a:pt x="8930" y="8930"/>
                </a:lnTo>
                <a:lnTo>
                  <a:pt x="17859" y="8930"/>
                </a:lnTo>
                <a:lnTo>
                  <a:pt x="26789" y="8930"/>
                </a:lnTo>
                <a:lnTo>
                  <a:pt x="35719" y="8930"/>
                </a:lnTo>
                <a:lnTo>
                  <a:pt x="53578" y="17860"/>
                </a:lnTo>
                <a:lnTo>
                  <a:pt x="62508" y="17860"/>
                </a:lnTo>
                <a:lnTo>
                  <a:pt x="80367" y="8930"/>
                </a:lnTo>
                <a:lnTo>
                  <a:pt x="98226" y="17860"/>
                </a:lnTo>
                <a:lnTo>
                  <a:pt x="125016" y="8930"/>
                </a:lnTo>
                <a:lnTo>
                  <a:pt x="142875" y="8930"/>
                </a:lnTo>
                <a:lnTo>
                  <a:pt x="169664" y="0"/>
                </a:lnTo>
                <a:lnTo>
                  <a:pt x="196453" y="0"/>
                </a:lnTo>
                <a:lnTo>
                  <a:pt x="214313" y="8930"/>
                </a:lnTo>
                <a:lnTo>
                  <a:pt x="232172" y="17860"/>
                </a:lnTo>
                <a:lnTo>
                  <a:pt x="250032" y="17860"/>
                </a:lnTo>
                <a:lnTo>
                  <a:pt x="267891" y="17860"/>
                </a:lnTo>
                <a:lnTo>
                  <a:pt x="276821" y="26789"/>
                </a:lnTo>
                <a:lnTo>
                  <a:pt x="285750" y="8930"/>
                </a:lnTo>
                <a:lnTo>
                  <a:pt x="285750" y="17860"/>
                </a:lnTo>
                <a:lnTo>
                  <a:pt x="285750" y="17860"/>
                </a:lnTo>
                <a:lnTo>
                  <a:pt x="285750" y="26789"/>
                </a:lnTo>
                <a:lnTo>
                  <a:pt x="285750" y="26789"/>
                </a:lnTo>
                <a:lnTo>
                  <a:pt x="276821" y="53578"/>
                </a:lnTo>
                <a:lnTo>
                  <a:pt x="276821" y="71438"/>
                </a:lnTo>
                <a:lnTo>
                  <a:pt x="267891" y="98227"/>
                </a:lnTo>
                <a:lnTo>
                  <a:pt x="267891" y="125016"/>
                </a:lnTo>
                <a:lnTo>
                  <a:pt x="258961" y="142875"/>
                </a:lnTo>
                <a:lnTo>
                  <a:pt x="250032" y="169664"/>
                </a:lnTo>
                <a:lnTo>
                  <a:pt x="241102" y="187524"/>
                </a:lnTo>
                <a:lnTo>
                  <a:pt x="232172" y="214313"/>
                </a:lnTo>
                <a:lnTo>
                  <a:pt x="223243" y="232172"/>
                </a:lnTo>
                <a:lnTo>
                  <a:pt x="223243" y="267891"/>
                </a:lnTo>
                <a:lnTo>
                  <a:pt x="214313" y="294680"/>
                </a:lnTo>
                <a:lnTo>
                  <a:pt x="205383" y="321469"/>
                </a:lnTo>
                <a:lnTo>
                  <a:pt x="205383" y="321469"/>
                </a:lnTo>
                <a:lnTo>
                  <a:pt x="205383" y="32146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Freeform 4"/>
          <p:cNvSpPr/>
          <p:nvPr/>
        </p:nvSpPr>
        <p:spPr>
          <a:xfrm>
            <a:off x="4518421" y="3884414"/>
            <a:ext cx="348259" cy="321469"/>
          </a:xfrm>
          <a:custGeom>
            <a:avLst/>
            <a:gdLst/>
            <a:ahLst/>
            <a:cxnLst/>
            <a:rect l="0" t="0" r="0" b="0"/>
            <a:pathLst>
              <a:path w="348259" h="321469">
                <a:moveTo>
                  <a:pt x="71438" y="35718"/>
                </a:moveTo>
                <a:lnTo>
                  <a:pt x="80368" y="17859"/>
                </a:lnTo>
                <a:lnTo>
                  <a:pt x="80368" y="26789"/>
                </a:lnTo>
                <a:lnTo>
                  <a:pt x="89297" y="17859"/>
                </a:lnTo>
                <a:lnTo>
                  <a:pt x="107157" y="8929"/>
                </a:lnTo>
                <a:lnTo>
                  <a:pt x="125016" y="8929"/>
                </a:lnTo>
                <a:lnTo>
                  <a:pt x="142875" y="8929"/>
                </a:lnTo>
                <a:lnTo>
                  <a:pt x="169665" y="17859"/>
                </a:lnTo>
                <a:lnTo>
                  <a:pt x="196454" y="17859"/>
                </a:lnTo>
                <a:lnTo>
                  <a:pt x="223243" y="26789"/>
                </a:lnTo>
                <a:lnTo>
                  <a:pt x="250032" y="17859"/>
                </a:lnTo>
                <a:lnTo>
                  <a:pt x="276821" y="26789"/>
                </a:lnTo>
                <a:lnTo>
                  <a:pt x="303610" y="26789"/>
                </a:lnTo>
                <a:lnTo>
                  <a:pt x="321469" y="53578"/>
                </a:lnTo>
                <a:lnTo>
                  <a:pt x="330399" y="53578"/>
                </a:lnTo>
                <a:lnTo>
                  <a:pt x="339329" y="80367"/>
                </a:lnTo>
                <a:lnTo>
                  <a:pt x="348258" y="89297"/>
                </a:lnTo>
                <a:lnTo>
                  <a:pt x="348258" y="116086"/>
                </a:lnTo>
                <a:lnTo>
                  <a:pt x="348258" y="151804"/>
                </a:lnTo>
                <a:lnTo>
                  <a:pt x="330399" y="178593"/>
                </a:lnTo>
                <a:lnTo>
                  <a:pt x="321469" y="205382"/>
                </a:lnTo>
                <a:lnTo>
                  <a:pt x="303610" y="214312"/>
                </a:lnTo>
                <a:lnTo>
                  <a:pt x="276821" y="241101"/>
                </a:lnTo>
                <a:lnTo>
                  <a:pt x="250032" y="258961"/>
                </a:lnTo>
                <a:lnTo>
                  <a:pt x="223243" y="285750"/>
                </a:lnTo>
                <a:lnTo>
                  <a:pt x="187524" y="285750"/>
                </a:lnTo>
                <a:lnTo>
                  <a:pt x="160735" y="303609"/>
                </a:lnTo>
                <a:lnTo>
                  <a:pt x="133946" y="303609"/>
                </a:lnTo>
                <a:lnTo>
                  <a:pt x="98227" y="312539"/>
                </a:lnTo>
                <a:lnTo>
                  <a:pt x="80368" y="321468"/>
                </a:lnTo>
                <a:lnTo>
                  <a:pt x="53579" y="321468"/>
                </a:lnTo>
                <a:lnTo>
                  <a:pt x="35719" y="294679"/>
                </a:lnTo>
                <a:lnTo>
                  <a:pt x="26790" y="285750"/>
                </a:lnTo>
                <a:lnTo>
                  <a:pt x="8930" y="276820"/>
                </a:lnTo>
                <a:lnTo>
                  <a:pt x="0" y="250031"/>
                </a:lnTo>
                <a:lnTo>
                  <a:pt x="0" y="232172"/>
                </a:lnTo>
                <a:lnTo>
                  <a:pt x="0" y="196453"/>
                </a:lnTo>
                <a:lnTo>
                  <a:pt x="0" y="169664"/>
                </a:lnTo>
                <a:lnTo>
                  <a:pt x="8930" y="133945"/>
                </a:lnTo>
                <a:lnTo>
                  <a:pt x="8930" y="107156"/>
                </a:lnTo>
                <a:lnTo>
                  <a:pt x="26790" y="80367"/>
                </a:lnTo>
                <a:lnTo>
                  <a:pt x="35719" y="62507"/>
                </a:lnTo>
                <a:lnTo>
                  <a:pt x="44649" y="44648"/>
                </a:lnTo>
                <a:lnTo>
                  <a:pt x="62508" y="44648"/>
                </a:lnTo>
                <a:lnTo>
                  <a:pt x="71438" y="35718"/>
                </a:lnTo>
                <a:lnTo>
                  <a:pt x="89297" y="17859"/>
                </a:lnTo>
                <a:lnTo>
                  <a:pt x="98227" y="8929"/>
                </a:lnTo>
                <a:lnTo>
                  <a:pt x="116086" y="0"/>
                </a:lnTo>
                <a:lnTo>
                  <a:pt x="133946" y="0"/>
                </a:lnTo>
                <a:lnTo>
                  <a:pt x="142875" y="0"/>
                </a:lnTo>
                <a:lnTo>
                  <a:pt x="142875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Freeform 5"/>
          <p:cNvSpPr/>
          <p:nvPr/>
        </p:nvSpPr>
        <p:spPr>
          <a:xfrm>
            <a:off x="4643437" y="4205882"/>
            <a:ext cx="17860" cy="455415"/>
          </a:xfrm>
          <a:custGeom>
            <a:avLst/>
            <a:gdLst/>
            <a:ahLst/>
            <a:cxnLst/>
            <a:rect l="0" t="0" r="0" b="0"/>
            <a:pathLst>
              <a:path w="17860" h="455415">
                <a:moveTo>
                  <a:pt x="17859" y="8930"/>
                </a:moveTo>
                <a:lnTo>
                  <a:pt x="8930" y="0"/>
                </a:lnTo>
                <a:lnTo>
                  <a:pt x="8930" y="26789"/>
                </a:lnTo>
                <a:lnTo>
                  <a:pt x="8930" y="17860"/>
                </a:lnTo>
                <a:lnTo>
                  <a:pt x="8930" y="35719"/>
                </a:lnTo>
                <a:lnTo>
                  <a:pt x="8930" y="53579"/>
                </a:lnTo>
                <a:lnTo>
                  <a:pt x="8930" y="80368"/>
                </a:lnTo>
                <a:lnTo>
                  <a:pt x="8930" y="107157"/>
                </a:lnTo>
                <a:lnTo>
                  <a:pt x="8930" y="133946"/>
                </a:lnTo>
                <a:lnTo>
                  <a:pt x="8930" y="160735"/>
                </a:lnTo>
                <a:lnTo>
                  <a:pt x="8930" y="178594"/>
                </a:lnTo>
                <a:lnTo>
                  <a:pt x="8930" y="214313"/>
                </a:lnTo>
                <a:lnTo>
                  <a:pt x="0" y="241102"/>
                </a:lnTo>
                <a:lnTo>
                  <a:pt x="0" y="276821"/>
                </a:lnTo>
                <a:lnTo>
                  <a:pt x="0" y="294680"/>
                </a:lnTo>
                <a:lnTo>
                  <a:pt x="0" y="330399"/>
                </a:lnTo>
                <a:lnTo>
                  <a:pt x="8930" y="348258"/>
                </a:lnTo>
                <a:lnTo>
                  <a:pt x="8930" y="383977"/>
                </a:lnTo>
                <a:lnTo>
                  <a:pt x="8930" y="401836"/>
                </a:lnTo>
                <a:lnTo>
                  <a:pt x="8930" y="428625"/>
                </a:lnTo>
                <a:lnTo>
                  <a:pt x="8930" y="446485"/>
                </a:lnTo>
                <a:lnTo>
                  <a:pt x="8930" y="446485"/>
                </a:lnTo>
                <a:lnTo>
                  <a:pt x="8930" y="455414"/>
                </a:lnTo>
                <a:lnTo>
                  <a:pt x="17859" y="446485"/>
                </a:lnTo>
                <a:lnTo>
                  <a:pt x="17859" y="455414"/>
                </a:lnTo>
                <a:lnTo>
                  <a:pt x="17859" y="455414"/>
                </a:lnTo>
                <a:lnTo>
                  <a:pt x="17859" y="45541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Freeform 6"/>
          <p:cNvSpPr/>
          <p:nvPr/>
        </p:nvSpPr>
        <p:spPr>
          <a:xfrm>
            <a:off x="4438054" y="4384476"/>
            <a:ext cx="419697" cy="53579"/>
          </a:xfrm>
          <a:custGeom>
            <a:avLst/>
            <a:gdLst/>
            <a:ahLst/>
            <a:cxnLst/>
            <a:rect l="0" t="0" r="0" b="0"/>
            <a:pathLst>
              <a:path w="419697" h="53579">
                <a:moveTo>
                  <a:pt x="410766" y="53578"/>
                </a:moveTo>
                <a:lnTo>
                  <a:pt x="419696" y="26789"/>
                </a:lnTo>
                <a:lnTo>
                  <a:pt x="410766" y="35719"/>
                </a:lnTo>
                <a:lnTo>
                  <a:pt x="410766" y="26789"/>
                </a:lnTo>
                <a:lnTo>
                  <a:pt x="401836" y="17860"/>
                </a:lnTo>
                <a:lnTo>
                  <a:pt x="383977" y="17860"/>
                </a:lnTo>
                <a:lnTo>
                  <a:pt x="375047" y="0"/>
                </a:lnTo>
                <a:lnTo>
                  <a:pt x="348258" y="8930"/>
                </a:lnTo>
                <a:lnTo>
                  <a:pt x="330399" y="0"/>
                </a:lnTo>
                <a:lnTo>
                  <a:pt x="303610" y="0"/>
                </a:lnTo>
                <a:lnTo>
                  <a:pt x="285750" y="0"/>
                </a:lnTo>
                <a:lnTo>
                  <a:pt x="250032" y="8930"/>
                </a:lnTo>
                <a:lnTo>
                  <a:pt x="223242" y="17860"/>
                </a:lnTo>
                <a:lnTo>
                  <a:pt x="187524" y="26789"/>
                </a:lnTo>
                <a:lnTo>
                  <a:pt x="160735" y="35719"/>
                </a:lnTo>
                <a:lnTo>
                  <a:pt x="116086" y="8930"/>
                </a:lnTo>
                <a:lnTo>
                  <a:pt x="89297" y="17860"/>
                </a:lnTo>
                <a:lnTo>
                  <a:pt x="53578" y="8930"/>
                </a:lnTo>
                <a:lnTo>
                  <a:pt x="35719" y="17860"/>
                </a:lnTo>
                <a:lnTo>
                  <a:pt x="17860" y="893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Gymnosperms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Century Gothic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2753</TotalTime>
  <Words>525</Words>
  <Application>Microsoft Office PowerPoint</Application>
  <PresentationFormat>On-screen Show (4:3)</PresentationFormat>
  <Paragraphs>105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Oriel</vt:lpstr>
      <vt:lpstr>Seed Plants</vt:lpstr>
      <vt:lpstr>What is a seed?</vt:lpstr>
      <vt:lpstr>PowerPoint Presentation</vt:lpstr>
      <vt:lpstr>Gymnosperm = “naked Seed”</vt:lpstr>
      <vt:lpstr>Angiosperm Seeds</vt:lpstr>
      <vt:lpstr>Seed Plant Life Cycle</vt:lpstr>
      <vt:lpstr>Seed Plant Life Cycle</vt:lpstr>
      <vt:lpstr>Two Types of Gametes</vt:lpstr>
      <vt:lpstr>Gymnosperms</vt:lpstr>
      <vt:lpstr>Gymnosperms</vt:lpstr>
      <vt:lpstr>Gymnosperms Adaptations to Land…..</vt:lpstr>
      <vt:lpstr>Other Adaptations…..</vt:lpstr>
      <vt:lpstr>Pollination and Fertilization</vt:lpstr>
      <vt:lpstr>In Gymnosperms</vt:lpstr>
      <vt:lpstr>Ecological Importance of Gymnosperms</vt:lpstr>
      <vt:lpstr>Economic Importance of Gymnosperms</vt:lpstr>
      <vt:lpstr>For Tomorrow</vt:lpstr>
      <vt:lpstr>Angiosperms</vt:lpstr>
      <vt:lpstr>Angiosperms</vt:lpstr>
      <vt:lpstr>Some examples of angiosperms</vt:lpstr>
      <vt:lpstr>Flower Structure</vt:lpstr>
      <vt:lpstr>Flower Structure</vt:lpstr>
      <vt:lpstr>In Angiosperms</vt:lpstr>
      <vt:lpstr>PowerPoint Presentation</vt:lpstr>
      <vt:lpstr>Two Groups of Angiosperms Dicotyldons &amp; Monocotyldons</vt:lpstr>
      <vt:lpstr>Monocots</vt:lpstr>
      <vt:lpstr>Dicots</vt:lpstr>
      <vt:lpstr>Assignment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Seed Plants</dc:title>
  <dc:creator>Freya Vos</dc:creator>
  <cp:lastModifiedBy>fvos</cp:lastModifiedBy>
  <cp:revision>23</cp:revision>
  <dcterms:created xsi:type="dcterms:W3CDTF">2007-04-30T03:44:07Z</dcterms:created>
  <dcterms:modified xsi:type="dcterms:W3CDTF">2014-11-24T22:09:25Z</dcterms:modified>
</cp:coreProperties>
</file>