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77" r:id="rId3"/>
    <p:sldId id="278" r:id="rId4"/>
    <p:sldId id="257" r:id="rId5"/>
    <p:sldId id="258" r:id="rId6"/>
    <p:sldId id="279" r:id="rId7"/>
    <p:sldId id="259" r:id="rId8"/>
    <p:sldId id="281" r:id="rId9"/>
    <p:sldId id="260" r:id="rId10"/>
    <p:sldId id="282" r:id="rId11"/>
    <p:sldId id="283" r:id="rId12"/>
    <p:sldId id="284" r:id="rId13"/>
    <p:sldId id="261" r:id="rId14"/>
    <p:sldId id="285" r:id="rId15"/>
    <p:sldId id="290" r:id="rId16"/>
    <p:sldId id="262" r:id="rId17"/>
    <p:sldId id="263" r:id="rId18"/>
    <p:sldId id="286" r:id="rId19"/>
    <p:sldId id="269" r:id="rId20"/>
    <p:sldId id="271" r:id="rId21"/>
    <p:sldId id="264" r:id="rId22"/>
    <p:sldId id="287" r:id="rId23"/>
    <p:sldId id="272" r:id="rId24"/>
    <p:sldId id="274" r:id="rId25"/>
    <p:sldId id="275" r:id="rId26"/>
    <p:sldId id="295" r:id="rId27"/>
    <p:sldId id="291" r:id="rId28"/>
    <p:sldId id="265" r:id="rId29"/>
    <p:sldId id="288" r:id="rId30"/>
    <p:sldId id="270" r:id="rId31"/>
    <p:sldId id="266" r:id="rId32"/>
    <p:sldId id="268" r:id="rId33"/>
    <p:sldId id="292" r:id="rId34"/>
    <p:sldId id="293" r:id="rId35"/>
    <p:sldId id="267" r:id="rId36"/>
    <p:sldId id="289" r:id="rId37"/>
    <p:sldId id="273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D8142-4E7E-42F9-9B8A-555E6C3B0B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940869C-F8BA-45BB-88AE-5B218F0A9300}">
      <dgm:prSet phldrT="[Text]"/>
      <dgm:spPr/>
      <dgm:t>
        <a:bodyPr/>
        <a:lstStyle/>
        <a:p>
          <a:r>
            <a:rPr lang="en-CA" dirty="0" smtClean="0"/>
            <a:t>Structure</a:t>
          </a:r>
          <a:endParaRPr lang="en-CA" dirty="0"/>
        </a:p>
      </dgm:t>
    </dgm:pt>
    <dgm:pt modelId="{C3A1E6EA-B1C3-4F58-B0D3-E506BDB4CB96}" type="parTrans" cxnId="{ED88D004-EE3D-4587-A58D-AC6BC2ECFAAA}">
      <dgm:prSet/>
      <dgm:spPr/>
      <dgm:t>
        <a:bodyPr/>
        <a:lstStyle/>
        <a:p>
          <a:endParaRPr lang="en-CA"/>
        </a:p>
      </dgm:t>
    </dgm:pt>
    <dgm:pt modelId="{CA3AD85A-BA71-42AD-AE3B-EF5CC4A59375}" type="sibTrans" cxnId="{ED88D004-EE3D-4587-A58D-AC6BC2ECFAAA}">
      <dgm:prSet/>
      <dgm:spPr/>
      <dgm:t>
        <a:bodyPr/>
        <a:lstStyle/>
        <a:p>
          <a:endParaRPr lang="en-CA"/>
        </a:p>
      </dgm:t>
    </dgm:pt>
    <dgm:pt modelId="{FB307761-9705-4B2A-8C5B-3B794F4C5854}">
      <dgm:prSet phldrT="[Text]"/>
      <dgm:spPr/>
      <dgm:t>
        <a:bodyPr/>
        <a:lstStyle/>
        <a:p>
          <a:r>
            <a:rPr lang="en-CA" dirty="0" smtClean="0"/>
            <a:t>The structure of the cell membrane is crucial to cell function.</a:t>
          </a:r>
          <a:endParaRPr lang="en-CA" dirty="0"/>
        </a:p>
      </dgm:t>
    </dgm:pt>
    <dgm:pt modelId="{344D3F4F-85E2-4C89-81E5-C54047D533BA}" type="parTrans" cxnId="{3F842C82-38D9-4D81-98AA-1BFA9945C86B}">
      <dgm:prSet/>
      <dgm:spPr/>
      <dgm:t>
        <a:bodyPr/>
        <a:lstStyle/>
        <a:p>
          <a:endParaRPr lang="en-CA"/>
        </a:p>
      </dgm:t>
    </dgm:pt>
    <dgm:pt modelId="{A0AEE115-DD86-49ED-B650-166FB0C2C6C5}" type="sibTrans" cxnId="{3F842C82-38D9-4D81-98AA-1BFA9945C86B}">
      <dgm:prSet/>
      <dgm:spPr/>
      <dgm:t>
        <a:bodyPr/>
        <a:lstStyle/>
        <a:p>
          <a:endParaRPr lang="en-CA"/>
        </a:p>
      </dgm:t>
    </dgm:pt>
    <dgm:pt modelId="{3F931D1B-30D2-4CF1-86FA-8D088E2AED73}">
      <dgm:prSet phldrT="[Text]"/>
      <dgm:spPr/>
      <dgm:t>
        <a:bodyPr/>
        <a:lstStyle/>
        <a:p>
          <a:r>
            <a:rPr lang="en-CA" dirty="0" smtClean="0"/>
            <a:t>Active &amp; Passive Transport</a:t>
          </a:r>
          <a:endParaRPr lang="en-CA" dirty="0"/>
        </a:p>
      </dgm:t>
    </dgm:pt>
    <dgm:pt modelId="{710C7183-F389-4E62-A61C-CD687DD53D55}" type="parTrans" cxnId="{E1E16975-98F2-41A6-A2A4-1BA9C83F03BB}">
      <dgm:prSet/>
      <dgm:spPr/>
      <dgm:t>
        <a:bodyPr/>
        <a:lstStyle/>
        <a:p>
          <a:endParaRPr lang="en-CA"/>
        </a:p>
      </dgm:t>
    </dgm:pt>
    <dgm:pt modelId="{2EA0DD4B-F13D-4833-AE3F-C770E330D05A}" type="sibTrans" cxnId="{E1E16975-98F2-41A6-A2A4-1BA9C83F03BB}">
      <dgm:prSet/>
      <dgm:spPr/>
      <dgm:t>
        <a:bodyPr/>
        <a:lstStyle/>
        <a:p>
          <a:endParaRPr lang="en-CA"/>
        </a:p>
      </dgm:t>
    </dgm:pt>
    <dgm:pt modelId="{2E518A31-879C-4939-B0A8-44F2AA91EF2E}">
      <dgm:prSet phldrT="[Text]"/>
      <dgm:spPr/>
      <dgm:t>
        <a:bodyPr/>
        <a:lstStyle/>
        <a:p>
          <a:r>
            <a:rPr lang="en-CA" dirty="0" smtClean="0"/>
            <a:t>Cells transport materials in and out using diffusion, osmosis, facilitated transport, active transport and </a:t>
          </a:r>
          <a:r>
            <a:rPr lang="en-CA" dirty="0" err="1" smtClean="0"/>
            <a:t>endocytosis</a:t>
          </a:r>
          <a:r>
            <a:rPr lang="en-CA" dirty="0" smtClean="0"/>
            <a:t>/</a:t>
          </a:r>
          <a:r>
            <a:rPr lang="en-CA" dirty="0" err="1" smtClean="0"/>
            <a:t>exocytosis</a:t>
          </a:r>
          <a:r>
            <a:rPr lang="en-CA" dirty="0" smtClean="0"/>
            <a:t>.</a:t>
          </a:r>
          <a:endParaRPr lang="en-CA" dirty="0"/>
        </a:p>
      </dgm:t>
    </dgm:pt>
    <dgm:pt modelId="{8EEC615D-DB41-4FAD-BB37-6C97C16AAA25}" type="parTrans" cxnId="{5D2B2DFC-9CD9-4D43-8165-3C2B2009F559}">
      <dgm:prSet/>
      <dgm:spPr/>
      <dgm:t>
        <a:bodyPr/>
        <a:lstStyle/>
        <a:p>
          <a:endParaRPr lang="en-CA"/>
        </a:p>
      </dgm:t>
    </dgm:pt>
    <dgm:pt modelId="{865617F2-11EF-4BBB-8194-812B988933E4}" type="sibTrans" cxnId="{5D2B2DFC-9CD9-4D43-8165-3C2B2009F559}">
      <dgm:prSet/>
      <dgm:spPr/>
      <dgm:t>
        <a:bodyPr/>
        <a:lstStyle/>
        <a:p>
          <a:endParaRPr lang="en-CA"/>
        </a:p>
      </dgm:t>
    </dgm:pt>
    <dgm:pt modelId="{D2646874-990E-4362-B5E6-CAA33F49F4B7}">
      <dgm:prSet phldrT="[Text]"/>
      <dgm:spPr/>
      <dgm:t>
        <a:bodyPr/>
        <a:lstStyle/>
        <a:p>
          <a:r>
            <a:rPr lang="en-CA" dirty="0" smtClean="0"/>
            <a:t>Surface Area: Volume</a:t>
          </a:r>
          <a:endParaRPr lang="en-CA" dirty="0"/>
        </a:p>
      </dgm:t>
    </dgm:pt>
    <dgm:pt modelId="{5C4271BA-0A43-46AA-9853-DF423B1F090E}" type="parTrans" cxnId="{8FD6C0E2-E8D7-422E-BD40-DFE4E3E89504}">
      <dgm:prSet/>
      <dgm:spPr/>
      <dgm:t>
        <a:bodyPr/>
        <a:lstStyle/>
        <a:p>
          <a:endParaRPr lang="en-CA"/>
        </a:p>
      </dgm:t>
    </dgm:pt>
    <dgm:pt modelId="{D87867DA-8311-4A9A-A031-91A620BF7A4E}" type="sibTrans" cxnId="{8FD6C0E2-E8D7-422E-BD40-DFE4E3E89504}">
      <dgm:prSet/>
      <dgm:spPr/>
      <dgm:t>
        <a:bodyPr/>
        <a:lstStyle/>
        <a:p>
          <a:endParaRPr lang="en-CA"/>
        </a:p>
      </dgm:t>
    </dgm:pt>
    <dgm:pt modelId="{E397ABC4-8557-46E3-A793-3A175B1C8E94}">
      <dgm:prSet phldrT="[Text]"/>
      <dgm:spPr/>
      <dgm:t>
        <a:bodyPr/>
        <a:lstStyle/>
        <a:p>
          <a:r>
            <a:rPr lang="en-CA" dirty="0" smtClean="0"/>
            <a:t>Cells rely on a specific surface area: volume ratio to function properly.</a:t>
          </a:r>
          <a:endParaRPr lang="en-CA" dirty="0"/>
        </a:p>
      </dgm:t>
    </dgm:pt>
    <dgm:pt modelId="{E741CF86-F18C-4FC3-9AF6-186147391F32}" type="parTrans" cxnId="{2BD4CE3E-4891-4738-A37F-39AE1C1F2AF6}">
      <dgm:prSet/>
      <dgm:spPr/>
      <dgm:t>
        <a:bodyPr/>
        <a:lstStyle/>
        <a:p>
          <a:endParaRPr lang="en-CA"/>
        </a:p>
      </dgm:t>
    </dgm:pt>
    <dgm:pt modelId="{99AC1088-0FE3-4299-A6E9-2CFE7053DFBB}" type="sibTrans" cxnId="{2BD4CE3E-4891-4738-A37F-39AE1C1F2AF6}">
      <dgm:prSet/>
      <dgm:spPr/>
      <dgm:t>
        <a:bodyPr/>
        <a:lstStyle/>
        <a:p>
          <a:endParaRPr lang="en-CA"/>
        </a:p>
      </dgm:t>
    </dgm:pt>
    <dgm:pt modelId="{4BCB18D6-A617-43EA-B131-91E6853A08B5}" type="pres">
      <dgm:prSet presAssocID="{05DD8142-4E7E-42F9-9B8A-555E6C3B0B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401B022-067E-477A-A262-701AE2C265DB}" type="pres">
      <dgm:prSet presAssocID="{B940869C-F8BA-45BB-88AE-5B218F0A9300}" presName="linNode" presStyleCnt="0"/>
      <dgm:spPr/>
    </dgm:pt>
    <dgm:pt modelId="{FFF37ED2-8F05-4928-BBF7-CF490E4BA706}" type="pres">
      <dgm:prSet presAssocID="{B940869C-F8BA-45BB-88AE-5B218F0A930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CE34B1-6F74-4A23-BA23-9FC8EC43C4BF}" type="pres">
      <dgm:prSet presAssocID="{B940869C-F8BA-45BB-88AE-5B218F0A930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4D94CF-2918-40EF-B80B-5DB5380EABA8}" type="pres">
      <dgm:prSet presAssocID="{CA3AD85A-BA71-42AD-AE3B-EF5CC4A59375}" presName="sp" presStyleCnt="0"/>
      <dgm:spPr/>
    </dgm:pt>
    <dgm:pt modelId="{DD9FB6D0-B911-425D-A140-6B127205B0FA}" type="pres">
      <dgm:prSet presAssocID="{3F931D1B-30D2-4CF1-86FA-8D088E2AED73}" presName="linNode" presStyleCnt="0"/>
      <dgm:spPr/>
    </dgm:pt>
    <dgm:pt modelId="{21A0941B-16E5-4C84-8873-4D47B324AD98}" type="pres">
      <dgm:prSet presAssocID="{3F931D1B-30D2-4CF1-86FA-8D088E2AED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79BCAB2-5DFD-4DC9-9E36-5652EF994203}" type="pres">
      <dgm:prSet presAssocID="{3F931D1B-30D2-4CF1-86FA-8D088E2AED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C879CB3-8DB6-45BB-BAD4-5DD8FEC115D4}" type="pres">
      <dgm:prSet presAssocID="{2EA0DD4B-F13D-4833-AE3F-C770E330D05A}" presName="sp" presStyleCnt="0"/>
      <dgm:spPr/>
    </dgm:pt>
    <dgm:pt modelId="{FEAAD933-8A5D-4467-9418-1A0EFA47A83D}" type="pres">
      <dgm:prSet presAssocID="{D2646874-990E-4362-B5E6-CAA33F49F4B7}" presName="linNode" presStyleCnt="0"/>
      <dgm:spPr/>
    </dgm:pt>
    <dgm:pt modelId="{0714637A-AB4B-4962-9E2B-F95585A1C43B}" type="pres">
      <dgm:prSet presAssocID="{D2646874-990E-4362-B5E6-CAA33F49F4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222E657-5403-4D9D-99D7-AA7C00E2A8F7}" type="pres">
      <dgm:prSet presAssocID="{D2646874-990E-4362-B5E6-CAA33F49F4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669C2BF-6783-4BE0-BD59-B069C273A415}" type="presOf" srcId="{B940869C-F8BA-45BB-88AE-5B218F0A9300}" destId="{FFF37ED2-8F05-4928-BBF7-CF490E4BA706}" srcOrd="0" destOrd="0" presId="urn:microsoft.com/office/officeart/2005/8/layout/vList5"/>
    <dgm:cxn modelId="{09AD5117-9BBE-4FD2-928C-DDE657680926}" type="presOf" srcId="{05DD8142-4E7E-42F9-9B8A-555E6C3B0BB9}" destId="{4BCB18D6-A617-43EA-B131-91E6853A08B5}" srcOrd="0" destOrd="0" presId="urn:microsoft.com/office/officeart/2005/8/layout/vList5"/>
    <dgm:cxn modelId="{E69C1BFC-1582-4FA9-B611-70C670965B0D}" type="presOf" srcId="{FB307761-9705-4B2A-8C5B-3B794F4C5854}" destId="{B1CE34B1-6F74-4A23-BA23-9FC8EC43C4BF}" srcOrd="0" destOrd="0" presId="urn:microsoft.com/office/officeart/2005/8/layout/vList5"/>
    <dgm:cxn modelId="{1BA76E02-798B-434C-A018-5507E6E94EE4}" type="presOf" srcId="{3F931D1B-30D2-4CF1-86FA-8D088E2AED73}" destId="{21A0941B-16E5-4C84-8873-4D47B324AD98}" srcOrd="0" destOrd="0" presId="urn:microsoft.com/office/officeart/2005/8/layout/vList5"/>
    <dgm:cxn modelId="{5D2B2DFC-9CD9-4D43-8165-3C2B2009F559}" srcId="{3F931D1B-30D2-4CF1-86FA-8D088E2AED73}" destId="{2E518A31-879C-4939-B0A8-44F2AA91EF2E}" srcOrd="0" destOrd="0" parTransId="{8EEC615D-DB41-4FAD-BB37-6C97C16AAA25}" sibTransId="{865617F2-11EF-4BBB-8194-812B988933E4}"/>
    <dgm:cxn modelId="{5F787BF5-3A36-4A2B-A4B3-0874EE6BC8EB}" type="presOf" srcId="{E397ABC4-8557-46E3-A793-3A175B1C8E94}" destId="{3222E657-5403-4D9D-99D7-AA7C00E2A8F7}" srcOrd="0" destOrd="0" presId="urn:microsoft.com/office/officeart/2005/8/layout/vList5"/>
    <dgm:cxn modelId="{3F842C82-38D9-4D81-98AA-1BFA9945C86B}" srcId="{B940869C-F8BA-45BB-88AE-5B218F0A9300}" destId="{FB307761-9705-4B2A-8C5B-3B794F4C5854}" srcOrd="0" destOrd="0" parTransId="{344D3F4F-85E2-4C89-81E5-C54047D533BA}" sibTransId="{A0AEE115-DD86-49ED-B650-166FB0C2C6C5}"/>
    <dgm:cxn modelId="{B9842669-4BFE-482A-9367-F2323DF91830}" type="presOf" srcId="{D2646874-990E-4362-B5E6-CAA33F49F4B7}" destId="{0714637A-AB4B-4962-9E2B-F95585A1C43B}" srcOrd="0" destOrd="0" presId="urn:microsoft.com/office/officeart/2005/8/layout/vList5"/>
    <dgm:cxn modelId="{2BD4CE3E-4891-4738-A37F-39AE1C1F2AF6}" srcId="{D2646874-990E-4362-B5E6-CAA33F49F4B7}" destId="{E397ABC4-8557-46E3-A793-3A175B1C8E94}" srcOrd="0" destOrd="0" parTransId="{E741CF86-F18C-4FC3-9AF6-186147391F32}" sibTransId="{99AC1088-0FE3-4299-A6E9-2CFE7053DFBB}"/>
    <dgm:cxn modelId="{8FD6C0E2-E8D7-422E-BD40-DFE4E3E89504}" srcId="{05DD8142-4E7E-42F9-9B8A-555E6C3B0BB9}" destId="{D2646874-990E-4362-B5E6-CAA33F49F4B7}" srcOrd="2" destOrd="0" parTransId="{5C4271BA-0A43-46AA-9853-DF423B1F090E}" sibTransId="{D87867DA-8311-4A9A-A031-91A620BF7A4E}"/>
    <dgm:cxn modelId="{5B744559-D275-4F4A-BB39-A0D306ABF479}" type="presOf" srcId="{2E518A31-879C-4939-B0A8-44F2AA91EF2E}" destId="{679BCAB2-5DFD-4DC9-9E36-5652EF994203}" srcOrd="0" destOrd="0" presId="urn:microsoft.com/office/officeart/2005/8/layout/vList5"/>
    <dgm:cxn modelId="{E1E16975-98F2-41A6-A2A4-1BA9C83F03BB}" srcId="{05DD8142-4E7E-42F9-9B8A-555E6C3B0BB9}" destId="{3F931D1B-30D2-4CF1-86FA-8D088E2AED73}" srcOrd="1" destOrd="0" parTransId="{710C7183-F389-4E62-A61C-CD687DD53D55}" sibTransId="{2EA0DD4B-F13D-4833-AE3F-C770E330D05A}"/>
    <dgm:cxn modelId="{ED88D004-EE3D-4587-A58D-AC6BC2ECFAAA}" srcId="{05DD8142-4E7E-42F9-9B8A-555E6C3B0BB9}" destId="{B940869C-F8BA-45BB-88AE-5B218F0A9300}" srcOrd="0" destOrd="0" parTransId="{C3A1E6EA-B1C3-4F58-B0D3-E506BDB4CB96}" sibTransId="{CA3AD85A-BA71-42AD-AE3B-EF5CC4A59375}"/>
    <dgm:cxn modelId="{260E5366-5BD6-4651-9BDB-875CF06BED7A}" type="presParOf" srcId="{4BCB18D6-A617-43EA-B131-91E6853A08B5}" destId="{2401B022-067E-477A-A262-701AE2C265DB}" srcOrd="0" destOrd="0" presId="urn:microsoft.com/office/officeart/2005/8/layout/vList5"/>
    <dgm:cxn modelId="{9F1666DE-93F2-4F7E-921B-7650AAC4ABA9}" type="presParOf" srcId="{2401B022-067E-477A-A262-701AE2C265DB}" destId="{FFF37ED2-8F05-4928-BBF7-CF490E4BA706}" srcOrd="0" destOrd="0" presId="urn:microsoft.com/office/officeart/2005/8/layout/vList5"/>
    <dgm:cxn modelId="{0859D5B9-3A60-4EB9-8574-EE893BE722EA}" type="presParOf" srcId="{2401B022-067E-477A-A262-701AE2C265DB}" destId="{B1CE34B1-6F74-4A23-BA23-9FC8EC43C4BF}" srcOrd="1" destOrd="0" presId="urn:microsoft.com/office/officeart/2005/8/layout/vList5"/>
    <dgm:cxn modelId="{6BA07EBA-E2AF-46A0-BD95-CC8C6E0214EA}" type="presParOf" srcId="{4BCB18D6-A617-43EA-B131-91E6853A08B5}" destId="{A04D94CF-2918-40EF-B80B-5DB5380EABA8}" srcOrd="1" destOrd="0" presId="urn:microsoft.com/office/officeart/2005/8/layout/vList5"/>
    <dgm:cxn modelId="{77D9A338-BFEC-4B87-BFAA-7EB87520C477}" type="presParOf" srcId="{4BCB18D6-A617-43EA-B131-91E6853A08B5}" destId="{DD9FB6D0-B911-425D-A140-6B127205B0FA}" srcOrd="2" destOrd="0" presId="urn:microsoft.com/office/officeart/2005/8/layout/vList5"/>
    <dgm:cxn modelId="{8FE8E2C0-62DC-4CFC-B5E3-B14A4E47EF16}" type="presParOf" srcId="{DD9FB6D0-B911-425D-A140-6B127205B0FA}" destId="{21A0941B-16E5-4C84-8873-4D47B324AD98}" srcOrd="0" destOrd="0" presId="urn:microsoft.com/office/officeart/2005/8/layout/vList5"/>
    <dgm:cxn modelId="{919CF5B3-3A02-4DD2-9D91-022DE83C2E69}" type="presParOf" srcId="{DD9FB6D0-B911-425D-A140-6B127205B0FA}" destId="{679BCAB2-5DFD-4DC9-9E36-5652EF994203}" srcOrd="1" destOrd="0" presId="urn:microsoft.com/office/officeart/2005/8/layout/vList5"/>
    <dgm:cxn modelId="{E9255335-095B-414E-81C2-923BB5CFA6A8}" type="presParOf" srcId="{4BCB18D6-A617-43EA-B131-91E6853A08B5}" destId="{DC879CB3-8DB6-45BB-BAD4-5DD8FEC115D4}" srcOrd="3" destOrd="0" presId="urn:microsoft.com/office/officeart/2005/8/layout/vList5"/>
    <dgm:cxn modelId="{AFCC9B45-7385-4BE9-A799-B0996CD94CA2}" type="presParOf" srcId="{4BCB18D6-A617-43EA-B131-91E6853A08B5}" destId="{FEAAD933-8A5D-4467-9418-1A0EFA47A83D}" srcOrd="4" destOrd="0" presId="urn:microsoft.com/office/officeart/2005/8/layout/vList5"/>
    <dgm:cxn modelId="{BBD899DD-9DA9-4E84-A6BC-1617325A840E}" type="presParOf" srcId="{FEAAD933-8A5D-4467-9418-1A0EFA47A83D}" destId="{0714637A-AB4B-4962-9E2B-F95585A1C43B}" srcOrd="0" destOrd="0" presId="urn:microsoft.com/office/officeart/2005/8/layout/vList5"/>
    <dgm:cxn modelId="{FE284572-B823-4398-97FC-FA19420F9FEB}" type="presParOf" srcId="{FEAAD933-8A5D-4467-9418-1A0EFA47A83D}" destId="{3222E657-5403-4D9D-99D7-AA7C00E2A8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2F56-447C-4B27-B958-4FB2EBBC5206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DBA8-4104-4469-BD01-F6B8369B192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33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FDBA8-4104-4469-BD01-F6B8369B192F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 membrane required – perfume through a room.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FDBA8-4104-4469-BD01-F6B8369B192F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 membrane required – perfume through a room.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FDBA8-4104-4469-BD01-F6B8369B192F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FDBA8-4104-4469-BD01-F6B8369B192F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7CD7-5989-4BA1-A8FA-78C9CA269C74}" type="datetimeFigureOut">
              <a:rPr lang="en-US" smtClean="0"/>
              <a:pPr/>
              <a:t>9/25/2014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89A2-5F8F-4E24-A5B5-2EA2C339115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mp.tu-graz.ac.at/~hadley/nanoscience/week4/membran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b/Diffusion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pswww.unm.edu/coursinf/eps462/graphics/diffusion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nut.com/images/cookie_osmosis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iologycorner.com/resources/osmosis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u.edu/~knickerk/webquest/osmosis2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v2GFIISzHOU/R7lPf2YflUI/AAAAAAAAACk/-7hq4edM1TM/s400/Facilitated+Transpor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llowtang.org/images/032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corner.com/resources/lipidbilayer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Transport Across Membranes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978896" cy="598388"/>
          </a:xfrm>
        </p:spPr>
        <p:txBody>
          <a:bodyPr>
            <a:normAutofit/>
          </a:bodyPr>
          <a:lstStyle/>
          <a:p>
            <a:r>
              <a:rPr lang="en-CA" sz="3200" b="0" dirty="0" smtClean="0"/>
              <a:t>Carbohydrates</a:t>
            </a:r>
            <a:endParaRPr lang="en-CA" sz="3200" b="0" dirty="0"/>
          </a:p>
        </p:txBody>
      </p:sp>
      <p:pic>
        <p:nvPicPr>
          <p:cNvPr id="9220" name="Picture 4" descr="http://lamp.tu-graz.ac.at/~hadley/nanoscience/week4/membrane.jpg"/>
          <p:cNvPicPr>
            <a:picLocks noChangeAspect="1" noChangeArrowheads="1"/>
          </p:cNvPicPr>
          <p:nvPr/>
        </p:nvPicPr>
        <p:blipFill>
          <a:blip r:embed="rId2" cstate="print"/>
          <a:srcRect l="25035" r="28024" b="22618"/>
          <a:stretch>
            <a:fillRect/>
          </a:stretch>
        </p:blipFill>
        <p:spPr bwMode="auto">
          <a:xfrm>
            <a:off x="1907704" y="1268760"/>
            <a:ext cx="5464613" cy="473599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59632" y="6165304"/>
            <a:ext cx="6801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hlinkClick r:id="rId3"/>
              </a:rPr>
              <a:t>http://lamp.tu-graz.ac.at/~hadley/nanoscience/week4/membrane.jpg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538736" cy="886420"/>
          </a:xfrm>
        </p:spPr>
        <p:txBody>
          <a:bodyPr>
            <a:normAutofit/>
          </a:bodyPr>
          <a:lstStyle/>
          <a:p>
            <a:r>
              <a:rPr lang="en-CA" sz="3200" b="0" dirty="0" smtClean="0"/>
              <a:t>Cholesterol</a:t>
            </a:r>
            <a:endParaRPr lang="en-CA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853113"/>
          </a:xfrm>
        </p:spPr>
        <p:txBody>
          <a:bodyPr>
            <a:normAutofit/>
          </a:bodyPr>
          <a:lstStyle/>
          <a:p>
            <a:r>
              <a:rPr lang="en-CA" dirty="0" smtClean="0"/>
              <a:t>Inserts itself among phospholipids</a:t>
            </a:r>
          </a:p>
          <a:p>
            <a:r>
              <a:rPr lang="en-CA" dirty="0" smtClean="0"/>
              <a:t>Prevents </a:t>
            </a:r>
            <a:r>
              <a:rPr lang="en-CA" dirty="0" smtClean="0"/>
              <a:t>the membrane from being too “fluid” but not too rigid</a:t>
            </a:r>
          </a:p>
          <a:p>
            <a:r>
              <a:rPr lang="en-CA" dirty="0" smtClean="0"/>
              <a:t>Decreases the membranes permeability to small water soluble molecules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538736" cy="886420"/>
          </a:xfrm>
        </p:spPr>
        <p:txBody>
          <a:bodyPr>
            <a:normAutofit/>
          </a:bodyPr>
          <a:lstStyle/>
          <a:p>
            <a:r>
              <a:rPr lang="en-CA" sz="3200" b="0" dirty="0" smtClean="0"/>
              <a:t>Cholesterol</a:t>
            </a:r>
            <a:endParaRPr lang="en-CA" sz="3200" b="0" dirty="0"/>
          </a:p>
        </p:txBody>
      </p:sp>
      <p:pic>
        <p:nvPicPr>
          <p:cNvPr id="1026" name="Picture 2" descr="cholesterol.jpg (3310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79934"/>
            <a:ext cx="4802088" cy="47813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Membrane Properties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Selectively Permeable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787208" cy="3951288"/>
          </a:xfrm>
        </p:spPr>
        <p:txBody>
          <a:bodyPr/>
          <a:lstStyle/>
          <a:p>
            <a:r>
              <a:rPr lang="en-CA" dirty="0" smtClean="0"/>
              <a:t>Property of the membrane that allows it to select what materials move into and out of the cell</a:t>
            </a:r>
          </a:p>
          <a:p>
            <a:r>
              <a:rPr lang="en-CA" dirty="0" smtClean="0"/>
              <a:t>Cell can ensure some things do not enter the cell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Membrane Properties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1043608" y="1484784"/>
            <a:ext cx="4041775" cy="639762"/>
          </a:xfrm>
        </p:spPr>
        <p:txBody>
          <a:bodyPr/>
          <a:lstStyle/>
          <a:p>
            <a:r>
              <a:rPr lang="en-CA" dirty="0" smtClean="0"/>
              <a:t>Fluid Mosaic Model</a:t>
            </a:r>
            <a:endParaRPr lang="en-C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971600" y="2204864"/>
            <a:ext cx="7715200" cy="3951288"/>
          </a:xfrm>
        </p:spPr>
        <p:txBody>
          <a:bodyPr/>
          <a:lstStyle/>
          <a:p>
            <a:r>
              <a:rPr lang="en-CA" dirty="0" smtClean="0"/>
              <a:t>What is a mosaic?</a:t>
            </a:r>
          </a:p>
          <a:p>
            <a:r>
              <a:rPr lang="en-CA" dirty="0" smtClean="0"/>
              <a:t>What is a fluid?</a:t>
            </a:r>
          </a:p>
          <a:p>
            <a:r>
              <a:rPr lang="en-CA" dirty="0" smtClean="0"/>
              <a:t>Mosaic: there are many different types of proteins in the cell membrane</a:t>
            </a:r>
          </a:p>
          <a:p>
            <a:r>
              <a:rPr lang="en-CA" dirty="0" smtClean="0"/>
              <a:t>Fluid: electron microscopy revealed that these molecules can move through the </a:t>
            </a:r>
            <a:r>
              <a:rPr lang="en-CA" dirty="0" err="1" smtClean="0"/>
              <a:t>bilayer</a:t>
            </a:r>
            <a:r>
              <a:rPr lang="en-CA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2400" cy="1362075"/>
          </a:xfrm>
        </p:spPr>
        <p:txBody>
          <a:bodyPr/>
          <a:lstStyle/>
          <a:p>
            <a:r>
              <a:rPr lang="en-CA" dirty="0" smtClean="0"/>
              <a:t>In Review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896544"/>
          </a:xfrm>
        </p:spPr>
        <p:txBody>
          <a:bodyPr anchor="ctr">
            <a:noAutofit/>
          </a:bodyPr>
          <a:lstStyle/>
          <a:p>
            <a:pPr marL="457200" indent="-457200">
              <a:buAutoNum type="arabicParenR"/>
            </a:pPr>
            <a:r>
              <a:rPr lang="en-CA" sz="2400" dirty="0" smtClean="0">
                <a:solidFill>
                  <a:schemeClr val="tx1"/>
                </a:solidFill>
              </a:rPr>
              <a:t>apply knowledge of organic molecules – including phospholipids, proteins, </a:t>
            </a:r>
            <a:r>
              <a:rPr lang="en-CA" sz="2400" dirty="0" err="1" smtClean="0">
                <a:solidFill>
                  <a:schemeClr val="tx1"/>
                </a:solidFill>
              </a:rPr>
              <a:t>glycoproteins</a:t>
            </a:r>
            <a:r>
              <a:rPr lang="en-CA" sz="2400" dirty="0" smtClean="0">
                <a:solidFill>
                  <a:schemeClr val="tx1"/>
                </a:solidFill>
              </a:rPr>
              <a:t>, </a:t>
            </a:r>
            <a:r>
              <a:rPr lang="en-CA" sz="2400" dirty="0" err="1" smtClean="0">
                <a:solidFill>
                  <a:schemeClr val="tx1"/>
                </a:solidFill>
              </a:rPr>
              <a:t>glycolipids</a:t>
            </a:r>
            <a:r>
              <a:rPr lang="en-CA" sz="2400" dirty="0" smtClean="0">
                <a:solidFill>
                  <a:schemeClr val="tx1"/>
                </a:solidFill>
              </a:rPr>
              <a:t>, carbohydrates, and cholesterol – to explain the structure and function of the fluid-mosaic membrane model</a:t>
            </a:r>
          </a:p>
          <a:p>
            <a:pPr marL="457200" indent="-457200"/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2) identify the hydrophobic and hydrophilic regions     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    of the </a:t>
            </a:r>
            <a:r>
              <a:rPr lang="en-CA" sz="2400" dirty="0" err="1" smtClean="0">
                <a:solidFill>
                  <a:schemeClr val="tx1"/>
                </a:solidFill>
              </a:rPr>
              <a:t>phospholipid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r>
              <a:rPr lang="en-CA" sz="2400" dirty="0" err="1" smtClean="0">
                <a:solidFill>
                  <a:schemeClr val="tx1"/>
                </a:solidFill>
              </a:rPr>
              <a:t>bilayer</a:t>
            </a:r>
            <a:endParaRPr lang="en-CA" sz="2400" dirty="0" smtClean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3) explain why the cell membrane is described as 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    “selectively permeable”</a:t>
            </a:r>
            <a:endParaRPr lang="en-C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Transport Across Membranes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Diffusion</a:t>
            </a:r>
          </a:p>
          <a:p>
            <a:r>
              <a:rPr lang="en-CA" dirty="0" smtClean="0"/>
              <a:t>Osmosis</a:t>
            </a:r>
          </a:p>
          <a:p>
            <a:r>
              <a:rPr lang="en-CA" dirty="0" smtClean="0"/>
              <a:t>Protein Assisted Transport</a:t>
            </a:r>
          </a:p>
          <a:p>
            <a:r>
              <a:rPr lang="en-CA" dirty="0" smtClean="0"/>
              <a:t>Vesicles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en-CA" dirty="0" smtClean="0"/>
              <a:t>Diffusion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788782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Passive process (requires no energy)</a:t>
            </a:r>
          </a:p>
          <a:p>
            <a:r>
              <a:rPr lang="en-CA" dirty="0" smtClean="0"/>
              <a:t>Driven by concentration differences</a:t>
            </a:r>
          </a:p>
          <a:p>
            <a:r>
              <a:rPr lang="en-CA" dirty="0" smtClean="0"/>
              <a:t>Rate of diffusion generally depends on:</a:t>
            </a:r>
          </a:p>
          <a:p>
            <a:pPr lvl="1"/>
            <a:r>
              <a:rPr lang="en-CA" dirty="0" smtClean="0"/>
              <a:t>Concentration</a:t>
            </a:r>
          </a:p>
          <a:p>
            <a:pPr lvl="2"/>
            <a:r>
              <a:rPr lang="en-CA" dirty="0" smtClean="0"/>
              <a:t>Solutions, Solvent, Solute</a:t>
            </a:r>
          </a:p>
          <a:p>
            <a:pPr lvl="2"/>
            <a:r>
              <a:rPr lang="en-CA" dirty="0" smtClean="0"/>
              <a:t>Concentration Gradient</a:t>
            </a:r>
          </a:p>
          <a:p>
            <a:pPr lvl="1"/>
            <a:r>
              <a:rPr lang="en-CA" dirty="0" smtClean="0"/>
              <a:t>Temperature</a:t>
            </a:r>
          </a:p>
          <a:p>
            <a:pPr lvl="1"/>
            <a:r>
              <a:rPr lang="en-CA" dirty="0" smtClean="0"/>
              <a:t>Shape and Size of Ion/Molecule</a:t>
            </a:r>
          </a:p>
          <a:p>
            <a:pPr lvl="1"/>
            <a:r>
              <a:rPr lang="en-CA" dirty="0" smtClean="0"/>
              <a:t>Ion Charge</a:t>
            </a:r>
          </a:p>
          <a:p>
            <a:pPr lvl="1"/>
            <a:r>
              <a:rPr lang="en-CA" dirty="0" smtClean="0"/>
              <a:t>Viscosity</a:t>
            </a:r>
          </a:p>
          <a:p>
            <a:pPr lvl="1"/>
            <a:r>
              <a:rPr lang="en-CA" dirty="0" smtClean="0"/>
              <a:t>Movement of Medium</a:t>
            </a:r>
          </a:p>
          <a:p>
            <a:pPr lvl="2"/>
            <a:r>
              <a:rPr lang="en-CA" dirty="0" err="1" smtClean="0"/>
              <a:t>Cytoplasmic</a:t>
            </a:r>
            <a:r>
              <a:rPr lang="en-CA" dirty="0" smtClean="0"/>
              <a:t> Streaming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en-CA" dirty="0" smtClean="0"/>
              <a:t>Diffusion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27584" y="1714488"/>
            <a:ext cx="7854454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 particle’s solubility and polarity also affect its ability to move through a cell membrane</a:t>
            </a:r>
          </a:p>
          <a:p>
            <a:r>
              <a:rPr lang="en-CA" dirty="0" smtClean="0"/>
              <a:t>Substances that move readily through membranes:</a:t>
            </a:r>
          </a:p>
          <a:p>
            <a:pPr lvl="1"/>
            <a:r>
              <a:rPr lang="en-CA" dirty="0" smtClean="0"/>
              <a:t>Small lipid soluble molecules</a:t>
            </a:r>
          </a:p>
          <a:p>
            <a:pPr lvl="1"/>
            <a:r>
              <a:rPr lang="en-CA" dirty="0" smtClean="0"/>
              <a:t>Non-polar gases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Diffusion</a:t>
            </a:r>
            <a:endParaRPr lang="en-CA" dirty="0"/>
          </a:p>
        </p:txBody>
      </p:sp>
      <p:pic>
        <p:nvPicPr>
          <p:cNvPr id="28678" name="Picture 6" descr="http://upload.wikimedia.org/wikipedia/commons/e/eb/Diffus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524500" cy="4191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14546" y="62865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>
                <a:hlinkClick r:id="rId3"/>
              </a:rPr>
              <a:t>http://upload.wikimedia.org/wikipedia/commons/e/eb/Diffusion.gif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Our Goal Today and Tomorrow...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Analyse the structure and function of the 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Diffusion</a:t>
            </a:r>
            <a:endParaRPr lang="en-CA" dirty="0"/>
          </a:p>
        </p:txBody>
      </p:sp>
      <p:pic>
        <p:nvPicPr>
          <p:cNvPr id="28674" name="Picture 2" descr="http://epswww.unm.edu/coursinf/eps462/graphics/diffusion.gif"/>
          <p:cNvPicPr>
            <a:picLocks noChangeAspect="1" noChangeArrowheads="1"/>
          </p:cNvPicPr>
          <p:nvPr/>
        </p:nvPicPr>
        <p:blipFill>
          <a:blip r:embed="rId2" cstate="print"/>
          <a:srcRect t="13191" b="18969"/>
          <a:stretch>
            <a:fillRect/>
          </a:stretch>
        </p:blipFill>
        <p:spPr bwMode="auto">
          <a:xfrm>
            <a:off x="2000232" y="2714620"/>
            <a:ext cx="4933950" cy="2571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00232" y="52863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>
                <a:hlinkClick r:id="rId3"/>
              </a:rPr>
              <a:t>http://epswww.unm.edu/coursinf/eps462/graphics/diffusion.gif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en-CA" dirty="0" smtClean="0"/>
              <a:t>Osmosis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7815812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Diffusion of water</a:t>
            </a:r>
          </a:p>
          <a:p>
            <a:r>
              <a:rPr lang="en-CA" dirty="0" smtClean="0"/>
              <a:t>In living things water is a solvent</a:t>
            </a:r>
          </a:p>
          <a:p>
            <a:r>
              <a:rPr lang="en-CA" dirty="0" smtClean="0"/>
              <a:t>Moves up the solute concentration gradient </a:t>
            </a:r>
          </a:p>
          <a:p>
            <a:pPr lvl="1"/>
            <a:r>
              <a:rPr lang="en-CA" dirty="0" smtClean="0"/>
              <a:t>Solute concentration evens out as it is diluted by water</a:t>
            </a:r>
          </a:p>
          <a:p>
            <a:r>
              <a:rPr lang="en-CA" dirty="0" smtClean="0"/>
              <a:t>Some molecules, larger molecules in particular, cannot pass easily through the membrane - water can move through the membrane to dilute its concentration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en-CA" dirty="0" smtClean="0"/>
              <a:t>Osmosis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Terms to know:</a:t>
            </a:r>
          </a:p>
          <a:p>
            <a:pPr lvl="1"/>
            <a:r>
              <a:rPr lang="en-CA" dirty="0" smtClean="0"/>
              <a:t>Hypertonic</a:t>
            </a:r>
          </a:p>
          <a:p>
            <a:pPr lvl="1"/>
            <a:r>
              <a:rPr lang="en-CA" dirty="0" smtClean="0"/>
              <a:t>Hypotonic</a:t>
            </a:r>
          </a:p>
          <a:p>
            <a:pPr lvl="1"/>
            <a:r>
              <a:rPr lang="en-CA" dirty="0" smtClean="0"/>
              <a:t>Isotonic</a:t>
            </a:r>
          </a:p>
          <a:p>
            <a:pPr lvl="1"/>
            <a:r>
              <a:rPr lang="en-CA" dirty="0" smtClean="0"/>
              <a:t>Osmotic Pressure</a:t>
            </a:r>
          </a:p>
          <a:p>
            <a:pPr lvl="1"/>
            <a:r>
              <a:rPr lang="en-CA" dirty="0" err="1" smtClean="0"/>
              <a:t>Plasmolysis</a:t>
            </a:r>
            <a:endParaRPr lang="en-CA" dirty="0" smtClean="0"/>
          </a:p>
          <a:p>
            <a:pPr lvl="1"/>
            <a:r>
              <a:rPr lang="en-CA" dirty="0" err="1" smtClean="0"/>
              <a:t>Deplasmolysis</a:t>
            </a:r>
            <a:endParaRPr lang="en-CA" dirty="0" smtClean="0"/>
          </a:p>
          <a:p>
            <a:pPr lvl="1"/>
            <a:r>
              <a:rPr lang="en-CA" dirty="0" err="1" smtClean="0"/>
              <a:t>Crenated</a:t>
            </a:r>
            <a:endParaRPr lang="en-CA" dirty="0" smtClean="0"/>
          </a:p>
          <a:p>
            <a:pPr lvl="1"/>
            <a:r>
              <a:rPr lang="en-CA" dirty="0" err="1" smtClean="0"/>
              <a:t>Hemolysis</a:t>
            </a:r>
            <a:endParaRPr lang="en-CA" dirty="0" smtClean="0"/>
          </a:p>
          <a:p>
            <a:pPr lvl="1"/>
            <a:r>
              <a:rPr lang="en-CA" dirty="0" smtClean="0"/>
              <a:t>Turgidity</a:t>
            </a:r>
          </a:p>
          <a:p>
            <a:pPr lvl="1"/>
            <a:r>
              <a:rPr lang="en-CA" dirty="0" err="1" smtClean="0"/>
              <a:t>Turgor</a:t>
            </a:r>
            <a:r>
              <a:rPr lang="en-CA" dirty="0" smtClean="0"/>
              <a:t> Pressure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Osmosis</a:t>
            </a:r>
            <a:endParaRPr lang="en-CA" dirty="0"/>
          </a:p>
        </p:txBody>
      </p:sp>
      <p:pic>
        <p:nvPicPr>
          <p:cNvPr id="31748" name="Picture 4" descr="http://www.megnut.com/images/cookie_osm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2285992"/>
            <a:ext cx="5167855" cy="36433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488" y="607220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>
                <a:hlinkClick r:id="rId3"/>
              </a:rPr>
              <a:t>http://www.megnut.com/images/cookie_osmosis.gif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Osmosis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857488" y="607220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>
                <a:hlinkClick r:id="rId2"/>
              </a:rPr>
              <a:t>http://www.biologycorner.com/resources/osmosis.jpg</a:t>
            </a:r>
            <a:r>
              <a:rPr lang="en-CA" sz="1000" dirty="0" smtClean="0"/>
              <a:t> </a:t>
            </a:r>
            <a:endParaRPr lang="en-CA" sz="1000" dirty="0"/>
          </a:p>
        </p:txBody>
      </p:sp>
      <p:pic>
        <p:nvPicPr>
          <p:cNvPr id="33794" name="Picture 2" descr="http://www.biologycorner.com/resources/osm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5762625" cy="4048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Osmosis in Red Blood Cells</a:t>
            </a:r>
            <a:endParaRPr lang="en-CA" dirty="0"/>
          </a:p>
        </p:txBody>
      </p:sp>
      <p:pic>
        <p:nvPicPr>
          <p:cNvPr id="34818" name="Picture 2" descr="https://www.msu.edu/~knickerk/webquest/osmosi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6000750" cy="38576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28860" y="61436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>
                <a:hlinkClick r:id="rId3"/>
              </a:rPr>
              <a:t>https://www.msu.edu/~knickerk/webquest/osmosis2.gif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Remember Our Goal...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Analyse the structure and function of the cell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Forms of Transport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Protein Assisted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Proteins embedded in the membrane</a:t>
            </a:r>
          </a:p>
          <a:p>
            <a:r>
              <a:rPr lang="en-CA" dirty="0" smtClean="0"/>
              <a:t>Specific proteins carry specific solutes</a:t>
            </a:r>
          </a:p>
          <a:p>
            <a:r>
              <a:rPr lang="en-CA" dirty="0" smtClean="0"/>
              <a:t>Solute particle attaches to the protein causing the protein to change shape allowing the particle to move through the membrane (in or out)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Protein Assisted Transport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1628800"/>
            <a:ext cx="7499176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Two types of protein assisted transport:</a:t>
            </a:r>
          </a:p>
          <a:p>
            <a:pPr lvl="1"/>
            <a:r>
              <a:rPr lang="en-CA" dirty="0" smtClean="0"/>
              <a:t>Facilitated Transport (same laws as diffusion, no energy required)</a:t>
            </a:r>
          </a:p>
          <a:p>
            <a:pPr lvl="1"/>
            <a:r>
              <a:rPr lang="en-CA" dirty="0" smtClean="0"/>
              <a:t>Active Transport (move against the concentration gradient – requires energy)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We Already Know...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9848"/>
          </a:xfrm>
        </p:spPr>
        <p:txBody>
          <a:bodyPr/>
          <a:lstStyle/>
          <a:p>
            <a:r>
              <a:rPr lang="en-CA" dirty="0" smtClean="0"/>
              <a:t>To Summarize thus Far...</a:t>
            </a:r>
            <a:endParaRPr lang="en-CA" dirty="0"/>
          </a:p>
        </p:txBody>
      </p:sp>
      <p:pic>
        <p:nvPicPr>
          <p:cNvPr id="29700" name="Picture 4" descr="http://bp1.blogger.com/_v2GFIISzHOU/R7lPf2YflUI/AAAAAAAAACk/-7hq4edM1TM/s400/Facilitated+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94070" cy="48577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28794" y="62865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>
                <a:hlinkClick r:id="rId3"/>
              </a:rPr>
              <a:t>http://2.bp.blogspot.com/_v2GFIISzHOU/R7lPf2YflUI/AAAAAAAAACk/-7hq4edM1TM/s400/Facilitated%2BTransport.jpg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en-CA" dirty="0" smtClean="0"/>
              <a:t>Vesicles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Used for largest substances</a:t>
            </a:r>
          </a:p>
          <a:p>
            <a:r>
              <a:rPr lang="en-CA" dirty="0" smtClean="0"/>
              <a:t>Vesicles come into contact with the membrane, they fuse into it and open its surface releasing the contents of the vesicle either into the cell or outside of the cell</a:t>
            </a:r>
          </a:p>
          <a:p>
            <a:r>
              <a:rPr lang="en-CA" dirty="0" err="1" smtClean="0"/>
              <a:t>Exocytosis</a:t>
            </a:r>
            <a:r>
              <a:rPr lang="en-CA" dirty="0" smtClean="0"/>
              <a:t> (materials released outside of cell)</a:t>
            </a:r>
          </a:p>
          <a:p>
            <a:pPr lvl="1"/>
            <a:r>
              <a:rPr lang="en-CA" dirty="0" smtClean="0"/>
              <a:t>Ex. Secretion of some hormones</a:t>
            </a:r>
          </a:p>
          <a:p>
            <a:r>
              <a:rPr lang="en-CA" dirty="0" err="1" smtClean="0"/>
              <a:t>Endocytosis</a:t>
            </a:r>
            <a:r>
              <a:rPr lang="en-CA" dirty="0" smtClean="0"/>
              <a:t> (materials entering cell)</a:t>
            </a:r>
          </a:p>
          <a:p>
            <a:pPr lvl="1"/>
            <a:r>
              <a:rPr lang="en-CA" dirty="0" smtClean="0"/>
              <a:t>Ex. </a:t>
            </a:r>
            <a:r>
              <a:rPr lang="en-CA" dirty="0" err="1" smtClean="0"/>
              <a:t>Phagocytosis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yellowtang.org/images/0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6534150" cy="5162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28860" y="600076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>
                <a:hlinkClick r:id="rId3"/>
              </a:rPr>
              <a:t>http://www.yellowtang.org/images/0322.jpg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Surface Area: Volume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 for this Final Section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Explain why cells divide when they reach a particular surface area-to-volume ratio</a:t>
            </a:r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en-CA" dirty="0" smtClean="0"/>
              <a:t>Surface Area/Volume Ratio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>
            <a:normAutofit/>
          </a:bodyPr>
          <a:lstStyle/>
          <a:p>
            <a:r>
              <a:rPr lang="en-CA" dirty="0" smtClean="0"/>
              <a:t>A cell’s size is very important for its survival</a:t>
            </a:r>
          </a:p>
          <a:p>
            <a:pPr lvl="1"/>
            <a:r>
              <a:rPr lang="en-CA" dirty="0" smtClean="0"/>
              <a:t>Materials entering and leaving a cell will alter its size</a:t>
            </a:r>
          </a:p>
          <a:p>
            <a:pPr lvl="1"/>
            <a:r>
              <a:rPr lang="en-CA" dirty="0" smtClean="0"/>
              <a:t>Environment can also change a cells size (Ex. Osmosis in a cell placed in distilled water)</a:t>
            </a:r>
          </a:p>
          <a:p>
            <a:pPr lvl="1"/>
            <a:r>
              <a:rPr lang="en-CA" dirty="0" smtClean="0"/>
              <a:t>Growth changes size of cell</a:t>
            </a:r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en-CA" dirty="0" smtClean="0"/>
              <a:t>Surface Area/Volume Ratio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Surface </a:t>
            </a:r>
            <a:r>
              <a:rPr lang="en-CA" dirty="0" err="1" smtClean="0"/>
              <a:t>Area:Volume</a:t>
            </a:r>
            <a:endParaRPr lang="en-CA" dirty="0" smtClean="0"/>
          </a:p>
          <a:p>
            <a:pPr lvl="1"/>
            <a:r>
              <a:rPr lang="en-CA" dirty="0" smtClean="0"/>
              <a:t>This ratio is crucial to the balance of obtaining enough nutrients through its membrane and its ability to get rid of wastes</a:t>
            </a:r>
          </a:p>
          <a:p>
            <a:pPr lvl="1"/>
            <a:r>
              <a:rPr lang="en-CA" dirty="0" smtClean="0"/>
              <a:t>As a cell grows its volume increases faster than its surface area changing the ratio</a:t>
            </a:r>
          </a:p>
          <a:p>
            <a:r>
              <a:rPr lang="en-CA" dirty="0" smtClean="0"/>
              <a:t>If this ratio changes a cell can die, change shape or function or divide</a:t>
            </a:r>
          </a:p>
          <a:p>
            <a:pPr lvl="1"/>
            <a:r>
              <a:rPr lang="en-CA" dirty="0" smtClean="0"/>
              <a:t>However most specialized cells die if their SA:V is changed for too long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1648" cy="457200"/>
          </a:xfrm>
        </p:spPr>
        <p:txBody>
          <a:bodyPr/>
          <a:lstStyle/>
          <a:p>
            <a:r>
              <a:rPr lang="en-CA" dirty="0" smtClean="0"/>
              <a:t>Single Cube (Small Cell)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57158" y="1500174"/>
            <a:ext cx="4041648" cy="3886200"/>
          </a:xfrm>
        </p:spPr>
        <p:txBody>
          <a:bodyPr/>
          <a:lstStyle/>
          <a:p>
            <a:r>
              <a:rPr lang="en-CA" dirty="0" smtClean="0"/>
              <a:t>Surface Area = 1 x 6 sides = 6</a:t>
            </a:r>
          </a:p>
          <a:p>
            <a:r>
              <a:rPr lang="en-CA" dirty="0" smtClean="0"/>
              <a:t>Volume = 1 x 1 x 1 = 1</a:t>
            </a:r>
          </a:p>
          <a:p>
            <a:r>
              <a:rPr lang="en-CA" dirty="0" smtClean="0"/>
              <a:t>SA:V = 6:1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57752" y="857232"/>
            <a:ext cx="4041775" cy="457200"/>
          </a:xfrm>
        </p:spPr>
        <p:txBody>
          <a:bodyPr/>
          <a:lstStyle/>
          <a:p>
            <a:r>
              <a:rPr lang="en-CA" dirty="0" smtClean="0"/>
              <a:t>Larger Cube (Bigger Cell)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14876" y="1500174"/>
            <a:ext cx="4041775" cy="514353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Surface Area = 4 x 6 sides</a:t>
            </a:r>
          </a:p>
          <a:p>
            <a:r>
              <a:rPr lang="en-CA" dirty="0" smtClean="0"/>
              <a:t>Volume = 2 x 2 x 2 = 8</a:t>
            </a:r>
          </a:p>
          <a:p>
            <a:r>
              <a:rPr lang="en-CA" dirty="0" smtClean="0"/>
              <a:t>SA:V = 24:8 = 3:1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This cell will have larger nutrient needs but less area to get nutrients in!!</a:t>
            </a:r>
            <a:endParaRPr lang="en-CA" dirty="0"/>
          </a:p>
        </p:txBody>
      </p:sp>
      <p:pic>
        <p:nvPicPr>
          <p:cNvPr id="32770" name="Picture 2" descr="http://www.tiem.utk.edu/~gross/bioed/bealsmodules/area.cube.gif"/>
          <p:cNvPicPr>
            <a:picLocks noChangeAspect="1" noChangeArrowheads="1"/>
          </p:cNvPicPr>
          <p:nvPr/>
        </p:nvPicPr>
        <p:blipFill>
          <a:blip r:embed="rId3" cstate="print"/>
          <a:srcRect t="28351" r="66443" b="7216"/>
          <a:stretch>
            <a:fillRect/>
          </a:stretch>
        </p:blipFill>
        <p:spPr bwMode="auto">
          <a:xfrm>
            <a:off x="1475656" y="3645024"/>
            <a:ext cx="1428760" cy="1785950"/>
          </a:xfrm>
          <a:prstGeom prst="rect">
            <a:avLst/>
          </a:prstGeom>
          <a:noFill/>
        </p:spPr>
      </p:pic>
      <p:pic>
        <p:nvPicPr>
          <p:cNvPr id="32772" name="Picture 4" descr="http://www.tiem.utk.edu/~gross/bioed/bealsmodules/area.cube.gif"/>
          <p:cNvPicPr>
            <a:picLocks noChangeAspect="1" noChangeArrowheads="1"/>
          </p:cNvPicPr>
          <p:nvPr/>
        </p:nvPicPr>
        <p:blipFill>
          <a:blip r:embed="rId3" cstate="print"/>
          <a:srcRect l="35235"/>
          <a:stretch>
            <a:fillRect/>
          </a:stretch>
        </p:blipFill>
        <p:spPr bwMode="auto">
          <a:xfrm>
            <a:off x="5214942" y="2714620"/>
            <a:ext cx="2757477" cy="2771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1076323"/>
          </a:xfrm>
        </p:spPr>
        <p:txBody>
          <a:bodyPr/>
          <a:lstStyle/>
          <a:p>
            <a:r>
              <a:rPr lang="en-CA" dirty="0" smtClean="0"/>
              <a:t>In Summary</a:t>
            </a:r>
            <a:endParaRPr lang="en-CA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00166" y="2071678"/>
          <a:ext cx="6096000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F37ED2-8F05-4928-BBF7-CF490E4BA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FF37ED2-8F05-4928-BBF7-CF490E4BA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FF37ED2-8F05-4928-BBF7-CF490E4BA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0941B-16E5-4C84-8873-4D47B324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1A0941B-16E5-4C84-8873-4D47B324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1A0941B-16E5-4C84-8873-4D47B324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14637A-AB4B-4962-9E2B-F95585A1C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0714637A-AB4B-4962-9E2B-F95585A1C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714637A-AB4B-4962-9E2B-F95585A1C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E34B1-6F74-4A23-BA23-9FC8EC43C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B1CE34B1-6F74-4A23-BA23-9FC8EC43C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1CE34B1-6F74-4A23-BA23-9FC8EC43C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9BCAB2-5DFD-4DC9-9E36-5652EF994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79BCAB2-5DFD-4DC9-9E36-5652EF994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79BCAB2-5DFD-4DC9-9E36-5652EF994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22E657-5403-4D9D-99D7-AA7C00E2A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222E657-5403-4D9D-99D7-AA7C00E2A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222E657-5403-4D9D-99D7-AA7C00E2A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5526560" cy="42100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Cell Membrane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Phospholipid</a:t>
            </a:r>
            <a:r>
              <a:rPr lang="en-CA" dirty="0" smtClean="0"/>
              <a:t> </a:t>
            </a:r>
            <a:r>
              <a:rPr lang="en-CA" dirty="0" err="1" smtClean="0"/>
              <a:t>Bilayer</a:t>
            </a:r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0"/>
            <a:ext cx="5328592" cy="1162050"/>
          </a:xfrm>
        </p:spPr>
        <p:txBody>
          <a:bodyPr>
            <a:normAutofit/>
          </a:bodyPr>
          <a:lstStyle/>
          <a:p>
            <a:r>
              <a:rPr lang="en-CA" sz="3200" b="0" dirty="0" err="1" smtClean="0"/>
              <a:t>Phospholipid</a:t>
            </a:r>
            <a:r>
              <a:rPr lang="en-CA" sz="3200" b="0" dirty="0" smtClean="0"/>
              <a:t> </a:t>
            </a:r>
            <a:r>
              <a:rPr lang="en-CA" sz="3200" b="0" dirty="0" err="1" smtClean="0"/>
              <a:t>Bilayer</a:t>
            </a:r>
            <a:endParaRPr lang="en-CA" sz="3200" b="0" dirty="0"/>
          </a:p>
        </p:txBody>
      </p:sp>
      <p:pic>
        <p:nvPicPr>
          <p:cNvPr id="11266" name="Picture 2" descr="http://www.biologycorner.com/resources/lipidbilay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013498" cy="47907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771800" y="6309320"/>
            <a:ext cx="388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hlinkClick r:id="rId3"/>
              </a:rPr>
              <a:t>http://www.biologycorner.com/resources/lipidbilayer.gif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0"/>
            <a:ext cx="5328592" cy="1162050"/>
          </a:xfrm>
        </p:spPr>
        <p:txBody>
          <a:bodyPr>
            <a:normAutofit/>
          </a:bodyPr>
          <a:lstStyle/>
          <a:p>
            <a:r>
              <a:rPr lang="en-CA" sz="3200" b="0" dirty="0" err="1" smtClean="0"/>
              <a:t>Phospholipid</a:t>
            </a:r>
            <a:r>
              <a:rPr lang="en-CA" sz="3200" b="0" dirty="0" smtClean="0"/>
              <a:t> </a:t>
            </a:r>
            <a:r>
              <a:rPr lang="en-CA" sz="3200" b="0" dirty="0" err="1" smtClean="0"/>
              <a:t>Bilayer</a:t>
            </a:r>
            <a:endParaRPr lang="en-CA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1357298"/>
            <a:ext cx="8677628" cy="4867291"/>
          </a:xfrm>
        </p:spPr>
        <p:txBody>
          <a:bodyPr>
            <a:normAutofit/>
          </a:bodyPr>
          <a:lstStyle/>
          <a:p>
            <a:r>
              <a:rPr lang="en-CA" dirty="0" smtClean="0"/>
              <a:t>Outer surface is polar (phosphate groups)</a:t>
            </a:r>
          </a:p>
          <a:p>
            <a:pPr lvl="1"/>
            <a:r>
              <a:rPr lang="en-CA" dirty="0" smtClean="0"/>
              <a:t>Cells mix freely with polar molecules in their environment such as water</a:t>
            </a:r>
          </a:p>
          <a:p>
            <a:r>
              <a:rPr lang="en-CA" dirty="0" smtClean="0"/>
              <a:t>Middle of the layer are the fatty acids which are not water soluble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040560"/>
          </a:xfrm>
        </p:spPr>
        <p:txBody>
          <a:bodyPr>
            <a:normAutofit/>
          </a:bodyPr>
          <a:lstStyle/>
          <a:p>
            <a:r>
              <a:rPr lang="en-CA" dirty="0" smtClean="0"/>
              <a:t>Serve many functions in the cell membrane</a:t>
            </a:r>
          </a:p>
          <a:p>
            <a:pPr lvl="1"/>
            <a:r>
              <a:rPr lang="en-CA" dirty="0" smtClean="0"/>
              <a:t>Receptor Sites for molecules outside of the cell to attach to the cell (Ex. Hormones)</a:t>
            </a:r>
          </a:p>
          <a:p>
            <a:pPr lvl="1"/>
            <a:r>
              <a:rPr lang="en-CA" dirty="0" smtClean="0"/>
              <a:t>Protein Channels – areas for lipid insoluble molecules to enter the cell (Ex. Water) </a:t>
            </a:r>
          </a:p>
          <a:p>
            <a:r>
              <a:rPr lang="en-CA" dirty="0" smtClean="0"/>
              <a:t>Proteins thus contribute to  the permeability of the cell</a:t>
            </a:r>
          </a:p>
          <a:p>
            <a:r>
              <a:rPr lang="en-CA" dirty="0" smtClean="0"/>
              <a:t>Differ from cell to cell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332656"/>
            <a:ext cx="3008313" cy="697756"/>
          </a:xfrm>
        </p:spPr>
        <p:txBody>
          <a:bodyPr/>
          <a:lstStyle/>
          <a:p>
            <a:r>
              <a:rPr lang="en-CA" sz="3200" dirty="0" smtClean="0"/>
              <a:t>Proteins</a:t>
            </a:r>
            <a:endParaRPr lang="en-CA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freewebs.com/ltaing/plasma%20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858351" cy="52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538736" cy="886420"/>
          </a:xfrm>
        </p:spPr>
        <p:txBody>
          <a:bodyPr>
            <a:normAutofit/>
          </a:bodyPr>
          <a:lstStyle/>
          <a:p>
            <a:r>
              <a:rPr lang="en-CA" sz="3200" b="0" dirty="0" smtClean="0"/>
              <a:t>Carbohydrates</a:t>
            </a:r>
            <a:endParaRPr lang="en-CA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853113"/>
          </a:xfrm>
        </p:spPr>
        <p:txBody>
          <a:bodyPr>
            <a:normAutofit/>
          </a:bodyPr>
          <a:lstStyle/>
          <a:p>
            <a:r>
              <a:rPr lang="en-CA" dirty="0" err="1" smtClean="0"/>
              <a:t>Glycolipids</a:t>
            </a:r>
            <a:endParaRPr lang="en-CA" dirty="0" smtClean="0"/>
          </a:p>
          <a:p>
            <a:pPr lvl="1"/>
            <a:r>
              <a:rPr lang="en-CA" dirty="0" smtClean="0"/>
              <a:t>carbohydrates attached to the phospholipids</a:t>
            </a:r>
          </a:p>
          <a:p>
            <a:r>
              <a:rPr lang="en-CA" dirty="0" err="1" smtClean="0"/>
              <a:t>Glycoproteins</a:t>
            </a:r>
            <a:endParaRPr lang="en-CA" dirty="0" smtClean="0"/>
          </a:p>
          <a:p>
            <a:pPr lvl="1"/>
            <a:r>
              <a:rPr lang="en-CA" dirty="0" smtClean="0"/>
              <a:t> carbohydrates attached to proteins</a:t>
            </a:r>
          </a:p>
          <a:p>
            <a:r>
              <a:rPr lang="en-CA" dirty="0" smtClean="0"/>
              <a:t>Label different types of cells (Ex. Antigens)</a:t>
            </a:r>
          </a:p>
          <a:p>
            <a:r>
              <a:rPr lang="en-CA" dirty="0" smtClean="0"/>
              <a:t>Plant cells do not have these carbohydrate chains</a:t>
            </a:r>
          </a:p>
          <a:p>
            <a:r>
              <a:rPr lang="en-CA" dirty="0" smtClean="0"/>
              <a:t>Differ from cell to cell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Biology 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 12</Template>
  <TotalTime>927</TotalTime>
  <Words>951</Words>
  <Application>Microsoft Office PowerPoint</Application>
  <PresentationFormat>On-screen Show (4:3)</PresentationFormat>
  <Paragraphs>171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Biology 12</vt:lpstr>
      <vt:lpstr>Transport Across Membranes</vt:lpstr>
      <vt:lpstr>Our Goal Today and Tomorrow...</vt:lpstr>
      <vt:lpstr>What We Already Know...</vt:lpstr>
      <vt:lpstr>Cell Membrane</vt:lpstr>
      <vt:lpstr>Phospholipid Bilayer</vt:lpstr>
      <vt:lpstr>Phospholipid Bilayer</vt:lpstr>
      <vt:lpstr>PowerPoint Presentation</vt:lpstr>
      <vt:lpstr>PowerPoint Presentation</vt:lpstr>
      <vt:lpstr>Carbohydrates</vt:lpstr>
      <vt:lpstr>Carbohydrates</vt:lpstr>
      <vt:lpstr>Cholesterol</vt:lpstr>
      <vt:lpstr>Cholesterol</vt:lpstr>
      <vt:lpstr>Cell Membrane Properties</vt:lpstr>
      <vt:lpstr>Cell Membrane Properties</vt:lpstr>
      <vt:lpstr>In Review</vt:lpstr>
      <vt:lpstr>Transport Across Membranes</vt:lpstr>
      <vt:lpstr>Diffusion</vt:lpstr>
      <vt:lpstr>Diffusion</vt:lpstr>
      <vt:lpstr>Diffusion</vt:lpstr>
      <vt:lpstr>Diffusion</vt:lpstr>
      <vt:lpstr>Osmosis</vt:lpstr>
      <vt:lpstr>Osmosis</vt:lpstr>
      <vt:lpstr>Osmosis</vt:lpstr>
      <vt:lpstr>Osmosis</vt:lpstr>
      <vt:lpstr>Osmosis in Red Blood Cells</vt:lpstr>
      <vt:lpstr>Remember Our Goal...</vt:lpstr>
      <vt:lpstr>Other Forms of Transport</vt:lpstr>
      <vt:lpstr>Protein Assisted Transport</vt:lpstr>
      <vt:lpstr>Protein Assisted Transport</vt:lpstr>
      <vt:lpstr>To Summarize thus Far...</vt:lpstr>
      <vt:lpstr>Vesicles</vt:lpstr>
      <vt:lpstr>PowerPoint Presentation</vt:lpstr>
      <vt:lpstr>Surface Area: Volume</vt:lpstr>
      <vt:lpstr>Goal for this Final Section</vt:lpstr>
      <vt:lpstr>Surface Area/Volume Ratio</vt:lpstr>
      <vt:lpstr>Surface Area/Volume Ratio</vt:lpstr>
      <vt:lpstr>PowerPoint Presentation</vt:lpstr>
      <vt:lpstr>In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Across Membranes</dc:title>
  <dc:creator>Freya</dc:creator>
  <cp:lastModifiedBy>fvos</cp:lastModifiedBy>
  <cp:revision>74</cp:revision>
  <dcterms:created xsi:type="dcterms:W3CDTF">2009-07-29T04:38:32Z</dcterms:created>
  <dcterms:modified xsi:type="dcterms:W3CDTF">2014-09-25T16:51:41Z</dcterms:modified>
</cp:coreProperties>
</file>