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296400"/>
  <p:embeddedFontLst>
    <p:embeddedFont>
      <p:font typeface="Century Gothic" panose="020B050202020202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4" roundtripDataSignature="AMtx7miSQq3aO+BzvfAt3Ls8JjXq6Hzd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7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7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20" name="Google Shape;20;p27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88" name="Google Shape;88;p37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8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29" name="Google Shape;29;p28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457200" tIns="365750" rIns="4570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75" name="Google Shape;75;p35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11" name="Google Shape;11;p26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UNIT 3 – SOLUBILITY EQUILIBRIUM</a:t>
            </a:r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CA"/>
              <a:t>Unit 3/5 </a:t>
            </a:r>
            <a:endParaRPr/>
          </a:p>
        </p:txBody>
      </p:sp>
      <p:sp>
        <p:nvSpPr>
          <p:cNvPr id="95" name="Google Shape;95;p1" descr="Image result for happy emoji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88324" y="4861757"/>
            <a:ext cx="1561420" cy="1561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SOLUBILITY </a:t>
            </a:r>
            <a:endParaRPr/>
          </a:p>
        </p:txBody>
      </p:sp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CA" sz="3600" i="1"/>
              <a:t>The equilibrium concentration of a solute in a particular solvent at a certain temperature. 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None/>
            </a:pPr>
            <a:endParaRPr sz="3600"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Common units: mol/L (M), g/L (amount/volume)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EQUATIONS</a:t>
            </a:r>
            <a:endParaRPr/>
          </a:p>
        </p:txBody>
      </p:sp>
      <p:sp>
        <p:nvSpPr>
          <p:cNvPr id="156" name="Google Shape;156;p1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Solubility Equilibrium: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                       AgBrO</a:t>
            </a:r>
            <a:r>
              <a:rPr lang="en-CA" baseline="-25000"/>
              <a:t>3</a:t>
            </a:r>
            <a:r>
              <a:rPr lang="en-CA"/>
              <a:t>(s) ↔ Ag</a:t>
            </a:r>
            <a:r>
              <a:rPr lang="en-CA" baseline="30000"/>
              <a:t>+</a:t>
            </a:r>
            <a:r>
              <a:rPr lang="en-CA"/>
              <a:t>(aq) + BrO</a:t>
            </a:r>
            <a:r>
              <a:rPr lang="en-CA" baseline="-25000"/>
              <a:t>3</a:t>
            </a:r>
            <a:r>
              <a:rPr lang="en-CA" baseline="30000"/>
              <a:t>-</a:t>
            </a:r>
            <a:r>
              <a:rPr lang="en-CA"/>
              <a:t>(aq)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Your equilibrium equations for this unit will always be written in this format.  The next two slides will explain.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SOLUBILITY EQUILIBRIUM</a:t>
            </a:r>
            <a:endParaRPr/>
          </a:p>
        </p:txBody>
      </p:sp>
      <p:sp>
        <p:nvSpPr>
          <p:cNvPr id="162" name="Google Shape;162;p12"/>
          <p:cNvSpPr txBox="1">
            <a:spLocks noGrp="1"/>
          </p:cNvSpPr>
          <p:nvPr>
            <p:ph type="body" idx="1"/>
          </p:nvPr>
        </p:nvSpPr>
        <p:spPr>
          <a:xfrm>
            <a:off x="622347" y="2272145"/>
            <a:ext cx="10239617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The equilibrium:  AgBrO</a:t>
            </a:r>
            <a:r>
              <a:rPr lang="en-CA" baseline="-25000" dirty="0"/>
              <a:t>3</a:t>
            </a:r>
            <a:r>
              <a:rPr lang="en-CA" dirty="0"/>
              <a:t>(s) ↔ Ag</a:t>
            </a:r>
            <a:r>
              <a:rPr lang="en-CA" baseline="30000" dirty="0"/>
              <a:t>+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BrO</a:t>
            </a:r>
            <a:r>
              <a:rPr lang="en-CA" baseline="-25000" dirty="0"/>
              <a:t>3</a:t>
            </a:r>
            <a:r>
              <a:rPr lang="en-CA" baseline="30000" dirty="0"/>
              <a:t>-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</a:t>
            </a:r>
            <a:endParaRPr dirty="0"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Is the equilibrium between the </a:t>
            </a:r>
            <a:r>
              <a:rPr lang="en-CA" sz="4000" dirty="0"/>
              <a:t>dissolving </a:t>
            </a:r>
            <a:r>
              <a:rPr lang="en-CA" sz="4000" dirty="0" smtClean="0"/>
              <a:t>reaction </a:t>
            </a:r>
            <a:endParaRPr dirty="0"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(salt to ions)</a:t>
            </a:r>
            <a:endParaRPr dirty="0"/>
          </a:p>
          <a:p>
            <a:pPr marL="91440" lvl="0" indent="-1397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AgBrO</a:t>
            </a:r>
            <a:r>
              <a:rPr lang="en-CA" baseline="-25000" dirty="0"/>
              <a:t>3</a:t>
            </a:r>
            <a:r>
              <a:rPr lang="en-CA" dirty="0"/>
              <a:t>(s) </a:t>
            </a:r>
            <a:r>
              <a:rPr lang="en-CA" dirty="0">
                <a:latin typeface="Century Gothic"/>
                <a:ea typeface="Century Gothic"/>
                <a:cs typeface="Century Gothic"/>
                <a:sym typeface="Century Gothic"/>
              </a:rPr>
              <a:t>→</a:t>
            </a:r>
            <a:r>
              <a:rPr lang="en-CA" dirty="0"/>
              <a:t>Ag</a:t>
            </a:r>
            <a:r>
              <a:rPr lang="en-CA" baseline="30000" dirty="0"/>
              <a:t>+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BrO</a:t>
            </a:r>
            <a:r>
              <a:rPr lang="en-CA" baseline="-25000" dirty="0"/>
              <a:t>3</a:t>
            </a:r>
            <a:r>
              <a:rPr lang="en-CA" baseline="30000" dirty="0"/>
              <a:t>-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And the </a:t>
            </a:r>
            <a:r>
              <a:rPr lang="en-CA" sz="4000" dirty="0"/>
              <a:t>crystallization reaction</a:t>
            </a:r>
            <a:r>
              <a:rPr lang="en-CA" dirty="0"/>
              <a:t> (ions to salt)</a:t>
            </a:r>
            <a:endParaRPr dirty="0"/>
          </a:p>
          <a:p>
            <a:pPr marL="91440" lvl="0" indent="-1397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Ag</a:t>
            </a:r>
            <a:r>
              <a:rPr lang="en-CA" baseline="30000" dirty="0"/>
              <a:t>+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BrO</a:t>
            </a:r>
            <a:r>
              <a:rPr lang="en-CA" baseline="-25000" dirty="0"/>
              <a:t>3</a:t>
            </a:r>
            <a:r>
              <a:rPr lang="en-CA" baseline="30000" dirty="0"/>
              <a:t>-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</a:t>
            </a:r>
            <a:r>
              <a:rPr lang="en-CA" dirty="0">
                <a:latin typeface="Century Gothic"/>
                <a:ea typeface="Century Gothic"/>
                <a:cs typeface="Century Gothic"/>
                <a:sym typeface="Century Gothic"/>
              </a:rPr>
              <a:t>→</a:t>
            </a:r>
            <a:r>
              <a:rPr lang="en-CA" dirty="0"/>
              <a:t> AgBrO</a:t>
            </a:r>
            <a:r>
              <a:rPr lang="en-CA" baseline="-25000" dirty="0"/>
              <a:t>3</a:t>
            </a:r>
            <a:r>
              <a:rPr lang="en-CA" dirty="0"/>
              <a:t>(s)  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 dirty="0"/>
          </a:p>
        </p:txBody>
      </p:sp>
      <p:pic>
        <p:nvPicPr>
          <p:cNvPr id="163" name="Google Shape;16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59172" y="1335024"/>
            <a:ext cx="3332828" cy="4584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 dirty="0"/>
              <a:t> </a:t>
            </a:r>
            <a:r>
              <a:rPr lang="en-CA" sz="4800" cap="none" dirty="0"/>
              <a:t>AgBrO</a:t>
            </a:r>
            <a:r>
              <a:rPr lang="en-CA" sz="4800" cap="none" baseline="-25000" dirty="0"/>
              <a:t>3</a:t>
            </a:r>
            <a:r>
              <a:rPr lang="en-CA" sz="4800" cap="none" dirty="0"/>
              <a:t>(s) ↔ Ag</a:t>
            </a:r>
            <a:r>
              <a:rPr lang="en-CA" sz="4800" cap="none" baseline="30000" dirty="0"/>
              <a:t>+</a:t>
            </a:r>
            <a:r>
              <a:rPr lang="en-CA" sz="4800" cap="none" dirty="0"/>
              <a:t>(</a:t>
            </a:r>
            <a:r>
              <a:rPr lang="en-CA" sz="4800" cap="none" dirty="0" err="1"/>
              <a:t>aq</a:t>
            </a:r>
            <a:r>
              <a:rPr lang="en-CA" sz="4800" cap="none" dirty="0"/>
              <a:t>) + BrO</a:t>
            </a:r>
            <a:r>
              <a:rPr lang="en-CA" sz="4800" cap="none" baseline="-25000" dirty="0"/>
              <a:t>3</a:t>
            </a:r>
            <a:r>
              <a:rPr lang="en-CA" sz="4800" cap="none" baseline="30000" dirty="0"/>
              <a:t>-</a:t>
            </a:r>
            <a:r>
              <a:rPr lang="en-CA" sz="4800" cap="none" dirty="0"/>
              <a:t>(</a:t>
            </a:r>
            <a:r>
              <a:rPr lang="en-CA" sz="4800" cap="none" dirty="0" err="1"/>
              <a:t>aq</a:t>
            </a:r>
            <a:r>
              <a:rPr lang="en-CA" sz="4800" cap="none" dirty="0"/>
              <a:t>)</a:t>
            </a:r>
            <a:endParaRPr sz="4800" dirty="0"/>
          </a:p>
        </p:txBody>
      </p:sp>
      <p:sp>
        <p:nvSpPr>
          <p:cNvPr id="169" name="Google Shape;169;p1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Just like in unit 2… equilibrium is when the rate of the forward reaction is equal to the rate of the reverse reaction.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Write this in terms of solubility: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  <p:pic>
        <p:nvPicPr>
          <p:cNvPr id="170" name="Google Shape;17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9644" y="4134122"/>
            <a:ext cx="4057650" cy="20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YOUR TURN</a:t>
            </a:r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Complete exercises #3-7 (pg 76)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Read page 77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3) Start reviewing dissociation equations and calculating ion concentrations.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CALCULATING SOLUBILITY</a:t>
            </a:r>
            <a:endParaRPr/>
          </a:p>
        </p:txBody>
      </p:sp>
      <p:sp>
        <p:nvSpPr>
          <p:cNvPr id="182" name="Google Shape;182;p15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TRY THESE:</a:t>
            </a:r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It is found experimentally that 1L of saturated AgBrO</a:t>
            </a:r>
            <a:r>
              <a:rPr lang="en-CA" baseline="-25000"/>
              <a:t>3</a:t>
            </a:r>
            <a:r>
              <a:rPr lang="en-CA"/>
              <a:t>(aq) contains 1.96g of AgBrO</a:t>
            </a:r>
            <a:r>
              <a:rPr lang="en-CA" baseline="-25000"/>
              <a:t>3</a:t>
            </a:r>
            <a:r>
              <a:rPr lang="en-CA"/>
              <a:t>. What is its solubility in M (mol/L)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If the solubility of lead (II) iodide is 1.37 x 10</a:t>
            </a:r>
            <a:r>
              <a:rPr lang="en-CA" baseline="30000"/>
              <a:t>-3</a:t>
            </a:r>
            <a:r>
              <a:rPr lang="en-CA"/>
              <a:t>M, what is its solubility in g/L?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3) If 250mL of a saturated solution of CaCl</a:t>
            </a:r>
            <a:r>
              <a:rPr lang="en-CA" baseline="-25000"/>
              <a:t>2</a:t>
            </a:r>
            <a:r>
              <a:rPr lang="en-CA"/>
              <a:t> contains 18.6g at 20˚C. What is its solubility in M (mol/L)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INDIVIDUAL IONS</a:t>
            </a:r>
            <a:endParaRPr/>
          </a:p>
        </p:txBody>
      </p:sp>
      <p:sp>
        <p:nvSpPr>
          <p:cNvPr id="194" name="Google Shape;194;p17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When given a salt, it is important to dissociate into its positive and negative ions and ensure to balance.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Ex. Na</a:t>
            </a:r>
            <a:r>
              <a:rPr lang="en-CA" baseline="-25000"/>
              <a:t>2</a:t>
            </a:r>
            <a:r>
              <a:rPr lang="en-CA"/>
              <a:t>SO</a:t>
            </a:r>
            <a:r>
              <a:rPr lang="en-CA" baseline="-25000"/>
              <a:t>4</a:t>
            </a:r>
            <a:r>
              <a:rPr lang="en-CA"/>
              <a:t>(s)↔ 2Na</a:t>
            </a:r>
            <a:r>
              <a:rPr lang="en-CA" baseline="30000"/>
              <a:t>+</a:t>
            </a:r>
            <a:r>
              <a:rPr lang="en-CA"/>
              <a:t>(aq) + SO</a:t>
            </a:r>
            <a:r>
              <a:rPr lang="en-CA" baseline="-25000"/>
              <a:t>4</a:t>
            </a:r>
            <a:r>
              <a:rPr lang="en-CA" baseline="30000"/>
              <a:t>2- </a:t>
            </a:r>
            <a:r>
              <a:rPr lang="en-CA"/>
              <a:t>(aq)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Use this equilibrium to answer the following questions: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If [Na</a:t>
            </a:r>
            <a:r>
              <a:rPr lang="en-CA" baseline="-25000"/>
              <a:t>2</a:t>
            </a:r>
            <a:r>
              <a:rPr lang="en-CA"/>
              <a:t>SO</a:t>
            </a:r>
            <a:r>
              <a:rPr lang="en-CA" baseline="-25000"/>
              <a:t>4(s)</a:t>
            </a:r>
            <a:r>
              <a:rPr lang="en-CA"/>
              <a:t>] is 0.12M, what is [Na</a:t>
            </a:r>
            <a:r>
              <a:rPr lang="en-CA" baseline="30000"/>
              <a:t>+</a:t>
            </a:r>
            <a:r>
              <a:rPr lang="en-CA" baseline="-25000"/>
              <a:t>(aq)</a:t>
            </a:r>
            <a:r>
              <a:rPr lang="en-CA"/>
              <a:t>]? [SO</a:t>
            </a:r>
            <a:r>
              <a:rPr lang="en-CA" baseline="-25000"/>
              <a:t>4</a:t>
            </a:r>
            <a:r>
              <a:rPr lang="en-CA" baseline="30000"/>
              <a:t>2- </a:t>
            </a:r>
            <a:r>
              <a:rPr lang="en-CA" baseline="-25000"/>
              <a:t>(aq)</a:t>
            </a:r>
            <a:r>
              <a:rPr lang="en-CA"/>
              <a:t>]?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If [Na</a:t>
            </a:r>
            <a:r>
              <a:rPr lang="en-CA" baseline="30000"/>
              <a:t>+</a:t>
            </a:r>
            <a:r>
              <a:rPr lang="en-CA" baseline="-25000"/>
              <a:t>(aq)</a:t>
            </a:r>
            <a:r>
              <a:rPr lang="en-CA"/>
              <a:t>] is 0.89M what is [Na</a:t>
            </a:r>
            <a:r>
              <a:rPr lang="en-CA" baseline="-25000"/>
              <a:t>2</a:t>
            </a:r>
            <a:r>
              <a:rPr lang="en-CA"/>
              <a:t>SO</a:t>
            </a:r>
            <a:r>
              <a:rPr lang="en-CA" baseline="-25000"/>
              <a:t>4(s)</a:t>
            </a:r>
            <a:r>
              <a:rPr lang="en-CA"/>
              <a:t>]?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YOUR TURN…</a:t>
            </a:r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What is the concentration of all ions present in a saturated solution of silver carbonate having a concentration of 1.2 x 10</a:t>
            </a:r>
            <a:r>
              <a:rPr lang="en-CA" baseline="30000"/>
              <a:t>-4</a:t>
            </a:r>
            <a:r>
              <a:rPr lang="en-CA"/>
              <a:t>M?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DILUTION</a:t>
            </a:r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Remember the formula?  Good, write it here!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Calculate the concentration of all the ions present when 23.0mL of 0.135M MgCl</a:t>
            </a:r>
            <a:r>
              <a:rPr lang="en-CA" baseline="-25000"/>
              <a:t>2</a:t>
            </a:r>
            <a:r>
              <a:rPr lang="en-CA"/>
              <a:t>(aq) is added to 15.0mL of 0.250M LiCl(aq).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AN OVERVIEW OF SOLUBILITY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HOMEWORK</a:t>
            </a:r>
            <a:endParaRPr/>
          </a:p>
        </p:txBody>
      </p:sp>
      <p:sp>
        <p:nvSpPr>
          <p:cNvPr id="212" name="Google Shape;212;p20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Read page 81-83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Complete exercises #8-20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3) Entrance question tomorrow?!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THE SOLUBILITY TABLE!</a:t>
            </a:r>
            <a:endParaRPr/>
          </a:p>
        </p:txBody>
      </p:sp>
      <p:sp>
        <p:nvSpPr>
          <p:cNvPr id="218" name="Google Shape;218;p21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CA"/>
              <a:t>Find this in your data booklet or the back of your book.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WILL A SUBSTANCE DISSOLVE IN WATER?</a:t>
            </a:r>
            <a:endParaRPr/>
          </a:p>
        </p:txBody>
      </p:sp>
      <p:sp>
        <p:nvSpPr>
          <p:cNvPr id="224" name="Google Shape;224;p22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 b="1"/>
              <a:t>1) Soluble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i="1"/>
              <a:t>If more than 0.1mol of a substance dissolves in 1 litre of water – this substance is considered.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b="1"/>
              <a:t>2) Low Solubility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i="1"/>
              <a:t>A saturated solution of the substance is less that 0.1M.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Nothing is totally INSOLUBLE – although they can exhibit negligible solubility.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SOLUBILITY OF COMMON COMPOUNDS IN WATER</a:t>
            </a:r>
            <a:endParaRPr/>
          </a:p>
        </p:txBody>
      </p:sp>
      <p:sp>
        <p:nvSpPr>
          <p:cNvPr id="230" name="Google Shape;230;p2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This helps us determine how a compound will behave at 25˚C.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Use the chart to determine whether a substance will dissolve in water or stay as a solid.  Note that is table can also be used to determine whether a precipitate will form!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Do the following compounds have low solubility?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AutoNum type="arabicParenR"/>
            </a:pPr>
            <a:r>
              <a:rPr lang="en-CA"/>
              <a:t>AgI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AutoNum type="arabicParenR"/>
            </a:pPr>
            <a:r>
              <a:rPr lang="en-CA"/>
              <a:t>BaSO4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AutoNum type="arabicParenR"/>
            </a:pPr>
            <a:r>
              <a:rPr lang="en-CA"/>
              <a:t>BaS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AutoNum type="arabicParenR"/>
            </a:pPr>
            <a:r>
              <a:rPr lang="en-CA"/>
              <a:t>NH</a:t>
            </a:r>
            <a:r>
              <a:rPr lang="en-CA" baseline="-25000"/>
              <a:t>4</a:t>
            </a:r>
            <a:r>
              <a:rPr lang="en-CA"/>
              <a:t>Cl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TRY THESE:</a:t>
            </a:r>
            <a:endParaRPr/>
          </a:p>
        </p:txBody>
      </p:sp>
      <p:sp>
        <p:nvSpPr>
          <p:cNvPr id="236" name="Google Shape;236;p24"/>
          <p:cNvSpPr txBox="1">
            <a:spLocks noGrp="1"/>
          </p:cNvSpPr>
          <p:nvPr>
            <p:ph type="body" idx="1"/>
          </p:nvPr>
        </p:nvSpPr>
        <p:spPr>
          <a:xfrm>
            <a:off x="1024128" y="1685109"/>
            <a:ext cx="9720073" cy="462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CA"/>
              <a:t>Which if the following would form a saturated solution when 0.010mol of the solid  solute is added to 100mL of water?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	A. BaCO</a:t>
            </a:r>
            <a:r>
              <a:rPr lang="en-CA" baseline="-25000"/>
              <a:t>3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	B. FeSO</a:t>
            </a:r>
            <a:r>
              <a:rPr lang="en-CA" baseline="-25000"/>
              <a:t>4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	C. NaCN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	D. Pb(NO</a:t>
            </a:r>
            <a:r>
              <a:rPr lang="en-CA" baseline="-25000"/>
              <a:t>3</a:t>
            </a:r>
            <a:r>
              <a:rPr lang="en-CA"/>
              <a:t>)</a:t>
            </a:r>
            <a:r>
              <a:rPr lang="en-CA" baseline="-25000"/>
              <a:t>2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/>
              <a:t>What precipitates form when equal volumes of 0.3M AgNO</a:t>
            </a:r>
            <a:r>
              <a:rPr lang="en-CA" baseline="-25000"/>
              <a:t>3</a:t>
            </a:r>
            <a:r>
              <a:rPr lang="en-CA"/>
              <a:t>, 0.3M SrCl</a:t>
            </a:r>
            <a:r>
              <a:rPr lang="en-CA" baseline="-25000"/>
              <a:t>2</a:t>
            </a:r>
            <a:r>
              <a:rPr lang="en-CA"/>
              <a:t>, and 0.3M Na</a:t>
            </a:r>
            <a:r>
              <a:rPr lang="en-CA" baseline="-25000"/>
              <a:t>2</a:t>
            </a:r>
            <a:r>
              <a:rPr lang="en-CA"/>
              <a:t>CO</a:t>
            </a:r>
            <a:r>
              <a:rPr lang="en-CA" baseline="-25000"/>
              <a:t>3</a:t>
            </a:r>
            <a:r>
              <a:rPr lang="en-CA"/>
              <a:t> are mixed together?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HOMEWORK</a:t>
            </a:r>
            <a:endParaRPr/>
          </a:p>
        </p:txBody>
      </p:sp>
      <p:sp>
        <p:nvSpPr>
          <p:cNvPr id="242" name="Google Shape;242;p25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Exercises 21-24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Read pages 84-87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Exercise 25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INTRODUCTION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This unit focuses on the solubility of IONIC solutions.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Note that both acids and bases are ionic, however we will only study the solubility of salts.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What are salts?  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Provide 5 examples!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0872" y="3426142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IONIC OR MOLECULAR?</a:t>
            </a:r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77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CA" sz="2800" b="1" dirty="0"/>
              <a:t>Ionic: Compounds that form ions in solution</a:t>
            </a:r>
            <a:endParaRPr dirty="0"/>
          </a:p>
          <a:p>
            <a:pPr marL="91440" lvl="0" indent="-1397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1) A metal and a non-metal will form ions in solution:</a:t>
            </a:r>
            <a:endParaRPr dirty="0"/>
          </a:p>
          <a:p>
            <a:pPr marL="9144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91440" lvl="0" indent="-1397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Ex. FeCl</a:t>
            </a:r>
            <a:r>
              <a:rPr lang="en-CA" baseline="-25000" dirty="0"/>
              <a:t>3</a:t>
            </a:r>
            <a:r>
              <a:rPr lang="en-CA" dirty="0"/>
              <a:t>(s) → Fe</a:t>
            </a:r>
            <a:r>
              <a:rPr lang="en-CA" baseline="30000" dirty="0"/>
              <a:t>3+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 3Cl</a:t>
            </a:r>
            <a:r>
              <a:rPr lang="en-CA" baseline="30000" dirty="0"/>
              <a:t>-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</a:t>
            </a:r>
            <a:endParaRPr dirty="0"/>
          </a:p>
          <a:p>
            <a:pPr marL="9144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91440" lvl="0" indent="-1397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2) A compound with polyatomic ions will form ions in solution:</a:t>
            </a:r>
            <a:endParaRPr dirty="0"/>
          </a:p>
          <a:p>
            <a:pPr marL="91440" lvl="0" indent="-1397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Ex. (NH</a:t>
            </a:r>
            <a:r>
              <a:rPr lang="en-CA" baseline="-25000" dirty="0"/>
              <a:t>4</a:t>
            </a:r>
            <a:r>
              <a:rPr lang="en-CA" dirty="0"/>
              <a:t>)</a:t>
            </a:r>
            <a:r>
              <a:rPr lang="en-CA" baseline="-25000" dirty="0"/>
              <a:t>2</a:t>
            </a:r>
            <a:r>
              <a:rPr lang="en-CA" dirty="0"/>
              <a:t>SO</a:t>
            </a:r>
            <a:r>
              <a:rPr lang="en-CA" baseline="-25000" dirty="0"/>
              <a:t>4</a:t>
            </a:r>
            <a:r>
              <a:rPr lang="en-CA" dirty="0"/>
              <a:t>(s) → </a:t>
            </a:r>
            <a:r>
              <a:rPr lang="en-CA" dirty="0" smtClean="0"/>
              <a:t>2NH</a:t>
            </a:r>
            <a:r>
              <a:rPr lang="en-CA" baseline="-25000" dirty="0" smtClean="0"/>
              <a:t>4</a:t>
            </a:r>
            <a:r>
              <a:rPr lang="en-CA" baseline="30000" dirty="0"/>
              <a:t>+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 SO</a:t>
            </a:r>
            <a:r>
              <a:rPr lang="en-CA" baseline="-25000" dirty="0"/>
              <a:t>4</a:t>
            </a:r>
            <a:r>
              <a:rPr lang="en-CA" baseline="30000" dirty="0"/>
              <a:t>-2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</a:t>
            </a:r>
            <a:endParaRPr dirty="0"/>
          </a:p>
          <a:p>
            <a:pPr marL="91440" lvl="0" indent="-1397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 dirty="0"/>
              <a:t> 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CA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IONIC OR MOLECULAR?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CA" sz="2800" b="1"/>
              <a:t>Molecular: Do not form ions in solution (covalent)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A non-metal and a nonmetal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Ex. CH</a:t>
            </a:r>
            <a:r>
              <a:rPr lang="en-CA" baseline="-25000"/>
              <a:t>3</a:t>
            </a:r>
            <a:r>
              <a:rPr lang="en-CA"/>
              <a:t>OH(l) → CH</a:t>
            </a:r>
            <a:r>
              <a:rPr lang="en-CA" baseline="-25000"/>
              <a:t>3</a:t>
            </a:r>
            <a:r>
              <a:rPr lang="en-CA"/>
              <a:t>OH(aq)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Exceptions: Organic Ions like acetate (CH</a:t>
            </a:r>
            <a:r>
              <a:rPr lang="en-CA" baseline="-25000"/>
              <a:t>3</a:t>
            </a:r>
            <a:r>
              <a:rPr lang="en-CA"/>
              <a:t>COO</a:t>
            </a:r>
            <a:r>
              <a:rPr lang="en-CA" baseline="30000"/>
              <a:t>-</a:t>
            </a:r>
            <a:r>
              <a:rPr lang="en-CA"/>
              <a:t>) form ionic solutions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(See page 73-74)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DISSOCIATION OF IONS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Electrolyte – a substance which can conduct electricity because it contains ions.  Produced by dissolving an ionic salt.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Nonelectrolyte – a substance which dissolves to give an electrically non-conducting solution.  Produced from molecules.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Therefore: NO IONS = NO CONDUCTIVITY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7" descr="11.2 Electrolytes – Chemist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14931" y="1397726"/>
            <a:ext cx="8246778" cy="4104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PRACTICE</a:t>
            </a:r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Try exercises #1 and 2 on page 74 of your textbook!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CA"/>
              <a:t>SATURATED SOLUTION</a:t>
            </a:r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1024128" y="1789611"/>
            <a:ext cx="9720073" cy="451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CA" i="1"/>
              <a:t>In Chemistry 11 we said this was the maximum amount of substance that can dissolve in a given amount of solvent at a particular temperature.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Chemistry 12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1) At EQUILIBRIUM – the dissolved substance is in equilibrium with the undissolved substance.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2) The solubility of a substance is the equilibrium concentration of the substance in a solution at a given temperature.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CA"/>
              <a:t>3) Saturation exists if: 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Char char="❖"/>
            </a:pPr>
            <a:r>
              <a:rPr lang="en-CA"/>
              <a:t> Some undissolved material is present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Char char="❖"/>
            </a:pPr>
            <a:r>
              <a:rPr lang="en-CA"/>
              <a:t> Equilibrium exists between the dissolved and the undissolved material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926</Words>
  <Application>Microsoft Office PowerPoint</Application>
  <PresentationFormat>Widescreen</PresentationFormat>
  <Paragraphs>123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Noto Sans Symbols</vt:lpstr>
      <vt:lpstr>Twentieth Century</vt:lpstr>
      <vt:lpstr>Century Gothic</vt:lpstr>
      <vt:lpstr>Integral</vt:lpstr>
      <vt:lpstr>UNIT 3 – SOLUBILITY EQUILIBRIUM</vt:lpstr>
      <vt:lpstr>AN OVERVIEW OF SOLUBILITY</vt:lpstr>
      <vt:lpstr>INTRODUCTION</vt:lpstr>
      <vt:lpstr>IONIC OR MOLECULAR?</vt:lpstr>
      <vt:lpstr>IONIC OR MOLECULAR?</vt:lpstr>
      <vt:lpstr>DISSOCIATION OF IONS</vt:lpstr>
      <vt:lpstr>PowerPoint Presentation</vt:lpstr>
      <vt:lpstr>PRACTICE</vt:lpstr>
      <vt:lpstr>SATURATED SOLUTION</vt:lpstr>
      <vt:lpstr>SOLUBILITY </vt:lpstr>
      <vt:lpstr>EQUATIONS</vt:lpstr>
      <vt:lpstr>SOLUBILITY EQUILIBRIUM</vt:lpstr>
      <vt:lpstr> AgBrO3(s) ↔ Ag+(aq) + BrO3-(aq)</vt:lpstr>
      <vt:lpstr>YOUR TURN</vt:lpstr>
      <vt:lpstr>CALCULATING SOLUBILITY</vt:lpstr>
      <vt:lpstr>TRY THESE:</vt:lpstr>
      <vt:lpstr>INDIVIDUAL IONS</vt:lpstr>
      <vt:lpstr>YOUR TURN…</vt:lpstr>
      <vt:lpstr>DILUTION</vt:lpstr>
      <vt:lpstr>HOMEWORK</vt:lpstr>
      <vt:lpstr>THE SOLUBILITY TABLE!</vt:lpstr>
      <vt:lpstr>WILL A SUBSTANCE DISSOLVE IN WATER?</vt:lpstr>
      <vt:lpstr>SOLUBILITY OF COMMON COMPOUNDS IN WATER</vt:lpstr>
      <vt:lpstr>TRY THESE: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SOLUBILITY EQUILIBRIUM</dc:title>
  <dc:creator>Windows User</dc:creator>
  <cp:lastModifiedBy>Windows User</cp:lastModifiedBy>
  <cp:revision>2</cp:revision>
  <dcterms:created xsi:type="dcterms:W3CDTF">2018-03-12T16:39:22Z</dcterms:created>
  <dcterms:modified xsi:type="dcterms:W3CDTF">2020-04-06T19:16:40Z</dcterms:modified>
</cp:coreProperties>
</file>