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Unit 4- Acid Base Chemistry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3445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CA" dirty="0" smtClean="0"/>
              <a:t> Read page 115 and complete exercise 10.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3907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dirty="0" err="1" smtClean="0"/>
              <a:t>Bronsted</a:t>
            </a:r>
            <a:r>
              <a:rPr lang="en-CA" dirty="0" smtClean="0"/>
              <a:t>-Lowry Theory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modification the Arrhenius theory to allow for equilibrium!</a:t>
            </a:r>
          </a:p>
          <a:p>
            <a:r>
              <a:rPr lang="en-CA" dirty="0" smtClean="0"/>
              <a:t>This also means that we also have a broader definition of what acids and bases are.</a:t>
            </a:r>
          </a:p>
          <a:p>
            <a:pPr marL="0" indent="0">
              <a:buNone/>
            </a:pPr>
            <a:r>
              <a:rPr lang="en-CA" dirty="0" err="1" smtClean="0"/>
              <a:t>Bronsted</a:t>
            </a:r>
            <a:r>
              <a:rPr lang="en-CA" dirty="0" smtClean="0"/>
              <a:t>-Lowry Theory:</a:t>
            </a:r>
          </a:p>
          <a:p>
            <a:pPr marL="457200" indent="-457200">
              <a:buAutoNum type="arabicParenR"/>
            </a:pPr>
            <a:r>
              <a:rPr lang="en-CA" dirty="0" smtClean="0"/>
              <a:t>An Acid is a substance which DONATES A PROTON to another substance</a:t>
            </a:r>
          </a:p>
          <a:p>
            <a:pPr marL="457200" indent="-457200">
              <a:buAutoNum type="arabicParenR"/>
            </a:pPr>
            <a:r>
              <a:rPr lang="en-CA" dirty="0" smtClean="0"/>
              <a:t>A base is a substance that ACCEPTS A PROTON from another substance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4949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dirty="0" err="1" smtClean="0"/>
              <a:t>Bronsted</a:t>
            </a:r>
            <a:r>
              <a:rPr lang="en-CA" dirty="0" smtClean="0"/>
              <a:t>-Lowry Theory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Examples:</a:t>
            </a:r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Notice that there is an acid and a base on each side of the equilibrium and never two acids on one side!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6716" y="2455654"/>
            <a:ext cx="5808508" cy="11869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6716" y="4069079"/>
            <a:ext cx="7240579" cy="1117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020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Definitions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Find the meaning and an example of each of the following terms:</a:t>
            </a:r>
          </a:p>
          <a:p>
            <a:r>
              <a:rPr lang="en-CA" dirty="0" err="1" smtClean="0"/>
              <a:t>Monoprotic</a:t>
            </a:r>
            <a:r>
              <a:rPr lang="en-CA" dirty="0" smtClean="0"/>
              <a:t> Acid</a:t>
            </a:r>
          </a:p>
          <a:p>
            <a:r>
              <a:rPr lang="en-CA" dirty="0" smtClean="0"/>
              <a:t>Diprotic Acid</a:t>
            </a:r>
          </a:p>
          <a:p>
            <a:r>
              <a:rPr lang="en-CA" dirty="0" err="1" smtClean="0"/>
              <a:t>Triprotic</a:t>
            </a:r>
            <a:r>
              <a:rPr lang="en-CA" dirty="0" smtClean="0"/>
              <a:t> Acid</a:t>
            </a:r>
          </a:p>
          <a:p>
            <a:r>
              <a:rPr lang="en-CA" dirty="0" err="1" smtClean="0"/>
              <a:t>Polyprotic</a:t>
            </a:r>
            <a:r>
              <a:rPr lang="en-CA" dirty="0" smtClean="0"/>
              <a:t> Acid</a:t>
            </a:r>
          </a:p>
          <a:p>
            <a:r>
              <a:rPr lang="en-CA" dirty="0" smtClean="0"/>
              <a:t>Amphiprotic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9616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Read pages 115-119</a:t>
            </a:r>
          </a:p>
          <a:p>
            <a:r>
              <a:rPr lang="en-CA" dirty="0" smtClean="0"/>
              <a:t>Complete exercises 11-15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86971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Arrhenius Theory of Acids and Bases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This is the theory that you have been taught thus far:</a:t>
            </a:r>
          </a:p>
          <a:p>
            <a:r>
              <a:rPr lang="en-CA" dirty="0" smtClean="0"/>
              <a:t>1) Acids release H+(</a:t>
            </a:r>
            <a:r>
              <a:rPr lang="en-CA" dirty="0" err="1" smtClean="0"/>
              <a:t>aq</a:t>
            </a:r>
            <a:r>
              <a:rPr lang="en-CA" dirty="0" smtClean="0"/>
              <a:t>) in water</a:t>
            </a:r>
          </a:p>
          <a:p>
            <a:r>
              <a:rPr lang="en-CA" dirty="0" smtClean="0"/>
              <a:t>2) Bases release OH-(</a:t>
            </a:r>
            <a:r>
              <a:rPr lang="en-CA" dirty="0" err="1" smtClean="0"/>
              <a:t>aq</a:t>
            </a:r>
            <a:r>
              <a:rPr lang="en-CA" dirty="0" smtClean="0"/>
              <a:t>) in water</a:t>
            </a:r>
          </a:p>
          <a:p>
            <a:r>
              <a:rPr lang="en-CA" dirty="0" smtClean="0"/>
              <a:t>3) Salts form as the result of and acid base neutralization</a:t>
            </a:r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0089" y="4490256"/>
            <a:ext cx="4552322" cy="10411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5673" y="2084832"/>
            <a:ext cx="2516858" cy="3946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112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Acids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2800" dirty="0" smtClean="0"/>
              <a:t>H+ in water allow for the following properties</a:t>
            </a:r>
            <a:r>
              <a:rPr lang="en-CA" dirty="0" smtClean="0"/>
              <a:t>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CA" sz="2800" dirty="0" smtClean="0"/>
              <a:t> React with bases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CA" sz="2800" dirty="0"/>
              <a:t> </a:t>
            </a:r>
            <a:r>
              <a:rPr lang="en-CA" sz="2800" dirty="0" smtClean="0"/>
              <a:t>Are Electrolytes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CA" sz="2800" dirty="0"/>
              <a:t> </a:t>
            </a:r>
            <a:r>
              <a:rPr lang="en-CA" sz="2800" dirty="0" smtClean="0"/>
              <a:t>Will react with some metals to produce hydrogen gas:</a:t>
            </a:r>
          </a:p>
          <a:p>
            <a:pPr marL="310896" lvl="2" indent="0">
              <a:buNone/>
            </a:pPr>
            <a:r>
              <a:rPr lang="en-CA" sz="2800" dirty="0"/>
              <a:t>	</a:t>
            </a:r>
            <a:r>
              <a:rPr lang="en-CA" sz="2800" dirty="0" smtClean="0"/>
              <a:t>	</a:t>
            </a:r>
            <a:r>
              <a:rPr lang="en-CA" sz="2800" dirty="0" err="1" smtClean="0"/>
              <a:t>HCl</a:t>
            </a:r>
            <a:r>
              <a:rPr lang="en-CA" sz="2800" dirty="0" smtClean="0"/>
              <a:t>(</a:t>
            </a:r>
            <a:r>
              <a:rPr lang="en-CA" sz="2800" dirty="0" err="1" smtClean="0"/>
              <a:t>aq</a:t>
            </a:r>
            <a:r>
              <a:rPr lang="en-CA" sz="2800" dirty="0" smtClean="0"/>
              <a:t>) + Mg </a:t>
            </a:r>
            <a:r>
              <a:rPr lang="en-C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H</a:t>
            </a:r>
            <a:r>
              <a:rPr lang="en-CA" sz="28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C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(g) + MgCl</a:t>
            </a:r>
            <a:r>
              <a:rPr lang="en-CA" sz="28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C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CA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C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CA" sz="28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C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Turn litmus paper RED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C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Taste sour (think citrus fruit and vinegar!)</a:t>
            </a:r>
          </a:p>
          <a:p>
            <a:pPr marL="0" indent="0">
              <a:buNone/>
            </a:pPr>
            <a:r>
              <a:rPr lang="en-CA" sz="2800" dirty="0"/>
              <a:t>Strong Acid = any ionic compound that starts with an “H”</a:t>
            </a:r>
          </a:p>
          <a:p>
            <a:pPr marL="0" indent="0">
              <a:buNone/>
            </a:pPr>
            <a:r>
              <a:rPr lang="en-CA" sz="2800" dirty="0">
                <a:latin typeface="Calibri" panose="020F0502020204030204" pitchFamily="34" charset="0"/>
                <a:cs typeface="Calibri" panose="020F0502020204030204" pitchFamily="34" charset="0"/>
              </a:rPr>
              <a:t>Ex. </a:t>
            </a:r>
            <a:r>
              <a:rPr lang="en-CA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HCl</a:t>
            </a:r>
            <a:r>
              <a:rPr lang="en-CA" sz="2800" dirty="0">
                <a:latin typeface="Calibri" panose="020F0502020204030204" pitchFamily="34" charset="0"/>
                <a:cs typeface="Calibri" panose="020F0502020204030204" pitchFamily="34" charset="0"/>
              </a:rPr>
              <a:t> (hydrochloric acid), HNO</a:t>
            </a:r>
            <a:r>
              <a:rPr lang="en-CA" sz="2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CA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(nitric </a:t>
            </a:r>
            <a:r>
              <a:rPr lang="en-CA" sz="2800" dirty="0">
                <a:latin typeface="Calibri" panose="020F0502020204030204" pitchFamily="34" charset="0"/>
                <a:cs typeface="Calibri" panose="020F0502020204030204" pitchFamily="34" charset="0"/>
              </a:rPr>
              <a:t>acid)</a:t>
            </a:r>
          </a:p>
          <a:p>
            <a:pPr marL="128016" lvl="1" indent="0">
              <a:buNone/>
            </a:pPr>
            <a:endParaRPr lang="en-CA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4526" y="3584448"/>
            <a:ext cx="20574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905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51285"/>
            <a:ext cx="9720073" cy="4023360"/>
          </a:xfrm>
        </p:spPr>
        <p:txBody>
          <a:bodyPr/>
          <a:lstStyle/>
          <a:p>
            <a:pPr marL="0" indent="0">
              <a:buNone/>
            </a:pPr>
            <a:r>
              <a:rPr lang="en-C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presence of OH in solution gives bases the following properties: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C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react with acids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CA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are electrolytes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CA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feels slippery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CA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turns litmus paper blue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CA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taste bitter</a:t>
            </a:r>
          </a:p>
          <a:p>
            <a:pPr marL="0" indent="0">
              <a:buNone/>
            </a:pPr>
            <a:endParaRPr lang="en-CA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3139" y="2908176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247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Read page 109 -114</a:t>
            </a:r>
          </a:p>
          <a:p>
            <a:r>
              <a:rPr lang="en-CA" dirty="0" smtClean="0"/>
              <a:t>Complete exercises 1-9 of unit 4.</a:t>
            </a:r>
          </a:p>
          <a:p>
            <a:r>
              <a:rPr lang="en-CA" dirty="0" smtClean="0"/>
              <a:t>Complete worksheet on “Common Acids and Bases”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64249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True Nature of H+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6174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</a:t>
            </a:r>
            <a:r>
              <a:rPr lang="en-CA" baseline="30000" dirty="0" smtClean="0"/>
              <a:t>+</a:t>
            </a:r>
            <a:r>
              <a:rPr lang="en-CA" dirty="0" smtClean="0"/>
              <a:t> (</a:t>
            </a:r>
            <a:r>
              <a:rPr lang="en-CA" cap="none" dirty="0" err="1" smtClean="0"/>
              <a:t>aq</a:t>
            </a:r>
            <a:r>
              <a:rPr lang="en-CA" dirty="0" smtClean="0"/>
              <a:t>) – Just a Proton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Hydrogen </a:t>
            </a:r>
            <a:r>
              <a:rPr lang="en-CA" dirty="0" smtClean="0"/>
              <a:t>atom is only one proton surrounded by one electron.</a:t>
            </a:r>
          </a:p>
          <a:p>
            <a:pPr marL="0" indent="0">
              <a:buNone/>
            </a:pPr>
            <a:r>
              <a:rPr lang="en-CA" dirty="0" smtClean="0"/>
              <a:t>It we removed the electron – it becomes H+ which is simply an “naked” proton.</a:t>
            </a:r>
          </a:p>
          <a:p>
            <a:pPr marL="0" indent="0">
              <a:buNone/>
            </a:pPr>
            <a:r>
              <a:rPr lang="en-CA" dirty="0" smtClean="0"/>
              <a:t>This means there is a concentration of positive charge which is strongly attracted to an region where negative charge exists… enter water: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4465" y="3718106"/>
            <a:ext cx="3219450" cy="3019425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4916775" y="4951551"/>
            <a:ext cx="3192904" cy="15589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These non bonded electrons are very attractive to H ions!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39319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So…. What happens?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All the Hydrogen ions attach to water molecules: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211" y="3053065"/>
            <a:ext cx="8497989" cy="2733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575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Hydronium </a:t>
            </a:r>
            <a:r>
              <a:rPr lang="en-CA" dirty="0" err="1" smtClean="0"/>
              <a:t>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CA" dirty="0" smtClean="0"/>
              <a:t> What we have been previously calling H</a:t>
            </a:r>
            <a:r>
              <a:rPr lang="en-CA" baseline="30000" dirty="0" smtClean="0"/>
              <a:t>+</a:t>
            </a:r>
            <a:r>
              <a:rPr lang="en-CA" baseline="-25000" dirty="0" smtClean="0"/>
              <a:t>(</a:t>
            </a:r>
            <a:r>
              <a:rPr lang="en-CA" baseline="-25000" dirty="0" err="1" smtClean="0"/>
              <a:t>aq</a:t>
            </a:r>
            <a:r>
              <a:rPr lang="en-CA" baseline="-25000" dirty="0" smtClean="0"/>
              <a:t>)</a:t>
            </a:r>
            <a:r>
              <a:rPr lang="en-CA" dirty="0" smtClean="0"/>
              <a:t> we will now call H</a:t>
            </a:r>
            <a:r>
              <a:rPr lang="en-CA" baseline="-25000" dirty="0" smtClean="0"/>
              <a:t>3</a:t>
            </a:r>
            <a:r>
              <a:rPr lang="en-CA" dirty="0" smtClean="0"/>
              <a:t>O</a:t>
            </a:r>
            <a:r>
              <a:rPr lang="en-CA" baseline="30000" dirty="0"/>
              <a:t> +</a:t>
            </a:r>
            <a:r>
              <a:rPr lang="en-CA" baseline="-25000" dirty="0"/>
              <a:t>(</a:t>
            </a:r>
            <a:r>
              <a:rPr lang="en-CA" baseline="-25000" dirty="0" err="1"/>
              <a:t>aq</a:t>
            </a:r>
            <a:r>
              <a:rPr lang="en-CA" baseline="-25000" dirty="0"/>
              <a:t>)</a:t>
            </a:r>
            <a:r>
              <a:rPr lang="en-CA" dirty="0" smtClean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CA" dirty="0"/>
              <a:t> </a:t>
            </a:r>
            <a:r>
              <a:rPr lang="en-CA" dirty="0" smtClean="0"/>
              <a:t>When we ionize acids we will now show hydronium ions.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CA" dirty="0"/>
              <a:t> </a:t>
            </a:r>
            <a:r>
              <a:rPr lang="en-CA" dirty="0" smtClean="0"/>
              <a:t>So we would previously write this:</a:t>
            </a:r>
          </a:p>
          <a:p>
            <a:pPr marL="0" indent="0">
              <a:buNone/>
            </a:pPr>
            <a:r>
              <a:rPr lang="en-CA" dirty="0" smtClean="0"/>
              <a:t>	</a:t>
            </a:r>
            <a:r>
              <a:rPr lang="en-CA" dirty="0" err="1" smtClean="0"/>
              <a:t>HCl</a:t>
            </a:r>
            <a:r>
              <a:rPr lang="en-CA" dirty="0" smtClean="0"/>
              <a:t>(g) 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→  H</a:t>
            </a:r>
            <a:r>
              <a:rPr lang="en-CA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CA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)  +  Cl</a:t>
            </a:r>
            <a:r>
              <a:rPr lang="en-CA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CA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  Now it would be: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	</a:t>
            </a:r>
            <a:r>
              <a:rPr lang="en-CA" dirty="0" err="1" smtClean="0"/>
              <a:t>HCl</a:t>
            </a:r>
            <a:r>
              <a:rPr lang="en-CA" dirty="0" smtClean="0"/>
              <a:t>(g</a:t>
            </a:r>
            <a:r>
              <a:rPr lang="en-CA" dirty="0"/>
              <a:t>) </a:t>
            </a:r>
            <a:r>
              <a:rPr lang="en-CA" dirty="0" smtClean="0"/>
              <a:t>+ H</a:t>
            </a:r>
            <a:r>
              <a:rPr lang="en-CA" baseline="-25000" dirty="0" smtClean="0"/>
              <a:t>2</a:t>
            </a:r>
            <a:r>
              <a:rPr lang="en-CA" dirty="0" smtClean="0"/>
              <a:t>O(l)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→  H</a:t>
            </a:r>
            <a:r>
              <a:rPr lang="en-CA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CA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)  +  Cl</a:t>
            </a:r>
            <a:r>
              <a:rPr lang="en-CA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97625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1658</TotalTime>
  <Words>397</Words>
  <Application>Microsoft Office PowerPoint</Application>
  <PresentationFormat>Widescreen</PresentationFormat>
  <Paragraphs>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Tw Cen MT</vt:lpstr>
      <vt:lpstr>Tw Cen MT Condensed</vt:lpstr>
      <vt:lpstr>Wingdings</vt:lpstr>
      <vt:lpstr>Wingdings 3</vt:lpstr>
      <vt:lpstr>Integral</vt:lpstr>
      <vt:lpstr>Unit 4- Acid Base Chemistry</vt:lpstr>
      <vt:lpstr>Arrhenius Theory of Acids and Bases</vt:lpstr>
      <vt:lpstr>Acids</vt:lpstr>
      <vt:lpstr>Bases</vt:lpstr>
      <vt:lpstr>Homework</vt:lpstr>
      <vt:lpstr>True Nature of H+</vt:lpstr>
      <vt:lpstr>H+ (aq) – Just a Proton</vt:lpstr>
      <vt:lpstr>So…. What happens?</vt:lpstr>
      <vt:lpstr>The Hydronium IOn</vt:lpstr>
      <vt:lpstr>Homework</vt:lpstr>
      <vt:lpstr>The Bronsted-Lowry Theory</vt:lpstr>
      <vt:lpstr>The Bronsted-Lowry Theory</vt:lpstr>
      <vt:lpstr>Definitions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4- Acid Base Chemistry</dc:title>
  <dc:creator>Windows User</dc:creator>
  <cp:lastModifiedBy>Windows User</cp:lastModifiedBy>
  <cp:revision>10</cp:revision>
  <dcterms:created xsi:type="dcterms:W3CDTF">2018-04-10T01:54:46Z</dcterms:created>
  <dcterms:modified xsi:type="dcterms:W3CDTF">2019-11-16T20:35:08Z</dcterms:modified>
</cp:coreProperties>
</file>